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81" r:id="rId4"/>
    <p:sldId id="258" r:id="rId5"/>
    <p:sldId id="259" r:id="rId6"/>
    <p:sldId id="261" r:id="rId7"/>
    <p:sldId id="282" r:id="rId8"/>
    <p:sldId id="262" r:id="rId9"/>
    <p:sldId id="280" r:id="rId10"/>
    <p:sldId id="276" r:id="rId11"/>
    <p:sldId id="284" r:id="rId12"/>
    <p:sldId id="28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934" autoAdjust="0"/>
  </p:normalViewPr>
  <p:slideViewPr>
    <p:cSldViewPr>
      <p:cViewPr>
        <p:scale>
          <a:sx n="60" d="100"/>
          <a:sy n="60" d="100"/>
        </p:scale>
        <p:origin x="-3084" y="-4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888D25-2641-4C0D-83A9-DEFDF0622342}" type="datetimeFigureOut">
              <a:rPr lang="en-GB" smtClean="0"/>
              <a:t>27/10/2019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DD4691-C35E-41F8-9646-00119107081D}" type="slidenum">
              <a:rPr lang="en-GB" smtClean="0"/>
              <a:t>‹#›</a:t>
            </a:fld>
            <a:endParaRPr lang="en-GB"/>
          </a:p>
        </p:txBody>
      </p:sp>
    </p:spTree>
    <p:extLst>
      <p:ext uri="{BB962C8B-B14F-4D97-AF65-F5344CB8AC3E}">
        <p14:creationId xmlns:p14="http://schemas.microsoft.com/office/powerpoint/2010/main" val="2928291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46DD4691-C35E-41F8-9646-00119107081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370187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i="1" dirty="0" smtClean="0"/>
              <a:t>Patient concerns</a:t>
            </a:r>
            <a:r>
              <a:rPr lang="en-GB" dirty="0" smtClean="0"/>
              <a:t>: </a:t>
            </a:r>
            <a:r>
              <a:rPr lang="en-GB" b="1" dirty="0" smtClean="0"/>
              <a:t>surgery, loss of residual hearing, concerns over old age, lack of awareness/uncertainty of benefit from CIs</a:t>
            </a:r>
            <a:r>
              <a:rPr lang="en-GB" dirty="0" smtClean="0"/>
              <a:t>. Patients were also concerned about practicalities; t</a:t>
            </a:r>
            <a:r>
              <a:rPr lang="en-GB" b="1" dirty="0" smtClean="0"/>
              <a:t>ravel, time, costs and commitment</a:t>
            </a:r>
            <a:r>
              <a:rPr lang="en-GB" dirty="0" smtClean="0"/>
              <a:t>. Cultural &amp; social reasons also limited uptake. </a:t>
            </a:r>
          </a:p>
          <a:p>
            <a:pPr lvl="0"/>
            <a:endParaRPr lang="en-GB" dirty="0" smtClean="0"/>
          </a:p>
          <a:p>
            <a:pPr lvl="0"/>
            <a:r>
              <a:rPr lang="en-GB" i="1" dirty="0" smtClean="0"/>
              <a:t>Local pathway</a:t>
            </a:r>
            <a:r>
              <a:rPr lang="en-GB" dirty="0" smtClean="0"/>
              <a:t>: clear simple referral routes were vital with straightforward paperwork e.g. standardised referral templates/reports.  </a:t>
            </a:r>
            <a:r>
              <a:rPr lang="en-GB" b="1" dirty="0" smtClean="0"/>
              <a:t>Audiologists often felt there wasn’t the time or the opportunity during appointments to discuss CI referral. </a:t>
            </a:r>
          </a:p>
          <a:p>
            <a:pPr lvl="0"/>
            <a:endParaRPr lang="en-GB" dirty="0" smtClean="0"/>
          </a:p>
          <a:p>
            <a:pPr lvl="0"/>
            <a:r>
              <a:rPr lang="en-GB" i="1" dirty="0" smtClean="0"/>
              <a:t>Relationship with CI centre</a:t>
            </a:r>
            <a:r>
              <a:rPr lang="en-GB" dirty="0" smtClean="0"/>
              <a:t>: </a:t>
            </a:r>
            <a:r>
              <a:rPr lang="en-GB" b="1" dirty="0" smtClean="0"/>
              <a:t>formal and informal contact </a:t>
            </a:r>
            <a:r>
              <a:rPr lang="en-GB" dirty="0" smtClean="0"/>
              <a:t>between referring centres and CI centres was considered important. Audiologists wanted </a:t>
            </a:r>
            <a:r>
              <a:rPr lang="en-GB" b="1" dirty="0" smtClean="0"/>
              <a:t>regular training and updates </a:t>
            </a:r>
            <a:r>
              <a:rPr lang="en-GB" dirty="0" smtClean="0"/>
              <a:t>on the referral criteria, assessment pathway and evidence. Audiologists wanted to </a:t>
            </a:r>
            <a:r>
              <a:rPr lang="en-GB" b="1" dirty="0" smtClean="0"/>
              <a:t>know the outcome of assessment </a:t>
            </a:r>
            <a:r>
              <a:rPr lang="en-GB" dirty="0" smtClean="0"/>
              <a:t>for patients they had referred. </a:t>
            </a:r>
          </a:p>
          <a:p>
            <a:pPr lvl="0"/>
            <a:endParaRPr lang="en-GB" dirty="0" smtClean="0"/>
          </a:p>
          <a:p>
            <a:pPr lvl="0"/>
            <a:r>
              <a:rPr lang="en-GB" i="1" dirty="0" smtClean="0"/>
              <a:t>Professional issues:</a:t>
            </a:r>
            <a:r>
              <a:rPr lang="en-GB" dirty="0" smtClean="0"/>
              <a:t> Audiologists felt that discussing CI referral required </a:t>
            </a:r>
            <a:r>
              <a:rPr lang="en-GB" b="1" dirty="0" smtClean="0"/>
              <a:t>specialist knowledge and counselling skills</a:t>
            </a:r>
            <a:r>
              <a:rPr lang="en-GB" dirty="0" smtClean="0"/>
              <a:t>. They felt these skills were not sufficiently taught at undergraduate level but instead had to be </a:t>
            </a:r>
            <a:r>
              <a:rPr lang="en-GB" b="1" dirty="0" smtClean="0"/>
              <a:t>gained in the workplace through training and support.  </a:t>
            </a:r>
          </a:p>
          <a:p>
            <a:endParaRPr lang="en-GB" dirty="0"/>
          </a:p>
        </p:txBody>
      </p:sp>
      <p:sp>
        <p:nvSpPr>
          <p:cNvPr id="4" name="Slide Number Placeholder 3"/>
          <p:cNvSpPr>
            <a:spLocks noGrp="1"/>
          </p:cNvSpPr>
          <p:nvPr>
            <p:ph type="sldNum" sz="quarter" idx="10"/>
          </p:nvPr>
        </p:nvSpPr>
        <p:spPr/>
        <p:txBody>
          <a:bodyPr/>
          <a:lstStyle/>
          <a:p>
            <a:fld id="{D3D396D0-3FE5-4059-9BA7-BA36B559EA4E}" type="slidenum">
              <a:rPr lang="en-GB" smtClean="0"/>
              <a:t>5</a:t>
            </a:fld>
            <a:endParaRPr lang="en-GB"/>
          </a:p>
        </p:txBody>
      </p:sp>
    </p:spTree>
    <p:extLst>
      <p:ext uri="{BB962C8B-B14F-4D97-AF65-F5344CB8AC3E}">
        <p14:creationId xmlns:p14="http://schemas.microsoft.com/office/powerpoint/2010/main" val="22202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It was liked this when I qualified in 2003, it’s like this now. It needs to change. </a:t>
            </a:r>
            <a:r>
              <a:rPr lang="en-GB" dirty="0" smtClean="0"/>
              <a:t>HEIs need to training students with</a:t>
            </a:r>
            <a:r>
              <a:rPr lang="en-GB" baseline="0" dirty="0" smtClean="0"/>
              <a:t> the aim that they can identify and counsel a patient regarding a CI referral. </a:t>
            </a:r>
          </a:p>
          <a:p>
            <a:endParaRPr lang="en-GB" dirty="0"/>
          </a:p>
        </p:txBody>
      </p:sp>
      <p:sp>
        <p:nvSpPr>
          <p:cNvPr id="4" name="Slide Number Placeholder 3"/>
          <p:cNvSpPr>
            <a:spLocks noGrp="1"/>
          </p:cNvSpPr>
          <p:nvPr>
            <p:ph type="sldNum" sz="quarter" idx="10"/>
          </p:nvPr>
        </p:nvSpPr>
        <p:spPr/>
        <p:txBody>
          <a:bodyPr/>
          <a:lstStyle/>
          <a:p>
            <a:fld id="{46DD4691-C35E-41F8-9646-00119107081D}" type="slidenum">
              <a:rPr lang="en-GB" smtClean="0"/>
              <a:t>6</a:t>
            </a:fld>
            <a:endParaRPr lang="en-GB"/>
          </a:p>
        </p:txBody>
      </p:sp>
    </p:spTree>
    <p:extLst>
      <p:ext uri="{BB962C8B-B14F-4D97-AF65-F5344CB8AC3E}">
        <p14:creationId xmlns:p14="http://schemas.microsoft.com/office/powerpoint/2010/main" val="4215769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143 separate data capture events included five focus groups (n = 17), 38 individual interviews (n = 38), 54 completed and returned demographic questionnaires and 46 completed and returned qualitative </a:t>
            </a:r>
            <a:r>
              <a:rPr lang="en-GB" dirty="0" err="1" smtClean="0"/>
              <a:t>proforma</a:t>
            </a:r>
            <a:r>
              <a:rPr lang="en-GB" dirty="0" smtClean="0"/>
              <a:t> surveys (10 from 17 CI users, eight from nine HA users, five from seven GPs, five from 11 Australian audiologists, seven from 11 UK audiologists) (Table 1) (Rapport et al. 2018a). </a:t>
            </a:r>
            <a:endParaRPr lang="en-GB" dirty="0"/>
          </a:p>
        </p:txBody>
      </p:sp>
      <p:sp>
        <p:nvSpPr>
          <p:cNvPr id="4" name="Slide Number Placeholder 3"/>
          <p:cNvSpPr>
            <a:spLocks noGrp="1"/>
          </p:cNvSpPr>
          <p:nvPr>
            <p:ph type="sldNum" sz="quarter" idx="10"/>
          </p:nvPr>
        </p:nvSpPr>
        <p:spPr/>
        <p:txBody>
          <a:bodyPr/>
          <a:lstStyle/>
          <a:p>
            <a:fld id="{46DD4691-C35E-41F8-9646-00119107081D}" type="slidenum">
              <a:rPr lang="en-GB" smtClean="0">
                <a:solidFill>
                  <a:prstClr val="black"/>
                </a:solidFill>
              </a:rPr>
              <a:pPr/>
              <a:t>8</a:t>
            </a:fld>
            <a:endParaRPr lang="en-GB">
              <a:solidFill>
                <a:prstClr val="black"/>
              </a:solidFill>
            </a:endParaRPr>
          </a:p>
        </p:txBody>
      </p:sp>
    </p:spTree>
    <p:extLst>
      <p:ext uri="{BB962C8B-B14F-4D97-AF65-F5344CB8AC3E}">
        <p14:creationId xmlns:p14="http://schemas.microsoft.com/office/powerpoint/2010/main" val="100286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3901BE-5EEA-4BD3-B51A-E2808ADE0BB6}" type="datetimeFigureOut">
              <a:rPr lang="en-GB" smtClean="0"/>
              <a:t>27/10/2019</a:t>
            </a:fld>
            <a:endParaRPr lang="en-GB"/>
          </a:p>
        </p:txBody>
      </p:sp>
      <p:sp>
        <p:nvSpPr>
          <p:cNvPr id="5" name="Footer Placeholder 4"/>
          <p:cNvSpPr>
            <a:spLocks noGrp="1"/>
          </p:cNvSpPr>
          <p:nvPr>
            <p:ph type="ftr" sz="quarter" idx="11"/>
          </p:nvPr>
        </p:nvSpPr>
        <p:spPr>
          <a:xfrm>
            <a:off x="3059832" y="6492875"/>
            <a:ext cx="2895600" cy="365125"/>
          </a:xfrm>
        </p:spPr>
        <p:txBody>
          <a:bodyPr/>
          <a:lstStyle/>
          <a:p>
            <a:endParaRPr lang="en-GB" dirty="0"/>
          </a:p>
        </p:txBody>
      </p:sp>
      <p:sp>
        <p:nvSpPr>
          <p:cNvPr id="6" name="Slide Number Placeholder 5"/>
          <p:cNvSpPr>
            <a:spLocks noGrp="1"/>
          </p:cNvSpPr>
          <p:nvPr>
            <p:ph type="sldNum" sz="quarter" idx="12"/>
          </p:nvPr>
        </p:nvSpPr>
        <p:spPr/>
        <p:txBody>
          <a:bodyPr/>
          <a:lstStyle/>
          <a:p>
            <a:fld id="{6755F8A1-1552-42F4-AAD7-67B8D323ECDB}" type="slidenum">
              <a:rPr lang="en-GB" smtClean="0"/>
              <a:t>‹#›</a:t>
            </a:fld>
            <a:endParaRPr lang="en-GB"/>
          </a:p>
        </p:txBody>
      </p:sp>
      <p:sp>
        <p:nvSpPr>
          <p:cNvPr id="7" name="Footer Placeholder 4"/>
          <p:cNvSpPr txBox="1">
            <a:spLocks/>
          </p:cNvSpPr>
          <p:nvPr userDrawn="1"/>
        </p:nvSpPr>
        <p:spPr>
          <a:xfrm>
            <a:off x="3177443" y="6369947"/>
            <a:ext cx="341078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B0F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t>#</a:t>
            </a:r>
            <a:r>
              <a:rPr lang="en-GB" sz="1600" b="1" dirty="0" err="1" smtClean="0"/>
              <a:t>timetotalkaboutcochlearimplants</a:t>
            </a:r>
            <a:r>
              <a:rPr lang="en-GB" sz="1600" b="1" dirty="0" smtClean="0"/>
              <a:t> </a:t>
            </a:r>
          </a:p>
          <a:p>
            <a:endParaRPr lang="en-GB"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4" y="89148"/>
            <a:ext cx="1008111" cy="175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userDrawn="1"/>
        </p:nvSpPr>
        <p:spPr>
          <a:xfrm>
            <a:off x="1187624" y="107340"/>
            <a:ext cx="4824536" cy="584775"/>
          </a:xfrm>
          <a:prstGeom prst="rect">
            <a:avLst/>
          </a:prstGeom>
          <a:noFill/>
        </p:spPr>
        <p:txBody>
          <a:bodyPr wrap="square" rtlCol="0">
            <a:spAutoFit/>
          </a:bodyPr>
          <a:lstStyle/>
          <a:p>
            <a:r>
              <a:rPr lang="en-GB" sz="3200" b="1" dirty="0" smtClean="0">
                <a:solidFill>
                  <a:schemeClr val="tx2"/>
                </a:solidFill>
              </a:rPr>
              <a:t>Service Quality Committee</a:t>
            </a:r>
            <a:endParaRPr lang="en-GB" sz="3200" b="1" dirty="0">
              <a:solidFill>
                <a:schemeClr val="tx2"/>
              </a:solidFill>
            </a:endParaRPr>
          </a:p>
        </p:txBody>
      </p:sp>
    </p:spTree>
    <p:extLst>
      <p:ext uri="{BB962C8B-B14F-4D97-AF65-F5344CB8AC3E}">
        <p14:creationId xmlns:p14="http://schemas.microsoft.com/office/powerpoint/2010/main" val="331061134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901BE-5EEA-4BD3-B51A-E2808ADE0BB6}"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5F8A1-1552-42F4-AAD7-67B8D323ECDB}" type="slidenum">
              <a:rPr lang="en-GB" smtClean="0"/>
              <a:t>‹#›</a:t>
            </a:fld>
            <a:endParaRPr lang="en-GB"/>
          </a:p>
        </p:txBody>
      </p:sp>
    </p:spTree>
    <p:extLst>
      <p:ext uri="{BB962C8B-B14F-4D97-AF65-F5344CB8AC3E}">
        <p14:creationId xmlns:p14="http://schemas.microsoft.com/office/powerpoint/2010/main" val="1793450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901BE-5EEA-4BD3-B51A-E2808ADE0BB6}"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5F8A1-1552-42F4-AAD7-67B8D323ECDB}" type="slidenum">
              <a:rPr lang="en-GB" smtClean="0"/>
              <a:t>‹#›</a:t>
            </a:fld>
            <a:endParaRPr lang="en-GB"/>
          </a:p>
        </p:txBody>
      </p:sp>
    </p:spTree>
    <p:extLst>
      <p:ext uri="{BB962C8B-B14F-4D97-AF65-F5344CB8AC3E}">
        <p14:creationId xmlns:p14="http://schemas.microsoft.com/office/powerpoint/2010/main" val="3329994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3901BE-5EEA-4BD3-B51A-E2808ADE0BB6}" type="datetimeFigureOut">
              <a:rPr lang="en-GB" smtClean="0">
                <a:solidFill>
                  <a:prstClr val="black">
                    <a:tint val="75000"/>
                  </a:prstClr>
                </a:solidFill>
              </a:rPr>
              <a:pPr/>
              <a:t>27/10/2019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55F8A1-1552-42F4-AAD7-67B8D323EC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16359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5C3901BE-5EEA-4BD3-B51A-E2808ADE0BB6}" type="datetimeFigureOut">
              <a:rPr lang="en-GB" smtClean="0">
                <a:solidFill>
                  <a:prstClr val="black">
                    <a:tint val="75000"/>
                  </a:prstClr>
                </a:solidFill>
              </a:rPr>
              <a:pPr/>
              <a:t>27/10/2019</a:t>
            </a:fld>
            <a:endParaRPr lang="en-GB">
              <a:solidFill>
                <a:prstClr val="black">
                  <a:tint val="75000"/>
                </a:prstClr>
              </a:solidFill>
            </a:endParaRPr>
          </a:p>
        </p:txBody>
      </p:sp>
      <p:sp>
        <p:nvSpPr>
          <p:cNvPr id="5" name="Footer Placeholder 4"/>
          <p:cNvSpPr>
            <a:spLocks noGrp="1"/>
          </p:cNvSpPr>
          <p:nvPr>
            <p:ph type="ftr" sz="quarter" idx="11"/>
          </p:nvPr>
        </p:nvSpPr>
        <p:spPr>
          <a:xfrm>
            <a:off x="3124200" y="6356350"/>
            <a:ext cx="3392016" cy="365125"/>
          </a:xfrm>
        </p:spPr>
        <p:txBody>
          <a:bodyPr/>
          <a:lstStyle>
            <a:lvl1pPr>
              <a:defRPr sz="1200" b="1">
                <a:solidFill>
                  <a:schemeClr val="tx1"/>
                </a:solidFill>
              </a:defRPr>
            </a:lvl1pPr>
          </a:lstStyle>
          <a:p>
            <a:r>
              <a:rPr lang="en-GB" dirty="0" smtClean="0">
                <a:solidFill>
                  <a:prstClr val="black"/>
                </a:solidFill>
              </a:rPr>
              <a:t>BAA Service Quality Committee &amp; BCIG </a:t>
            </a:r>
          </a:p>
          <a:p>
            <a:r>
              <a:rPr lang="en-GB" dirty="0" smtClean="0">
                <a:solidFill>
                  <a:prstClr val="black"/>
                </a:solidFill>
              </a:rPr>
              <a:t>BAA conference 2019 </a:t>
            </a:r>
            <a:endParaRPr lang="en-GB" dirty="0">
              <a:solidFill>
                <a:prstClr val="black"/>
              </a:solidFill>
            </a:endParaRPr>
          </a:p>
        </p:txBody>
      </p:sp>
      <p:sp>
        <p:nvSpPr>
          <p:cNvPr id="6" name="Slide Number Placeholder 5"/>
          <p:cNvSpPr>
            <a:spLocks noGrp="1"/>
          </p:cNvSpPr>
          <p:nvPr>
            <p:ph type="sldNum" sz="quarter" idx="12"/>
          </p:nvPr>
        </p:nvSpPr>
        <p:spPr/>
        <p:txBody>
          <a:bodyPr/>
          <a:lstStyle/>
          <a:p>
            <a:fld id="{6755F8A1-1552-42F4-AAD7-67B8D323EC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405424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901BE-5EEA-4BD3-B51A-E2808ADE0BB6}" type="datetimeFigureOut">
              <a:rPr lang="en-GB" smtClean="0">
                <a:solidFill>
                  <a:prstClr val="black">
                    <a:tint val="75000"/>
                  </a:prstClr>
                </a:solidFill>
              </a:rPr>
              <a:pPr/>
              <a:t>27/10/2019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55F8A1-1552-42F4-AAD7-67B8D323EC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862349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3901BE-5EEA-4BD3-B51A-E2808ADE0BB6}" type="datetimeFigureOut">
              <a:rPr lang="en-GB" smtClean="0">
                <a:solidFill>
                  <a:prstClr val="black">
                    <a:tint val="75000"/>
                  </a:prstClr>
                </a:solidFill>
              </a:rPr>
              <a:pPr/>
              <a:t>27/10/2019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55F8A1-1552-42F4-AAD7-67B8D323EC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42540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3901BE-5EEA-4BD3-B51A-E2808ADE0BB6}" type="datetimeFigureOut">
              <a:rPr lang="en-GB" smtClean="0">
                <a:solidFill>
                  <a:prstClr val="black">
                    <a:tint val="75000"/>
                  </a:prstClr>
                </a:solidFill>
              </a:rPr>
              <a:pPr/>
              <a:t>27/10/2019</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755F8A1-1552-42F4-AAD7-67B8D323EC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578423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3901BE-5EEA-4BD3-B51A-E2808ADE0BB6}" type="datetimeFigureOut">
              <a:rPr lang="en-GB" smtClean="0">
                <a:solidFill>
                  <a:prstClr val="black">
                    <a:tint val="75000"/>
                  </a:prstClr>
                </a:solidFill>
              </a:rPr>
              <a:pPr/>
              <a:t>27/10/2019</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755F8A1-1552-42F4-AAD7-67B8D323EC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18110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901BE-5EEA-4BD3-B51A-E2808ADE0BB6}" type="datetimeFigureOut">
              <a:rPr lang="en-GB" smtClean="0">
                <a:solidFill>
                  <a:prstClr val="black">
                    <a:tint val="75000"/>
                  </a:prstClr>
                </a:solidFill>
              </a:rPr>
              <a:pPr/>
              <a:t>27/10/2019</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755F8A1-1552-42F4-AAD7-67B8D323EC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657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901BE-5EEA-4BD3-B51A-E2808ADE0BB6}" type="datetimeFigureOut">
              <a:rPr lang="en-GB" smtClean="0">
                <a:solidFill>
                  <a:prstClr val="black">
                    <a:tint val="75000"/>
                  </a:prstClr>
                </a:solidFill>
              </a:rPr>
              <a:pPr/>
              <a:t>27/10/2019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55F8A1-1552-42F4-AAD7-67B8D323EC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2859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901BE-5EEA-4BD3-B51A-E2808ADE0BB6}"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5F8A1-1552-42F4-AAD7-67B8D323ECDB}" type="slidenum">
              <a:rPr lang="en-GB" smtClean="0"/>
              <a:t>‹#›</a:t>
            </a:fld>
            <a:endParaRPr lang="en-GB"/>
          </a:p>
        </p:txBody>
      </p:sp>
      <p:sp>
        <p:nvSpPr>
          <p:cNvPr id="7" name="Footer Placeholder 4"/>
          <p:cNvSpPr txBox="1">
            <a:spLocks/>
          </p:cNvSpPr>
          <p:nvPr userDrawn="1"/>
        </p:nvSpPr>
        <p:spPr>
          <a:xfrm>
            <a:off x="3177443" y="6369947"/>
            <a:ext cx="341078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rgbClr val="00B0F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600" b="1" dirty="0" smtClean="0"/>
              <a:t>#</a:t>
            </a:r>
            <a:r>
              <a:rPr lang="en-GB" sz="1600" b="1" dirty="0" err="1" smtClean="0"/>
              <a:t>timetotalkaboutcochlearimplants</a:t>
            </a:r>
            <a:r>
              <a:rPr lang="en-GB" sz="1600" b="1" dirty="0" smtClean="0"/>
              <a:t> </a:t>
            </a:r>
          </a:p>
          <a:p>
            <a:endParaRPr lang="en-GB" dirty="0"/>
          </a:p>
        </p:txBody>
      </p:sp>
      <p:pic>
        <p:nvPicPr>
          <p:cNvPr id="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05" y="6021288"/>
            <a:ext cx="414708" cy="722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90065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901BE-5EEA-4BD3-B51A-E2808ADE0BB6}" type="datetimeFigureOut">
              <a:rPr lang="en-GB" smtClean="0">
                <a:solidFill>
                  <a:prstClr val="black">
                    <a:tint val="75000"/>
                  </a:prstClr>
                </a:solidFill>
              </a:rPr>
              <a:pPr/>
              <a:t>27/10/2019</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755F8A1-1552-42F4-AAD7-67B8D323EC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77775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901BE-5EEA-4BD3-B51A-E2808ADE0BB6}" type="datetimeFigureOut">
              <a:rPr lang="en-GB" smtClean="0">
                <a:solidFill>
                  <a:prstClr val="black">
                    <a:tint val="75000"/>
                  </a:prstClr>
                </a:solidFill>
              </a:rPr>
              <a:pPr/>
              <a:t>27/10/2019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55F8A1-1552-42F4-AAD7-67B8D323EC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859786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3901BE-5EEA-4BD3-B51A-E2808ADE0BB6}" type="datetimeFigureOut">
              <a:rPr lang="en-GB" smtClean="0">
                <a:solidFill>
                  <a:prstClr val="black">
                    <a:tint val="75000"/>
                  </a:prstClr>
                </a:solidFill>
              </a:rPr>
              <a:pPr/>
              <a:t>27/10/2019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755F8A1-1552-42F4-AAD7-67B8D323EC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3524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901BE-5EEA-4BD3-B51A-E2808ADE0BB6}" type="datetimeFigureOut">
              <a:rPr lang="en-GB" smtClean="0"/>
              <a:t>27/10/2019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755F8A1-1552-42F4-AAD7-67B8D323ECDB}" type="slidenum">
              <a:rPr lang="en-GB" smtClean="0"/>
              <a:t>‹#›</a:t>
            </a:fld>
            <a:endParaRPr lang="en-GB"/>
          </a:p>
        </p:txBody>
      </p:sp>
    </p:spTree>
    <p:extLst>
      <p:ext uri="{BB962C8B-B14F-4D97-AF65-F5344CB8AC3E}">
        <p14:creationId xmlns:p14="http://schemas.microsoft.com/office/powerpoint/2010/main" val="365955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3901BE-5EEA-4BD3-B51A-E2808ADE0BB6}" type="datetimeFigureOut">
              <a:rPr lang="en-GB" smtClean="0"/>
              <a:t>27/10/2019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5F8A1-1552-42F4-AAD7-67B8D323ECDB}" type="slidenum">
              <a:rPr lang="en-GB" smtClean="0"/>
              <a:t>‹#›</a:t>
            </a:fld>
            <a:endParaRPr lang="en-GB"/>
          </a:p>
        </p:txBody>
      </p:sp>
    </p:spTree>
    <p:extLst>
      <p:ext uri="{BB962C8B-B14F-4D97-AF65-F5344CB8AC3E}">
        <p14:creationId xmlns:p14="http://schemas.microsoft.com/office/powerpoint/2010/main" val="123148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3901BE-5EEA-4BD3-B51A-E2808ADE0BB6}" type="datetimeFigureOut">
              <a:rPr lang="en-GB" smtClean="0"/>
              <a:t>27/10/2019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755F8A1-1552-42F4-AAD7-67B8D323ECDB}" type="slidenum">
              <a:rPr lang="en-GB" smtClean="0"/>
              <a:t>‹#›</a:t>
            </a:fld>
            <a:endParaRPr lang="en-GB"/>
          </a:p>
        </p:txBody>
      </p:sp>
    </p:spTree>
    <p:extLst>
      <p:ext uri="{BB962C8B-B14F-4D97-AF65-F5344CB8AC3E}">
        <p14:creationId xmlns:p14="http://schemas.microsoft.com/office/powerpoint/2010/main" val="613521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3901BE-5EEA-4BD3-B51A-E2808ADE0BB6}" type="datetimeFigureOut">
              <a:rPr lang="en-GB" smtClean="0"/>
              <a:t>27/10/2019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755F8A1-1552-42F4-AAD7-67B8D323ECDB}" type="slidenum">
              <a:rPr lang="en-GB" smtClean="0"/>
              <a:t>‹#›</a:t>
            </a:fld>
            <a:endParaRPr lang="en-GB"/>
          </a:p>
        </p:txBody>
      </p:sp>
    </p:spTree>
    <p:extLst>
      <p:ext uri="{BB962C8B-B14F-4D97-AF65-F5344CB8AC3E}">
        <p14:creationId xmlns:p14="http://schemas.microsoft.com/office/powerpoint/2010/main" val="873606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901BE-5EEA-4BD3-B51A-E2808ADE0BB6}" type="datetimeFigureOut">
              <a:rPr lang="en-GB" smtClean="0"/>
              <a:t>27/10/2019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755F8A1-1552-42F4-AAD7-67B8D323ECDB}" type="slidenum">
              <a:rPr lang="en-GB" smtClean="0"/>
              <a:t>‹#›</a:t>
            </a:fld>
            <a:endParaRPr lang="en-GB"/>
          </a:p>
        </p:txBody>
      </p:sp>
    </p:spTree>
    <p:extLst>
      <p:ext uri="{BB962C8B-B14F-4D97-AF65-F5344CB8AC3E}">
        <p14:creationId xmlns:p14="http://schemas.microsoft.com/office/powerpoint/2010/main" val="133882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901BE-5EEA-4BD3-B51A-E2808ADE0BB6}" type="datetimeFigureOut">
              <a:rPr lang="en-GB" smtClean="0"/>
              <a:t>27/10/2019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5F8A1-1552-42F4-AAD7-67B8D323ECDB}" type="slidenum">
              <a:rPr lang="en-GB" smtClean="0"/>
              <a:t>‹#›</a:t>
            </a:fld>
            <a:endParaRPr lang="en-GB"/>
          </a:p>
        </p:txBody>
      </p:sp>
    </p:spTree>
    <p:extLst>
      <p:ext uri="{BB962C8B-B14F-4D97-AF65-F5344CB8AC3E}">
        <p14:creationId xmlns:p14="http://schemas.microsoft.com/office/powerpoint/2010/main" val="416092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901BE-5EEA-4BD3-B51A-E2808ADE0BB6}" type="datetimeFigureOut">
              <a:rPr lang="en-GB" smtClean="0"/>
              <a:t>27/10/2019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755F8A1-1552-42F4-AAD7-67B8D323ECDB}" type="slidenum">
              <a:rPr lang="en-GB" smtClean="0"/>
              <a:t>‹#›</a:t>
            </a:fld>
            <a:endParaRPr lang="en-GB"/>
          </a:p>
        </p:txBody>
      </p:sp>
    </p:spTree>
    <p:extLst>
      <p:ext uri="{BB962C8B-B14F-4D97-AF65-F5344CB8AC3E}">
        <p14:creationId xmlns:p14="http://schemas.microsoft.com/office/powerpoint/2010/main" val="3887446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901BE-5EEA-4BD3-B51A-E2808ADE0BB6}" type="datetimeFigureOut">
              <a:rPr lang="en-GB" smtClean="0"/>
              <a:t>27/10/2019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B0F0"/>
                </a:solidFill>
              </a:defRPr>
            </a:lvl1pPr>
          </a:lstStyle>
          <a:p>
            <a:r>
              <a:rPr lang="en-GB" b="1" dirty="0" smtClean="0"/>
              <a:t>#</a:t>
            </a:r>
            <a:r>
              <a:rPr lang="en-GB" b="1" dirty="0" err="1" smtClean="0"/>
              <a:t>timetotalkaboutcochlearimplants</a:t>
            </a:r>
            <a:r>
              <a:rPr lang="en-GB" b="1" dirty="0" smtClean="0"/>
              <a:t> </a:t>
            </a:r>
          </a:p>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5F8A1-1552-42F4-AAD7-67B8D323ECDB}" type="slidenum">
              <a:rPr lang="en-GB" smtClean="0"/>
              <a:t>‹#›</a:t>
            </a:fld>
            <a:endParaRPr lang="en-GB"/>
          </a:p>
        </p:txBody>
      </p:sp>
      <p:pic>
        <p:nvPicPr>
          <p:cNvPr id="1026" name="Picture 2" descr="C:\Users\AnnMarie\AppData\Local\Microsoft\Windows\INetCache\IE\UY19G0CJ\Twitter_bird_logo[1].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203848" y="6369488"/>
            <a:ext cx="216023" cy="175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9973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3901BE-5EEA-4BD3-B51A-E2808ADE0BB6}" type="datetimeFigureOut">
              <a:rPr lang="en-GB" smtClean="0">
                <a:solidFill>
                  <a:prstClr val="black">
                    <a:tint val="75000"/>
                  </a:prstClr>
                </a:solidFill>
              </a:rPr>
              <a:pPr/>
              <a:t>27/10/2019</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55F8A1-1552-42F4-AAD7-67B8D323ECD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0668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ideo" Target="https://www.youtube.com/embed/8uAccA9GbU4"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8uAccA9GbU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mft.nhs.uk/app/uploads/2019/07/ANNUAL-REPORT-2018-2019-Final.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arfoundation.org.uk/research/research-categories/current-research/barriers-to-ci-refera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00808"/>
            <a:ext cx="8134672" cy="1470025"/>
          </a:xfrm>
        </p:spPr>
        <p:txBody>
          <a:bodyPr/>
          <a:lstStyle/>
          <a:p>
            <a:r>
              <a:rPr lang="en-GB" dirty="0" smtClean="0"/>
              <a:t>CI referral: barriers and facilitators</a:t>
            </a:r>
            <a:endParaRPr lang="en-GB" dirty="0"/>
          </a:p>
        </p:txBody>
      </p:sp>
      <p:sp>
        <p:nvSpPr>
          <p:cNvPr id="3" name="Subtitle 2"/>
          <p:cNvSpPr>
            <a:spLocks noGrp="1"/>
          </p:cNvSpPr>
          <p:nvPr>
            <p:ph type="subTitle" idx="1"/>
          </p:nvPr>
        </p:nvSpPr>
        <p:spPr>
          <a:xfrm>
            <a:off x="1331640" y="3573016"/>
            <a:ext cx="6400800" cy="2112640"/>
          </a:xfrm>
        </p:spPr>
        <p:txBody>
          <a:bodyPr>
            <a:normAutofit fontScale="55000" lnSpcReduction="20000"/>
          </a:bodyPr>
          <a:lstStyle/>
          <a:p>
            <a:r>
              <a:rPr lang="en-GB" sz="4600" b="1" dirty="0">
                <a:solidFill>
                  <a:schemeClr val="tx1"/>
                </a:solidFill>
              </a:rPr>
              <a:t>IT IS TIME TO TALK ABOUT COCHLEAR </a:t>
            </a:r>
            <a:r>
              <a:rPr lang="en-GB" sz="4600" b="1" dirty="0" smtClean="0">
                <a:solidFill>
                  <a:schemeClr val="tx1"/>
                </a:solidFill>
              </a:rPr>
              <a:t>IMPLANTS</a:t>
            </a:r>
            <a:endParaRPr lang="en-GB" sz="4600" b="1" dirty="0">
              <a:solidFill>
                <a:schemeClr val="tx1"/>
              </a:solidFill>
            </a:endParaRPr>
          </a:p>
          <a:p>
            <a:r>
              <a:rPr lang="en-GB" b="1" dirty="0">
                <a:solidFill>
                  <a:schemeClr val="tx1"/>
                </a:solidFill>
              </a:rPr>
              <a:t>by Ann-Marie Dickinson</a:t>
            </a:r>
          </a:p>
          <a:p>
            <a:endParaRPr lang="en-GB" b="1" dirty="0">
              <a:solidFill>
                <a:schemeClr val="tx1"/>
              </a:solidFill>
            </a:endParaRPr>
          </a:p>
          <a:p>
            <a:r>
              <a:rPr lang="en-GB" b="1" dirty="0" smtClean="0">
                <a:solidFill>
                  <a:schemeClr val="tx1"/>
                </a:solidFill>
              </a:rPr>
              <a:t>Withington Community Hospital</a:t>
            </a:r>
          </a:p>
          <a:p>
            <a:r>
              <a:rPr lang="en-GB" b="1" dirty="0" smtClean="0">
                <a:solidFill>
                  <a:schemeClr val="tx1"/>
                </a:solidFill>
              </a:rPr>
              <a:t>The </a:t>
            </a:r>
            <a:r>
              <a:rPr lang="en-GB" b="1" dirty="0" smtClean="0">
                <a:solidFill>
                  <a:schemeClr val="tx1"/>
                </a:solidFill>
              </a:rPr>
              <a:t>Manchester Centre for Audiology and Deafness (</a:t>
            </a:r>
            <a:r>
              <a:rPr lang="en-GB" b="1" dirty="0" err="1" smtClean="0">
                <a:solidFill>
                  <a:schemeClr val="tx1"/>
                </a:solidFill>
              </a:rPr>
              <a:t>ManCAD</a:t>
            </a:r>
            <a:r>
              <a:rPr lang="en-GB" b="1" dirty="0" smtClean="0">
                <a:solidFill>
                  <a:schemeClr val="tx1"/>
                </a:solidFill>
              </a:rPr>
              <a:t>)</a:t>
            </a:r>
            <a:endParaRPr lang="en-GB" b="1" dirty="0">
              <a:solidFill>
                <a:schemeClr val="tx1"/>
              </a:solidFill>
            </a:endParaRP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716664"/>
            <a:ext cx="2303349" cy="948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026" t="61111" r="27438" b="27762"/>
          <a:stretch/>
        </p:blipFill>
        <p:spPr bwMode="auto">
          <a:xfrm>
            <a:off x="7308304" y="5618551"/>
            <a:ext cx="1659191" cy="1144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693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video</a:t>
            </a:r>
            <a:endParaRPr lang="en-GB" dirty="0"/>
          </a:p>
        </p:txBody>
      </p:sp>
      <p:pic>
        <p:nvPicPr>
          <p:cNvPr id="4" name="8uAccA9GbU4"/>
          <p:cNvPicPr>
            <a:picLocks noGrp="1" noRot="1" noChangeAspect="1"/>
          </p:cNvPicPr>
          <p:nvPr>
            <p:ph idx="1"/>
            <a:videoFile r:link="rId1"/>
          </p:nvPr>
        </p:nvPicPr>
        <p:blipFill>
          <a:blip r:embed="rId3"/>
          <a:stretch>
            <a:fillRect/>
          </a:stretch>
        </p:blipFill>
        <p:spPr>
          <a:xfrm>
            <a:off x="1403648" y="1772816"/>
            <a:ext cx="6256823" cy="3519463"/>
          </a:xfrm>
          <a:prstGeom prst="rect">
            <a:avLst/>
          </a:prstGeom>
        </p:spPr>
      </p:pic>
    </p:spTree>
    <p:extLst>
      <p:ext uri="{BB962C8B-B14F-4D97-AF65-F5344CB8AC3E}">
        <p14:creationId xmlns:p14="http://schemas.microsoft.com/office/powerpoint/2010/main" val="2301480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hlinkClick r:id="rId2"/>
              </a:rPr>
              <a:t>https://www.youtube.com/watch?v=8uAccA9GbU4</a:t>
            </a:r>
            <a:endParaRPr lang="en-GB" dirty="0"/>
          </a:p>
        </p:txBody>
      </p:sp>
    </p:spTree>
    <p:extLst>
      <p:ext uri="{BB962C8B-B14F-4D97-AF65-F5344CB8AC3E}">
        <p14:creationId xmlns:p14="http://schemas.microsoft.com/office/powerpoint/2010/main" val="1910758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196752"/>
            <a:ext cx="8229600" cy="5256584"/>
          </a:xfrm>
        </p:spPr>
        <p:txBody>
          <a:bodyPr>
            <a:normAutofit lnSpcReduction="10000"/>
          </a:bodyPr>
          <a:lstStyle/>
          <a:p>
            <a:pPr marL="0" indent="0" algn="ctr">
              <a:buNone/>
            </a:pPr>
            <a:r>
              <a:rPr lang="en-GB" sz="7200" dirty="0" smtClean="0"/>
              <a:t>&lt;7 % of eligible adults have a cochlear implant</a:t>
            </a:r>
          </a:p>
          <a:p>
            <a:pPr marL="0" indent="0">
              <a:buNone/>
            </a:pPr>
            <a:endParaRPr lang="en-GB" sz="1400" dirty="0" smtClean="0"/>
          </a:p>
          <a:p>
            <a:pPr marL="0" indent="0">
              <a:buNone/>
            </a:pPr>
            <a:endParaRPr lang="en-GB" sz="1400" dirty="0"/>
          </a:p>
          <a:p>
            <a:pPr marL="0" indent="0">
              <a:buNone/>
            </a:pPr>
            <a:r>
              <a:rPr lang="en-GB" sz="1400" dirty="0" err="1" smtClean="0"/>
              <a:t>Raine</a:t>
            </a:r>
            <a:r>
              <a:rPr lang="en-GB" sz="1400" dirty="0" smtClean="0"/>
              <a:t>, C. (2013) Cochlear implants in the United Kingdom: Awareness and utilization, Cochlear Implants International, 14:sup1, S32-S37, DOI: 10.1179/1467010013Z.00000000077. </a:t>
            </a:r>
          </a:p>
          <a:p>
            <a:pPr marL="0" indent="0">
              <a:buNone/>
            </a:pPr>
            <a:r>
              <a:rPr lang="en-GB" sz="1400" dirty="0" err="1" smtClean="0"/>
              <a:t>Raine</a:t>
            </a:r>
            <a:r>
              <a:rPr lang="en-GB" sz="1400" dirty="0" smtClean="0"/>
              <a:t>, C., Atkinson, H., Strachan, D., Martin, J. (2016) Access to cochlear implants: Time to reflect, Cochlear Implants International, 17:sup1, 42-46, DOI: 10.1080/14670100.2016.1155808. </a:t>
            </a:r>
          </a:p>
          <a:p>
            <a:pPr marL="0" indent="0">
              <a:buNone/>
            </a:pPr>
            <a:r>
              <a:rPr lang="en-GB" sz="1400" b="1" dirty="0" err="1"/>
              <a:t>Briony</a:t>
            </a:r>
            <a:r>
              <a:rPr lang="en-GB" sz="1400" b="1" dirty="0"/>
              <a:t> Dillon &amp; Helen Pryce (2019): What makes someone choose cochlear implantation? An exploration of factors that inform patient decision making, International Journal of Audiology, DOI: 10.1080/14992027.2019.1660917</a:t>
            </a:r>
            <a:r>
              <a:rPr lang="en-GB" sz="1400" dirty="0"/>
              <a:t>. </a:t>
            </a:r>
            <a:endParaRPr lang="en-GB" sz="1400" dirty="0" smtClean="0"/>
          </a:p>
          <a:p>
            <a:pPr marL="0" indent="0">
              <a:buNone/>
            </a:pPr>
            <a:endParaRPr lang="en-GB" sz="1400" dirty="0"/>
          </a:p>
          <a:p>
            <a:pPr marL="0" indent="0">
              <a:buNone/>
            </a:pPr>
            <a:endParaRPr lang="en-GB" sz="1400" dirty="0"/>
          </a:p>
        </p:txBody>
      </p:sp>
      <p:sp>
        <p:nvSpPr>
          <p:cNvPr id="2" name="TextBox 1"/>
          <p:cNvSpPr txBox="1"/>
          <p:nvPr/>
        </p:nvSpPr>
        <p:spPr>
          <a:xfrm>
            <a:off x="539552" y="522540"/>
            <a:ext cx="7992888" cy="5878532"/>
          </a:xfrm>
          <a:prstGeom prst="rect">
            <a:avLst/>
          </a:prstGeom>
          <a:solidFill>
            <a:schemeClr val="bg1"/>
          </a:solidFill>
        </p:spPr>
        <p:txBody>
          <a:bodyPr wrap="square" rtlCol="0">
            <a:spAutoFit/>
          </a:bodyPr>
          <a:lstStyle/>
          <a:p>
            <a:pPr algn="ctr"/>
            <a:r>
              <a:rPr lang="en-GB" sz="6000" dirty="0" smtClean="0">
                <a:solidFill>
                  <a:prstClr val="black"/>
                </a:solidFill>
              </a:rPr>
              <a:t>&lt;16% </a:t>
            </a:r>
            <a:r>
              <a:rPr lang="en-GB" sz="6000" dirty="0">
                <a:solidFill>
                  <a:prstClr val="black"/>
                </a:solidFill>
              </a:rPr>
              <a:t>of eligible adults </a:t>
            </a:r>
            <a:r>
              <a:rPr lang="en-GB" sz="6000" dirty="0" smtClean="0">
                <a:solidFill>
                  <a:prstClr val="black"/>
                </a:solidFill>
              </a:rPr>
              <a:t>are assessed for a </a:t>
            </a:r>
            <a:r>
              <a:rPr lang="en-GB" sz="6000" dirty="0">
                <a:solidFill>
                  <a:prstClr val="black"/>
                </a:solidFill>
              </a:rPr>
              <a:t>cochlear </a:t>
            </a:r>
            <a:r>
              <a:rPr lang="en-GB" sz="6000" dirty="0" smtClean="0">
                <a:solidFill>
                  <a:prstClr val="black"/>
                </a:solidFill>
              </a:rPr>
              <a:t>implant</a:t>
            </a:r>
          </a:p>
          <a:p>
            <a:endParaRPr lang="en-GB" sz="2000" dirty="0">
              <a:solidFill>
                <a:prstClr val="black"/>
              </a:solidFill>
            </a:endParaRPr>
          </a:p>
          <a:p>
            <a:r>
              <a:rPr lang="en-GB" sz="2000" dirty="0"/>
              <a:t>MFT (2019) The Richard Ramsden Centre for Hearing Implants. Annual report 2018-19. Available at </a:t>
            </a:r>
            <a:r>
              <a:rPr lang="en-GB" sz="2000" u="sng" dirty="0">
                <a:hlinkClick r:id="rId3"/>
              </a:rPr>
              <a:t>https://</a:t>
            </a:r>
            <a:r>
              <a:rPr lang="en-GB" sz="2000" u="sng" dirty="0" smtClean="0">
                <a:hlinkClick r:id="rId3"/>
              </a:rPr>
              <a:t>mft.nhs.uk/app/uploads/2019/07/ANNUAL-REPORT-2018-2019-Final.pdf</a:t>
            </a:r>
            <a:r>
              <a:rPr lang="en-GB" sz="2000" u="sng" dirty="0" smtClean="0"/>
              <a:t>  </a:t>
            </a:r>
            <a:r>
              <a:rPr lang="en-GB" sz="2000" dirty="0" smtClean="0"/>
              <a:t>(45% of those assessed, get a implant). </a:t>
            </a:r>
            <a:endParaRPr lang="en-GB" sz="2000" dirty="0"/>
          </a:p>
          <a:p>
            <a:endParaRPr lang="en-GB" sz="2400" dirty="0">
              <a:solidFill>
                <a:prstClr val="black"/>
              </a:solidFill>
            </a:endParaRPr>
          </a:p>
          <a:p>
            <a:endParaRPr lang="en-GB" sz="2400" dirty="0">
              <a:solidFill>
                <a:prstClr val="black"/>
              </a:solidFill>
            </a:endParaRPr>
          </a:p>
          <a:p>
            <a:endParaRPr lang="en-GB" sz="2400" dirty="0">
              <a:solidFill>
                <a:prstClr val="black"/>
              </a:solidFill>
            </a:endParaRPr>
          </a:p>
          <a:p>
            <a:endParaRPr lang="en-GB" sz="2400" dirty="0">
              <a:solidFill>
                <a:prstClr val="black"/>
              </a:solidFill>
            </a:endParaRPr>
          </a:p>
        </p:txBody>
      </p:sp>
      <p:sp>
        <p:nvSpPr>
          <p:cNvPr id="4" name="Rectangle 3"/>
          <p:cNvSpPr/>
          <p:nvPr/>
        </p:nvSpPr>
        <p:spPr>
          <a:xfrm>
            <a:off x="601396" y="123011"/>
            <a:ext cx="7787028" cy="6463308"/>
          </a:xfrm>
          <a:prstGeom prst="rect">
            <a:avLst/>
          </a:prstGeom>
          <a:solidFill>
            <a:schemeClr val="bg1"/>
          </a:solidFill>
        </p:spPr>
        <p:txBody>
          <a:bodyPr wrap="square">
            <a:spAutoFit/>
          </a:bodyPr>
          <a:lstStyle/>
          <a:p>
            <a:pPr algn="ctr"/>
            <a:r>
              <a:rPr lang="en-GB" sz="5400" dirty="0" smtClean="0">
                <a:solidFill>
                  <a:prstClr val="black"/>
                </a:solidFill>
              </a:rPr>
              <a:t>&lt;23% of </a:t>
            </a:r>
            <a:r>
              <a:rPr lang="en-GB" sz="5400" dirty="0">
                <a:solidFill>
                  <a:prstClr val="black"/>
                </a:solidFill>
              </a:rPr>
              <a:t>eligible adults </a:t>
            </a:r>
            <a:r>
              <a:rPr lang="en-GB" sz="5400" dirty="0" smtClean="0">
                <a:solidFill>
                  <a:prstClr val="black"/>
                </a:solidFill>
              </a:rPr>
              <a:t>are offered an assessment for a cochlear implant by Audiology?</a:t>
            </a:r>
          </a:p>
          <a:p>
            <a:pPr algn="ctr"/>
            <a:endParaRPr lang="en-GB" sz="5400" dirty="0" smtClean="0">
              <a:solidFill>
                <a:prstClr val="black"/>
              </a:solidFill>
            </a:endParaRPr>
          </a:p>
          <a:p>
            <a:r>
              <a:rPr lang="en-GB" dirty="0"/>
              <a:t>Valerie </a:t>
            </a:r>
            <a:r>
              <a:rPr lang="en-GB" dirty="0" err="1"/>
              <a:t>Looi</a:t>
            </a:r>
            <a:r>
              <a:rPr lang="en-GB" dirty="0"/>
              <a:t>, Cleo </a:t>
            </a:r>
            <a:r>
              <a:rPr lang="en-GB" dirty="0" err="1"/>
              <a:t>Bluett</a:t>
            </a:r>
            <a:r>
              <a:rPr lang="en-GB" dirty="0"/>
              <a:t> &amp; Isabelle </a:t>
            </a:r>
            <a:r>
              <a:rPr lang="en-GB" dirty="0" err="1"/>
              <a:t>Boisvert</a:t>
            </a:r>
            <a:r>
              <a:rPr lang="en-GB" dirty="0"/>
              <a:t> (2017) Referral rates of </a:t>
            </a:r>
            <a:r>
              <a:rPr lang="en-GB" dirty="0" err="1"/>
              <a:t>postlingually</a:t>
            </a:r>
            <a:r>
              <a:rPr lang="en-GB" dirty="0"/>
              <a:t> deafened adult hearing aid users for a cochlear implant candidacy assessment, International Journal of Audiology, 56:12, 919-925, DOI: 10.1080/14992027.2017.1344361</a:t>
            </a:r>
            <a:r>
              <a:rPr lang="en-GB" b="1" dirty="0"/>
              <a:t> </a:t>
            </a:r>
            <a:r>
              <a:rPr lang="en-GB" b="1" dirty="0" smtClean="0"/>
              <a:t>(70% of those offered </a:t>
            </a:r>
            <a:r>
              <a:rPr lang="en-GB" b="1" dirty="0" smtClean="0"/>
              <a:t>an </a:t>
            </a:r>
            <a:r>
              <a:rPr lang="en-GB" b="1" dirty="0" smtClean="0"/>
              <a:t>assessment want one). </a:t>
            </a:r>
            <a:endParaRPr lang="en-GB" b="1" dirty="0">
              <a:solidFill>
                <a:prstClr val="black"/>
              </a:solidFill>
            </a:endParaRPr>
          </a:p>
          <a:p>
            <a:pPr algn="ctr"/>
            <a:endParaRPr lang="en-GB" sz="5400" dirty="0">
              <a:solidFill>
                <a:prstClr val="black"/>
              </a:solidFill>
            </a:endParaRPr>
          </a:p>
        </p:txBody>
      </p:sp>
    </p:spTree>
    <p:extLst>
      <p:ext uri="{BB962C8B-B14F-4D97-AF65-F5344CB8AC3E}">
        <p14:creationId xmlns:p14="http://schemas.microsoft.com/office/powerpoint/2010/main" val="425207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568952" cy="5760640"/>
          </a:xfrm>
        </p:spPr>
        <p:txBody>
          <a:bodyPr>
            <a:normAutofit fontScale="92500"/>
          </a:bodyPr>
          <a:lstStyle/>
          <a:p>
            <a:pPr marL="0" indent="0">
              <a:buNone/>
            </a:pPr>
            <a:r>
              <a:rPr lang="en-GB" b="1" dirty="0" err="1"/>
              <a:t>Raine</a:t>
            </a:r>
            <a:r>
              <a:rPr lang="en-GB" b="1" dirty="0"/>
              <a:t> at al. (2016) proposed the following six reasons for low CI uptake in adults:</a:t>
            </a:r>
          </a:p>
          <a:p>
            <a:pPr marL="514350" lvl="0" indent="-514350">
              <a:buFont typeface="+mj-lt"/>
              <a:buAutoNum type="arabicPeriod"/>
            </a:pPr>
            <a:r>
              <a:rPr lang="en-GB" i="1" dirty="0"/>
              <a:t>Acceptance of deterioration of capacity with age. </a:t>
            </a:r>
            <a:endParaRPr lang="en-GB" dirty="0"/>
          </a:p>
          <a:p>
            <a:pPr marL="514350" lvl="0" indent="-514350">
              <a:buFont typeface="+mj-lt"/>
              <a:buAutoNum type="arabicPeriod"/>
            </a:pPr>
            <a:r>
              <a:rPr lang="en-GB" i="1" dirty="0"/>
              <a:t>Presence of a partner who supports and ameliorates overall effect of such HL. </a:t>
            </a:r>
            <a:endParaRPr lang="en-GB" dirty="0"/>
          </a:p>
          <a:p>
            <a:pPr marL="514350" lvl="0" indent="-514350">
              <a:buFont typeface="+mj-lt"/>
              <a:buAutoNum type="arabicPeriod"/>
            </a:pPr>
            <a:r>
              <a:rPr lang="en-GB" b="1" i="1" dirty="0"/>
              <a:t>Lack of awareness. </a:t>
            </a:r>
            <a:endParaRPr lang="en-GB" b="1" dirty="0"/>
          </a:p>
          <a:p>
            <a:pPr marL="514350" lvl="0" indent="-514350">
              <a:buFont typeface="+mj-lt"/>
              <a:buAutoNum type="arabicPeriod"/>
            </a:pPr>
            <a:r>
              <a:rPr lang="en-GB" b="1" i="1" dirty="0"/>
              <a:t>Failure of primary care to propose CI treatment. </a:t>
            </a:r>
            <a:endParaRPr lang="en-GB" b="1" dirty="0"/>
          </a:p>
          <a:p>
            <a:pPr marL="514350" lvl="0" indent="-514350">
              <a:buFont typeface="+mj-lt"/>
              <a:buAutoNum type="arabicPeriod"/>
            </a:pPr>
            <a:r>
              <a:rPr lang="en-GB" b="1" i="1" dirty="0"/>
              <a:t>Failure of audiology units to propose CI treatment. </a:t>
            </a:r>
            <a:endParaRPr lang="en-GB" b="1" dirty="0"/>
          </a:p>
          <a:p>
            <a:pPr marL="514350" lvl="0" indent="-514350">
              <a:buFont typeface="+mj-lt"/>
              <a:buAutoNum type="arabicPeriod"/>
            </a:pPr>
            <a:r>
              <a:rPr lang="en-GB" i="1" dirty="0"/>
              <a:t>Poor health and reluctance to undergo surgery</a:t>
            </a:r>
            <a:r>
              <a:rPr lang="en-GB" dirty="0"/>
              <a:t>.	</a:t>
            </a:r>
            <a:r>
              <a:rPr lang="en-GB" dirty="0" smtClean="0"/>
              <a:t>(</a:t>
            </a:r>
            <a:r>
              <a:rPr lang="en-GB" i="1" dirty="0" smtClean="0"/>
              <a:t>page </a:t>
            </a:r>
            <a:r>
              <a:rPr lang="en-GB" i="1" dirty="0"/>
              <a:t>43</a:t>
            </a:r>
            <a:r>
              <a:rPr lang="en-GB" dirty="0"/>
              <a:t>)</a:t>
            </a:r>
          </a:p>
          <a:p>
            <a:endParaRPr lang="en-GB" dirty="0"/>
          </a:p>
        </p:txBody>
      </p:sp>
    </p:spTree>
    <p:extLst>
      <p:ext uri="{BB962C8B-B14F-4D97-AF65-F5344CB8AC3E}">
        <p14:creationId xmlns:p14="http://schemas.microsoft.com/office/powerpoint/2010/main" val="1951470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881336"/>
            <a:ext cx="8229600" cy="5976664"/>
          </a:xfrm>
        </p:spPr>
        <p:txBody>
          <a:bodyPr>
            <a:normAutofit/>
          </a:bodyPr>
          <a:lstStyle/>
          <a:p>
            <a:r>
              <a:rPr lang="en-GB" b="1" dirty="0" smtClean="0"/>
              <a:t>48% of Audiologists </a:t>
            </a:r>
            <a:r>
              <a:rPr lang="en-GB" dirty="0" smtClean="0"/>
              <a:t>could confidently interpret the NICE referral guidelines and the same number felt confident discussing CIs with patients and their families </a:t>
            </a:r>
            <a:r>
              <a:rPr lang="en-GB" sz="1800" dirty="0" smtClean="0"/>
              <a:t>(</a:t>
            </a:r>
            <a:r>
              <a:rPr lang="en-GB" sz="1800" dirty="0" err="1" smtClean="0"/>
              <a:t>Chundu</a:t>
            </a:r>
            <a:r>
              <a:rPr lang="en-GB" sz="1800" dirty="0" smtClean="0"/>
              <a:t> &amp; </a:t>
            </a:r>
            <a:r>
              <a:rPr lang="en-GB" sz="1800" dirty="0" err="1" smtClean="0"/>
              <a:t>Buhagiar</a:t>
            </a:r>
            <a:r>
              <a:rPr lang="en-GB" sz="1800" dirty="0" smtClean="0"/>
              <a:t>, 2013). </a:t>
            </a:r>
          </a:p>
          <a:p>
            <a:r>
              <a:rPr lang="en-GB" b="1" dirty="0" smtClean="0"/>
              <a:t>68% of Audiologists </a:t>
            </a:r>
            <a:r>
              <a:rPr lang="en-GB" dirty="0" smtClean="0"/>
              <a:t>were able to correctly identify CI candidacy. Ski-slope loss caused considerable confusion with just </a:t>
            </a:r>
            <a:r>
              <a:rPr lang="en-GB" b="1" dirty="0" smtClean="0"/>
              <a:t>24% correctly </a:t>
            </a:r>
            <a:r>
              <a:rPr lang="en-GB" dirty="0" smtClean="0"/>
              <a:t>identifying candidacy pre-training, this figure rose to 98% post-training </a:t>
            </a:r>
            <a:r>
              <a:rPr lang="en-GB" sz="1900" dirty="0" smtClean="0"/>
              <a:t>(</a:t>
            </a:r>
            <a:r>
              <a:rPr lang="en-GB" sz="1800" dirty="0" err="1" smtClean="0"/>
              <a:t>Raine</a:t>
            </a:r>
            <a:r>
              <a:rPr lang="en-GB" sz="1800" dirty="0" smtClean="0"/>
              <a:t> et al.,2016) </a:t>
            </a:r>
          </a:p>
        </p:txBody>
      </p:sp>
    </p:spTree>
    <p:extLst>
      <p:ext uri="{BB962C8B-B14F-4D97-AF65-F5344CB8AC3E}">
        <p14:creationId xmlns:p14="http://schemas.microsoft.com/office/powerpoint/2010/main" val="1589655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20688"/>
            <a:ext cx="8229600" cy="1143000"/>
          </a:xfrm>
        </p:spPr>
        <p:txBody>
          <a:bodyPr>
            <a:normAutofit fontScale="90000"/>
          </a:bodyPr>
          <a:lstStyle/>
          <a:p>
            <a:r>
              <a:rPr lang="en-GB" sz="3600" i="1" dirty="0"/>
              <a:t>‘</a:t>
            </a:r>
            <a:r>
              <a:rPr lang="en-GB" sz="2700" b="1" i="1" dirty="0"/>
              <a:t>Addressing the low uptake of cochlear implants amongst adults: Audiologists’ views of the barriers and facilitators for referral’ </a:t>
            </a:r>
            <a:r>
              <a:rPr lang="en-GB" i="1" dirty="0"/>
              <a:t/>
            </a:r>
            <a:br>
              <a:rPr lang="en-GB" i="1" dirty="0"/>
            </a:br>
            <a:endParaRPr lang="en-GB" b="1" dirty="0"/>
          </a:p>
        </p:txBody>
      </p:sp>
      <p:sp>
        <p:nvSpPr>
          <p:cNvPr id="3" name="Content Placeholder 2"/>
          <p:cNvSpPr>
            <a:spLocks noGrp="1"/>
          </p:cNvSpPr>
          <p:nvPr>
            <p:ph idx="1"/>
          </p:nvPr>
        </p:nvSpPr>
        <p:spPr>
          <a:xfrm>
            <a:off x="395536" y="1700808"/>
            <a:ext cx="8424936" cy="5933256"/>
          </a:xfrm>
        </p:spPr>
        <p:txBody>
          <a:bodyPr>
            <a:normAutofit/>
          </a:bodyPr>
          <a:lstStyle/>
          <a:p>
            <a:pPr marL="0" indent="0">
              <a:buNone/>
            </a:pPr>
            <a:r>
              <a:rPr lang="en-GB" sz="2500" b="1" dirty="0" smtClean="0"/>
              <a:t>Sarah Allen </a:t>
            </a:r>
            <a:r>
              <a:rPr lang="en-GB" sz="2500" b="1" dirty="0"/>
              <a:t>(2018) The Ear Foundation</a:t>
            </a:r>
            <a:endParaRPr lang="en-GB" sz="2500" dirty="0" smtClean="0"/>
          </a:p>
          <a:p>
            <a:pPr marL="0" indent="0">
              <a:buNone/>
            </a:pPr>
            <a:r>
              <a:rPr lang="en-GB" sz="2500" dirty="0" smtClean="0"/>
              <a:t>Interviews </a:t>
            </a:r>
            <a:r>
              <a:rPr lang="en-GB" sz="2500" dirty="0"/>
              <a:t>and survey responses suggested four key themes: </a:t>
            </a:r>
            <a:endParaRPr lang="en-GB" sz="2500" i="1" dirty="0" smtClean="0"/>
          </a:p>
          <a:p>
            <a:pPr marL="914400" lvl="1" indent="-514350">
              <a:buFont typeface="+mj-lt"/>
              <a:buAutoNum type="arabicPeriod"/>
            </a:pPr>
            <a:r>
              <a:rPr lang="en-GB" sz="2500" dirty="0"/>
              <a:t>Patient </a:t>
            </a:r>
            <a:r>
              <a:rPr lang="en-GB" sz="2500" dirty="0" smtClean="0"/>
              <a:t>concerns: fears, lack of awareness of benefits. </a:t>
            </a:r>
          </a:p>
          <a:p>
            <a:pPr marL="914400" lvl="1" indent="-514350">
              <a:buFont typeface="+mj-lt"/>
              <a:buAutoNum type="arabicPeriod"/>
            </a:pPr>
            <a:r>
              <a:rPr lang="en-GB" sz="2500" dirty="0" smtClean="0"/>
              <a:t>Local pathway: </a:t>
            </a:r>
            <a:r>
              <a:rPr lang="en-GB" sz="2500" dirty="0" err="1" smtClean="0"/>
              <a:t>appt</a:t>
            </a:r>
            <a:r>
              <a:rPr lang="en-GB" sz="2500" dirty="0" smtClean="0"/>
              <a:t> time and complicated admin. </a:t>
            </a:r>
            <a:endParaRPr lang="en-GB" sz="2500" dirty="0"/>
          </a:p>
          <a:p>
            <a:pPr marL="914400" lvl="1" indent="-514350">
              <a:buFont typeface="+mj-lt"/>
              <a:buAutoNum type="arabicPeriod"/>
            </a:pPr>
            <a:r>
              <a:rPr lang="en-GB" sz="2500" dirty="0"/>
              <a:t>Relationship with CI </a:t>
            </a:r>
            <a:r>
              <a:rPr lang="en-GB" sz="2500" dirty="0" smtClean="0"/>
              <a:t>centre: easy to contact and regular training. </a:t>
            </a:r>
          </a:p>
          <a:p>
            <a:pPr marL="914400" lvl="1" indent="-514350">
              <a:buFont typeface="+mj-lt"/>
              <a:buAutoNum type="arabicPeriod"/>
            </a:pPr>
            <a:r>
              <a:rPr lang="en-GB" sz="2500" b="1" dirty="0" smtClean="0"/>
              <a:t>Professional issues: specialist </a:t>
            </a:r>
            <a:r>
              <a:rPr lang="en-GB" sz="2500" b="1" dirty="0"/>
              <a:t>knowledge and counselling </a:t>
            </a:r>
            <a:r>
              <a:rPr lang="en-GB" sz="2500" b="1" dirty="0" smtClean="0"/>
              <a:t>skills (not </a:t>
            </a:r>
            <a:r>
              <a:rPr lang="en-GB" sz="2500" b="1" dirty="0"/>
              <a:t>sufficiently taught at undergraduate </a:t>
            </a:r>
            <a:r>
              <a:rPr lang="en-GB" sz="2500" b="1" dirty="0" smtClean="0"/>
              <a:t>level). </a:t>
            </a:r>
            <a:endParaRPr lang="en-GB" sz="2500" b="1" dirty="0"/>
          </a:p>
        </p:txBody>
      </p:sp>
    </p:spTree>
    <p:extLst>
      <p:ext uri="{BB962C8B-B14F-4D97-AF65-F5344CB8AC3E}">
        <p14:creationId xmlns:p14="http://schemas.microsoft.com/office/powerpoint/2010/main" val="302898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683568" y="1412776"/>
            <a:ext cx="6984776" cy="4525963"/>
          </a:xfrm>
        </p:spPr>
        <p:txBody>
          <a:bodyPr>
            <a:normAutofit/>
          </a:bodyPr>
          <a:lstStyle/>
          <a:p>
            <a:pPr marL="0" indent="0">
              <a:buNone/>
            </a:pPr>
            <a:r>
              <a:rPr lang="en-GB" i="1" dirty="0" smtClean="0"/>
              <a:t>‘Because </a:t>
            </a:r>
            <a:r>
              <a:rPr lang="en-GB" i="1" dirty="0"/>
              <a:t>I am a bit more experienced now, I can have a conversation about it, but when you are new you don’t have any </a:t>
            </a:r>
            <a:r>
              <a:rPr lang="en-GB" i="1" dirty="0" smtClean="0"/>
              <a:t>idea’</a:t>
            </a:r>
          </a:p>
          <a:p>
            <a:pPr marL="0" indent="0">
              <a:buNone/>
            </a:pPr>
            <a:r>
              <a:rPr lang="en-GB" i="1" dirty="0" smtClean="0"/>
              <a:t>Quote taken from Allen (2018)</a:t>
            </a:r>
          </a:p>
          <a:p>
            <a:pPr marL="0" indent="0">
              <a:buNone/>
            </a:pPr>
            <a:endParaRPr lang="en-GB" i="1" dirty="0"/>
          </a:p>
          <a:p>
            <a:pPr marL="0" indent="0">
              <a:buNone/>
            </a:pPr>
            <a:r>
              <a:rPr lang="en-GB" sz="1500" dirty="0" smtClean="0"/>
              <a:t>Allen, S. Jones, L., Gregory, M.  (2018) Addressing the low uptake of cochlear implants amongst adults: audiologists’ views of the barriers and facilitators for referral. The Ear foundation. </a:t>
            </a:r>
            <a:r>
              <a:rPr lang="en-GB" sz="1500" u="sng" dirty="0" smtClean="0">
                <a:hlinkClick r:id="rId3"/>
              </a:rPr>
              <a:t>https://www.earfoundation.org.uk/research/research-categories/current-research/barriers-to-ci-referal</a:t>
            </a:r>
            <a:r>
              <a:rPr lang="en-GB" sz="1500" dirty="0" smtClean="0"/>
              <a:t> </a:t>
            </a:r>
          </a:p>
          <a:p>
            <a:pPr marL="0" indent="0">
              <a:buNone/>
            </a:pPr>
            <a:endParaRPr lang="en-GB" i="1" dirty="0" smtClean="0"/>
          </a:p>
        </p:txBody>
      </p:sp>
    </p:spTree>
    <p:extLst>
      <p:ext uri="{BB962C8B-B14F-4D97-AF65-F5344CB8AC3E}">
        <p14:creationId xmlns:p14="http://schemas.microsoft.com/office/powerpoint/2010/main" val="3967343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913" t="14612" r="62312" b="30053"/>
          <a:stretch/>
        </p:blipFill>
        <p:spPr bwMode="auto">
          <a:xfrm>
            <a:off x="-540568" y="0"/>
            <a:ext cx="10825124" cy="6800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766" t="67811" r="64565" b="2292"/>
          <a:stretch/>
        </p:blipFill>
        <p:spPr bwMode="auto">
          <a:xfrm>
            <a:off x="827584" y="3501008"/>
            <a:ext cx="8424936" cy="3601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475656" y="908720"/>
            <a:ext cx="3816424" cy="1656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475656" y="3573016"/>
            <a:ext cx="4032448" cy="16561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60776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nnMarie\AppData\Local\Microsoft\Windows\INetCache\IE\KLVL005L\Head_silhouet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580112" y="1851599"/>
            <a:ext cx="3410597" cy="406082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nnMarie\AppData\Local\Microsoft\Windows\INetCache\IE\KLVL005L\Head_silhouett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38064"/>
            <a:ext cx="3510345" cy="40195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08491" y="72169"/>
            <a:ext cx="8229600" cy="1143000"/>
          </a:xfrm>
        </p:spPr>
        <p:txBody>
          <a:bodyPr/>
          <a:lstStyle/>
          <a:p>
            <a:r>
              <a:rPr lang="en-GB" b="1" dirty="0" smtClean="0"/>
              <a:t>Barriers to referral…..</a:t>
            </a:r>
            <a:endParaRPr lang="en-GB" b="1" dirty="0"/>
          </a:p>
        </p:txBody>
      </p:sp>
      <p:sp>
        <p:nvSpPr>
          <p:cNvPr id="5" name="Rectangle 4"/>
          <p:cNvSpPr/>
          <p:nvPr/>
        </p:nvSpPr>
        <p:spPr>
          <a:xfrm>
            <a:off x="611560" y="2429594"/>
            <a:ext cx="2950194" cy="3231654"/>
          </a:xfrm>
          <a:prstGeom prst="rect">
            <a:avLst/>
          </a:prstGeom>
        </p:spPr>
        <p:txBody>
          <a:bodyPr wrap="square">
            <a:spAutoFit/>
          </a:bodyPr>
          <a:lstStyle/>
          <a:p>
            <a:r>
              <a:rPr lang="en-GB" sz="3600" b="1" dirty="0" smtClean="0">
                <a:solidFill>
                  <a:prstClr val="white"/>
                </a:solidFill>
              </a:rPr>
              <a:t>LACK OF KNOWLEDG</a:t>
            </a:r>
            <a:r>
              <a:rPr lang="en-GB" sz="3600" b="1" dirty="0" smtClean="0">
                <a:solidFill>
                  <a:prstClr val="black"/>
                </a:solidFill>
              </a:rPr>
              <a:t>E</a:t>
            </a:r>
            <a:r>
              <a:rPr lang="en-GB" sz="3600" b="1" dirty="0" smtClean="0">
                <a:solidFill>
                  <a:prstClr val="white"/>
                </a:solidFill>
              </a:rPr>
              <a:t> AND SUPPO</a:t>
            </a:r>
            <a:r>
              <a:rPr lang="en-GB" sz="3600" b="1" dirty="0" smtClean="0">
                <a:solidFill>
                  <a:prstClr val="black"/>
                </a:solidFill>
              </a:rPr>
              <a:t>RT</a:t>
            </a:r>
          </a:p>
          <a:p>
            <a:r>
              <a:rPr lang="en-GB" sz="2400" dirty="0" smtClean="0">
                <a:solidFill>
                  <a:prstClr val="white"/>
                </a:solidFill>
              </a:rPr>
              <a:t>Awareness</a:t>
            </a:r>
          </a:p>
          <a:p>
            <a:r>
              <a:rPr lang="en-GB" sz="2400" dirty="0" smtClean="0">
                <a:solidFill>
                  <a:prstClr val="white"/>
                </a:solidFill>
              </a:rPr>
              <a:t>knowledge</a:t>
            </a:r>
          </a:p>
          <a:p>
            <a:r>
              <a:rPr lang="en-GB" sz="2400" dirty="0" smtClean="0">
                <a:solidFill>
                  <a:prstClr val="white"/>
                </a:solidFill>
              </a:rPr>
              <a:t>confidence </a:t>
            </a:r>
          </a:p>
          <a:p>
            <a:r>
              <a:rPr lang="en-GB" sz="2400" dirty="0" smtClean="0">
                <a:solidFill>
                  <a:prstClr val="white"/>
                </a:solidFill>
              </a:rPr>
              <a:t>  </a:t>
            </a:r>
            <a:endParaRPr lang="en-GB" sz="2400" dirty="0">
              <a:solidFill>
                <a:prstClr val="white"/>
              </a:solidFill>
            </a:endParaRPr>
          </a:p>
        </p:txBody>
      </p:sp>
      <p:sp>
        <p:nvSpPr>
          <p:cNvPr id="6" name="Rectangle 5"/>
          <p:cNvSpPr/>
          <p:nvPr/>
        </p:nvSpPr>
        <p:spPr>
          <a:xfrm>
            <a:off x="6444208" y="2266183"/>
            <a:ext cx="3096344" cy="3231654"/>
          </a:xfrm>
          <a:prstGeom prst="rect">
            <a:avLst/>
          </a:prstGeom>
          <a:noFill/>
        </p:spPr>
        <p:txBody>
          <a:bodyPr wrap="square">
            <a:spAutoFit/>
          </a:bodyPr>
          <a:lstStyle/>
          <a:p>
            <a:r>
              <a:rPr lang="en-GB" sz="3600" b="1" dirty="0" smtClean="0">
                <a:solidFill>
                  <a:prstClr val="white"/>
                </a:solidFill>
              </a:rPr>
              <a:t>FEAR</a:t>
            </a:r>
          </a:p>
          <a:p>
            <a:r>
              <a:rPr lang="en-GB" sz="2400" dirty="0" smtClean="0">
                <a:solidFill>
                  <a:prstClr val="white"/>
                </a:solidFill>
              </a:rPr>
              <a:t>Surgery</a:t>
            </a:r>
          </a:p>
          <a:p>
            <a:r>
              <a:rPr lang="en-GB" sz="2400" dirty="0" smtClean="0">
                <a:solidFill>
                  <a:prstClr val="white"/>
                </a:solidFill>
              </a:rPr>
              <a:t>Complications</a:t>
            </a:r>
          </a:p>
          <a:p>
            <a:r>
              <a:rPr lang="en-GB" sz="2400" dirty="0" smtClean="0">
                <a:solidFill>
                  <a:prstClr val="white"/>
                </a:solidFill>
              </a:rPr>
              <a:t>side effects</a:t>
            </a:r>
          </a:p>
          <a:p>
            <a:r>
              <a:rPr lang="en-GB" sz="2400" dirty="0" smtClean="0">
                <a:solidFill>
                  <a:prstClr val="white"/>
                </a:solidFill>
              </a:rPr>
              <a:t>residual </a:t>
            </a:r>
            <a:r>
              <a:rPr lang="en-GB" sz="2400" dirty="0">
                <a:solidFill>
                  <a:prstClr val="white"/>
                </a:solidFill>
              </a:rPr>
              <a:t>hearing, </a:t>
            </a:r>
            <a:r>
              <a:rPr lang="en-GB" sz="2400" dirty="0" smtClean="0">
                <a:solidFill>
                  <a:prstClr val="white"/>
                </a:solidFill>
              </a:rPr>
              <a:t>vertigo</a:t>
            </a:r>
          </a:p>
          <a:p>
            <a:r>
              <a:rPr lang="en-GB" sz="2400" dirty="0" smtClean="0">
                <a:solidFill>
                  <a:prstClr val="white"/>
                </a:solidFill>
              </a:rPr>
              <a:t>outcomes.</a:t>
            </a:r>
          </a:p>
          <a:p>
            <a:r>
              <a:rPr lang="en-GB" sz="2400" dirty="0" smtClean="0">
                <a:solidFill>
                  <a:prstClr val="white"/>
                </a:solidFill>
              </a:rPr>
              <a:t>sound </a:t>
            </a:r>
            <a:r>
              <a:rPr lang="en-GB" sz="2400" dirty="0">
                <a:solidFill>
                  <a:prstClr val="white"/>
                </a:solidFill>
              </a:rPr>
              <a:t>quality</a:t>
            </a:r>
          </a:p>
        </p:txBody>
      </p:sp>
      <p:pic>
        <p:nvPicPr>
          <p:cNvPr id="2052" name="Picture 4" descr="C:\Users\AnnMarie\AppData\Local\Microsoft\Windows\INetCache\IE\XCWSI7QG\nmPXW[1].png"/>
          <p:cNvPicPr>
            <a:picLocks noChangeAspect="1" noChangeArrowheads="1"/>
          </p:cNvPicPr>
          <p:nvPr/>
        </p:nvPicPr>
        <p:blipFill rotWithShape="1">
          <a:blip r:embed="rId4">
            <a:extLst>
              <a:ext uri="{28A0092B-C50C-407E-A947-70E740481C1C}">
                <a14:useLocalDpi xmlns:a14="http://schemas.microsoft.com/office/drawing/2010/main" val="0"/>
              </a:ext>
            </a:extLst>
          </a:blip>
          <a:srcRect b="13689"/>
          <a:stretch/>
        </p:blipFill>
        <p:spPr bwMode="auto">
          <a:xfrm>
            <a:off x="3633763" y="3037503"/>
            <a:ext cx="1728192" cy="277314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nnMarie\AppData\Local\Microsoft\Windows\INetCache\IE\XCWSI7QG\nmPXW[1].png"/>
          <p:cNvPicPr>
            <a:picLocks noChangeAspect="1" noChangeArrowheads="1"/>
          </p:cNvPicPr>
          <p:nvPr/>
        </p:nvPicPr>
        <p:blipFill rotWithShape="1">
          <a:blip r:embed="rId4">
            <a:extLst>
              <a:ext uri="{28A0092B-C50C-407E-A947-70E740481C1C}">
                <a14:useLocalDpi xmlns:a14="http://schemas.microsoft.com/office/drawing/2010/main" val="0"/>
              </a:ext>
            </a:extLst>
          </a:blip>
          <a:srcRect t="35295"/>
          <a:stretch/>
        </p:blipFill>
        <p:spPr bwMode="auto">
          <a:xfrm>
            <a:off x="3633763" y="1039568"/>
            <a:ext cx="1728192" cy="207895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01376" y="6191548"/>
            <a:ext cx="8523165" cy="461665"/>
          </a:xfrm>
          <a:prstGeom prst="rect">
            <a:avLst/>
          </a:prstGeom>
        </p:spPr>
        <p:txBody>
          <a:bodyPr wrap="square">
            <a:spAutoFit/>
          </a:bodyPr>
          <a:lstStyle/>
          <a:p>
            <a:r>
              <a:rPr lang="en-GB" sz="1200" dirty="0" err="1">
                <a:solidFill>
                  <a:prstClr val="black"/>
                </a:solidFill>
              </a:rPr>
              <a:t>Bierbaum</a:t>
            </a:r>
            <a:r>
              <a:rPr lang="en-GB" sz="1200" dirty="0">
                <a:solidFill>
                  <a:prstClr val="black"/>
                </a:solidFill>
              </a:rPr>
              <a:t>, M, McMahon, C, Hughes, S, </a:t>
            </a:r>
            <a:r>
              <a:rPr lang="en-GB" sz="1200" dirty="0" err="1">
                <a:solidFill>
                  <a:prstClr val="black"/>
                </a:solidFill>
              </a:rPr>
              <a:t>Boisvert</a:t>
            </a:r>
            <a:r>
              <a:rPr lang="en-GB" sz="1200" dirty="0">
                <a:solidFill>
                  <a:prstClr val="black"/>
                </a:solidFill>
              </a:rPr>
              <a:t>, I, Lau, A, Braithwaite, J &amp; Rapport, F 2019, Barriers and facilitators to cochlear implant uptake in Australia and the United Kingdom. Ear and Hearing. https://doi.org/10.1097/AUD.0000000000000762</a:t>
            </a:r>
          </a:p>
        </p:txBody>
      </p:sp>
    </p:spTree>
    <p:extLst>
      <p:ext uri="{BB962C8B-B14F-4D97-AF65-F5344CB8AC3E}">
        <p14:creationId xmlns:p14="http://schemas.microsoft.com/office/powerpoint/2010/main" val="401787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i="1" dirty="0" smtClean="0"/>
              <a:t>‘…there are probably patients […] getting to a point where they are getting old and you think ‘oh no’ but you have had that patient for a long time [..] and </a:t>
            </a:r>
            <a:r>
              <a:rPr lang="en-GB" b="1" i="1" dirty="0" smtClean="0"/>
              <a:t>you could have referred them a long time ago’ </a:t>
            </a:r>
          </a:p>
          <a:p>
            <a:pPr marL="0" indent="0">
              <a:buNone/>
            </a:pPr>
            <a:r>
              <a:rPr lang="en-GB" i="1" dirty="0" smtClean="0"/>
              <a:t>Allen (2018)</a:t>
            </a:r>
          </a:p>
          <a:p>
            <a:endParaRPr lang="en-GB" dirty="0"/>
          </a:p>
        </p:txBody>
      </p:sp>
    </p:spTree>
    <p:extLst>
      <p:ext uri="{BB962C8B-B14F-4D97-AF65-F5344CB8AC3E}">
        <p14:creationId xmlns:p14="http://schemas.microsoft.com/office/powerpoint/2010/main" val="585651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986</Words>
  <Application>Microsoft Office PowerPoint</Application>
  <PresentationFormat>On-screen Show (4:3)</PresentationFormat>
  <Paragraphs>72</Paragraphs>
  <Slides>11</Slides>
  <Notes>4</Notes>
  <HiddenSlides>0</HiddenSlides>
  <MMClips>1</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Office Theme</vt:lpstr>
      <vt:lpstr>1_Office Theme</vt:lpstr>
      <vt:lpstr>CI referral: barriers and facilitators</vt:lpstr>
      <vt:lpstr>PowerPoint Presentation</vt:lpstr>
      <vt:lpstr>PowerPoint Presentation</vt:lpstr>
      <vt:lpstr>PowerPoint Presentation</vt:lpstr>
      <vt:lpstr>‘Addressing the low uptake of cochlear implants amongst adults: Audiologists’ views of the barriers and facilitators for referral’  </vt:lpstr>
      <vt:lpstr>PowerPoint Presentation</vt:lpstr>
      <vt:lpstr>PowerPoint Presentation</vt:lpstr>
      <vt:lpstr>Barriers to referral…..</vt:lpstr>
      <vt:lpstr>PowerPoint Presentation</vt:lpstr>
      <vt:lpstr>The video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 referral: what’s the problem?</dc:title>
  <dc:creator>Ann-Marie Hamilton</dc:creator>
  <cp:lastModifiedBy>Ann-Marie Hamilton</cp:lastModifiedBy>
  <cp:revision>18</cp:revision>
  <dcterms:created xsi:type="dcterms:W3CDTF">2019-09-20T12:04:34Z</dcterms:created>
  <dcterms:modified xsi:type="dcterms:W3CDTF">2019-10-27T20:36:39Z</dcterms:modified>
</cp:coreProperties>
</file>