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83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68032-2293-437D-B9F8-125DCE88F906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A6E618-8832-48B0-A290-146CE7D812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14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Point 1: </a:t>
            </a:r>
            <a:r>
              <a:rPr lang="en-GB" b="1" dirty="0">
                <a:solidFill>
                  <a:srgbClr val="FF0000"/>
                </a:solidFill>
              </a:rPr>
              <a:t>i.e. &gt; 50% = out of implant criteria, but &gt;60% = out of referral criteria?</a:t>
            </a:r>
          </a:p>
          <a:p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rgbClr val="FF0000"/>
                </a:solidFill>
              </a:rPr>
              <a:t>Fitness for surgery is a complex decision make by the surgical team. We should not try to make it! </a:t>
            </a:r>
          </a:p>
          <a:p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rgbClr val="FF0000"/>
                </a:solidFill>
              </a:rPr>
              <a:t>Shows importance of working with the implant teams…good communication essential!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05FB9F-A603-4D40-AC62-A0D5835A509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795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982BD-4E9B-4E8F-B8C5-8A7A8421A6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138D50-B175-4D7E-B56A-EF3E72F7C6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34C8D-40EC-49DD-AA17-608D4A39F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66D2-6587-4629-A252-BCF89DD85D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EAA41-E471-4C8D-8A2A-04E8C141F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45B3D-065B-4ADD-9243-A5DCC6B9B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DE84-308F-437D-9C08-7DA19A7F1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37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06591-92B5-4830-B0D7-94EAAF7AB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5859DE-71A4-414A-94DB-1034C9E20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9D10F-9C4B-4E24-B624-CE050BE96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66D2-6587-4629-A252-BCF89DD85D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94249-EEBD-4330-AAEC-1845D8BDC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A56F5-4B5C-4405-A106-105744CD5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DE84-308F-437D-9C08-7DA19A7F1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93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AEDA07-4C62-4C63-879E-6D64E5D205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C7F84C-BEBB-47B0-A055-3595783DE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47216-CBFC-4485-93BA-12B64E322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66D2-6587-4629-A252-BCF89DD85D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932B7-595F-426E-AED7-4426A5A6A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5B14E-28FB-40F0-B31F-EB5533488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DE84-308F-437D-9C08-7DA19A7F1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36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B8992-844C-421C-AAF7-4F95E0268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A0D33-AD02-4BB6-B6F9-098BBBF19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EC5C6-EB52-406C-BC51-06114B4F7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66D2-6587-4629-A252-BCF89DD85D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5D0B9-EEBC-4706-9962-125E7F21B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50B9C-E5D6-47CA-B3ED-F16DE3A17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DE84-308F-437D-9C08-7DA19A7F1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241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4E669-C224-4E5F-BB89-E46995490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E2CAD-BD5E-4B26-8032-77C6142B0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9F857-2E32-4C28-90D3-22C29D95E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66D2-6587-4629-A252-BCF89DD85D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86F23-A088-45E0-BB6D-249A68DEC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AFC05-2AA0-4E9B-BCB6-D2DC9240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DE84-308F-437D-9C08-7DA19A7F1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53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01136-F817-4D6B-BBD2-6D80DB625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F33F8-BCFC-4FDD-A74B-090EC5181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8CAEE4-8E9F-4A72-9EFF-1D41CCE3F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696704-5E16-43C3-8BBA-D1915EB74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66D2-6587-4629-A252-BCF89DD85D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5117D0-ACB9-499F-8339-04922EEDB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BA7BAC-235C-4F73-B775-46A40D6D3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DE84-308F-437D-9C08-7DA19A7F1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825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04A9D-2C56-49D1-B762-985B8AEAC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9DA0F-8B56-44B9-A37A-8BF0C6BC1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C4B513-84B5-466A-8E85-8DDA229D7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6D84BD-B41E-4976-A368-211CB23ED7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7EB0CA-BC64-4DEE-80A4-D3AD7295B9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A84EE7-F029-4734-86E1-B75F97CF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66D2-6587-4629-A252-BCF89DD85D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F122AC-C187-4422-B394-E450902A3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67ADC0-36E8-4B42-A9C4-AB2F13AD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DE84-308F-437D-9C08-7DA19A7F1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4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E8FD0-A87C-4FFF-8CD9-111F24A07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FEDDDE-EEAD-4B6E-A158-D3012330F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66D2-6587-4629-A252-BCF89DD85D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7F14C5-D062-4701-8C8F-F906F37F2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5D92DD-6201-439E-91A0-22FDC1D31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DE84-308F-437D-9C08-7DA19A7F1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05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041D8B-7D1B-4236-94A8-8410D1166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66D2-6587-4629-A252-BCF89DD85D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975211-855C-4ED3-B7BB-682D9AD8B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D2F87-7A5C-4607-9EA8-9BDEBFF77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DE84-308F-437D-9C08-7DA19A7F1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732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122CB-8A7A-4C6E-9761-059BE8528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ABE8B-A963-44AD-95BD-E0B37547B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88EBB-0A73-4C05-9645-569A985BC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BCFE0D-C01B-45D6-AFFF-C1A27653F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66D2-6587-4629-A252-BCF89DD85D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B60BD-3AB5-4554-AD66-3215F9A6F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10436-504F-411B-9B26-737DCD303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DE84-308F-437D-9C08-7DA19A7F1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24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CF064-454A-4A52-A8A1-FD0BAB422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ED005C-CEEC-4996-AD0B-7D96D73BDD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B19EA4-3853-4298-935E-A9D60BE36C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A0BDE-FFC5-4168-B272-9828F1EBA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66D2-6587-4629-A252-BCF89DD85D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DBF902-576C-4533-A91E-AC1E9A456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F5933-168C-4F52-ADC6-FA0F483A3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1DE84-308F-437D-9C08-7DA19A7F1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45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ECD96-57EB-4C1D-B5DE-67258F2BB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E9689-5873-485E-8068-6A867FC42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B71B4-5B87-4E02-AFFF-07A5854FD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166D2-6587-4629-A252-BCF89DD85D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1E7F6-3F5C-4201-BD42-A48F0FEF77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94C9A-7C55-4B68-93AE-5E4393C6B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1DE84-308F-437D-9C08-7DA19A7F1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3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56A2-77BC-4355-913F-83994DD82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245" y="2272948"/>
            <a:ext cx="4061178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Which adults are </a:t>
            </a:r>
            <a:r>
              <a:rPr lang="en-GB" b="1" dirty="0">
                <a:solidFill>
                  <a:srgbClr val="FF0000"/>
                </a:solidFill>
              </a:rPr>
              <a:t>unsuitable</a:t>
            </a:r>
            <a:r>
              <a:rPr lang="en-GB" dirty="0"/>
              <a:t> for an implant referral discussion?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0C086F7-ADE2-4CBE-9294-808B749B70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924913"/>
              </p:ext>
            </p:extLst>
          </p:nvPr>
        </p:nvGraphicFramePr>
        <p:xfrm>
          <a:off x="4276189" y="578533"/>
          <a:ext cx="7653866" cy="61315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826933">
                  <a:extLst>
                    <a:ext uri="{9D8B030D-6E8A-4147-A177-3AD203B41FA5}">
                      <a16:colId xmlns:a16="http://schemas.microsoft.com/office/drawing/2014/main" val="3778825961"/>
                    </a:ext>
                  </a:extLst>
                </a:gridCol>
                <a:gridCol w="3826933">
                  <a:extLst>
                    <a:ext uri="{9D8B030D-6E8A-4147-A177-3AD203B41FA5}">
                      <a16:colId xmlns:a16="http://schemas.microsoft.com/office/drawing/2014/main" val="25449856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46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AB word score out of criteria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Define ‘referral criteria’ with implant team (not same as ‘implant criteria’).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895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Undergoing management of hearing/ear-conditions with 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If unsure about medical management, 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d/w ENT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11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Too ill for referral i.e. acute illness and/or end of life.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If unsure about health, 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d/w implant team. </a:t>
                      </a:r>
                      <a:endParaRPr lang="en-GB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564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Non-organic component means PTA out of criteria.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040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Fluctuating/temporary loss means PTA usually out of criteria.  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If borderline (and speech recognition poor), 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d/w implant team. </a:t>
                      </a:r>
                      <a:endParaRPr lang="en-GB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2053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Primarily a mixed hearing loss - BC thresholds of 60 dB HL or better.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If por outcomes with conventional aids, 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d/w BAHD implant team.</a:t>
                      </a:r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882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Not used/using hearing aids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If patient wants a CI, 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d/w Implant team. </a:t>
                      </a:r>
                      <a:endParaRPr lang="en-GB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455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Non-aural. No spoken language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If patient wants a CI, 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d/w implant team. </a:t>
                      </a:r>
                      <a:endParaRPr lang="en-GB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917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Not ready for the discussion e.g. in denial, recent bereavement.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Make a note in the records for a discussion at a later date.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6038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10E47EE5-F508-4A20-A970-3252D2BAFB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45" y="108577"/>
            <a:ext cx="2169553" cy="711048"/>
          </a:xfrm>
          <a:prstGeom prst="rect">
            <a:avLst/>
          </a:prstGeom>
        </p:spPr>
      </p:pic>
      <p:pic>
        <p:nvPicPr>
          <p:cNvPr id="9" name="Picture 2" descr="U:\BCIG\BCIG COUNCIL\LOGO\2\BCIG Logo RGB.png">
            <a:extLst>
              <a:ext uri="{FF2B5EF4-FFF2-40B4-BE49-F238E27FC236}">
                <a16:creationId xmlns:a16="http://schemas.microsoft.com/office/drawing/2014/main" id="{720A0283-A8F8-48D4-AF9B-3DD15AC93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0" y="144629"/>
            <a:ext cx="1363655" cy="74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194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267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Which adults are unsuitable for an implant referral discussion?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adults are unsuitable for an implant referral discussion?</dc:title>
  <dc:creator>Ann-Marie Hamilton</dc:creator>
  <cp:lastModifiedBy>Ann-Marie Hamilton</cp:lastModifiedBy>
  <cp:revision>1</cp:revision>
  <dcterms:created xsi:type="dcterms:W3CDTF">2020-10-21T17:05:53Z</dcterms:created>
  <dcterms:modified xsi:type="dcterms:W3CDTF">2020-10-21T17:07:47Z</dcterms:modified>
</cp:coreProperties>
</file>