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330" r:id="rId3"/>
    <p:sldId id="332" r:id="rId4"/>
    <p:sldId id="333" r:id="rId5"/>
    <p:sldId id="335" r:id="rId6"/>
    <p:sldId id="336" r:id="rId7"/>
    <p:sldId id="337" r:id="rId8"/>
    <p:sldId id="262" r:id="rId9"/>
    <p:sldId id="289" r:id="rId10"/>
    <p:sldId id="268" r:id="rId11"/>
    <p:sldId id="263" r:id="rId12"/>
    <p:sldId id="341" r:id="rId13"/>
    <p:sldId id="275" r:id="rId14"/>
    <p:sldId id="303" r:id="rId15"/>
    <p:sldId id="304" r:id="rId16"/>
    <p:sldId id="306" r:id="rId17"/>
    <p:sldId id="272" r:id="rId18"/>
    <p:sldId id="307" r:id="rId19"/>
    <p:sldId id="308" r:id="rId20"/>
    <p:sldId id="309" r:id="rId21"/>
    <p:sldId id="310" r:id="rId22"/>
    <p:sldId id="311" r:id="rId23"/>
    <p:sldId id="312" r:id="rId24"/>
    <p:sldId id="313" r:id="rId25"/>
    <p:sldId id="315" r:id="rId26"/>
    <p:sldId id="316" r:id="rId27"/>
    <p:sldId id="318" r:id="rId28"/>
    <p:sldId id="325" r:id="rId29"/>
    <p:sldId id="326" r:id="rId30"/>
    <p:sldId id="317" r:id="rId31"/>
    <p:sldId id="321" r:id="rId32"/>
    <p:sldId id="320" r:id="rId33"/>
    <p:sldId id="314" r:id="rId34"/>
    <p:sldId id="323" r:id="rId35"/>
    <p:sldId id="327" r:id="rId36"/>
    <p:sldId id="328" r:id="rId37"/>
    <p:sldId id="329" r:id="rId38"/>
    <p:sldId id="34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indipatel01@gmail.com" initials="p" lastIdx="2" clrIdx="0">
    <p:extLst>
      <p:ext uri="{19B8F6BF-5375-455C-9EA6-DF929625EA0E}">
        <p15:presenceInfo xmlns:p15="http://schemas.microsoft.com/office/powerpoint/2012/main" userId="2fdd6b9b65486cf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E7D803-248F-4F0F-ACD8-86A56D4D2899}" v="7" dt="2021-02-16T16:40:20.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0724" autoAdjust="0"/>
  </p:normalViewPr>
  <p:slideViewPr>
    <p:cSldViewPr snapToGrid="0">
      <p:cViewPr>
        <p:scale>
          <a:sx n="66" d="100"/>
          <a:sy n="66" d="100"/>
        </p:scale>
        <p:origin x="888" y="48"/>
      </p:cViewPr>
      <p:guideLst/>
    </p:cSldViewPr>
  </p:slideViewPr>
  <p:notesTextViewPr>
    <p:cViewPr>
      <p:scale>
        <a:sx n="1" d="1"/>
        <a:sy n="1" d="1"/>
      </p:scale>
      <p:origin x="0" y="0"/>
    </p:cViewPr>
  </p:notesTextViewPr>
  <p:sorterViewPr>
    <p:cViewPr>
      <p:scale>
        <a:sx n="130" d="100"/>
        <a:sy n="130" d="100"/>
      </p:scale>
      <p:origin x="0" y="-244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indipatel01@gmail.com" userId="2fdd6b9b65486cfa" providerId="LiveId" clId="{A1E7D803-248F-4F0F-ACD8-86A56D4D2899}"/>
    <pc:docChg chg="undo custSel addSld delSld modSld sldOrd">
      <pc:chgData name="perindipatel01@gmail.com" userId="2fdd6b9b65486cfa" providerId="LiveId" clId="{A1E7D803-248F-4F0F-ACD8-86A56D4D2899}" dt="2021-02-16T16:41:18.436" v="531" actId="20577"/>
      <pc:docMkLst>
        <pc:docMk/>
      </pc:docMkLst>
      <pc:sldChg chg="modSp mod">
        <pc:chgData name="perindipatel01@gmail.com" userId="2fdd6b9b65486cfa" providerId="LiveId" clId="{A1E7D803-248F-4F0F-ACD8-86A56D4D2899}" dt="2021-02-16T16:40:43.060" v="496" actId="20577"/>
        <pc:sldMkLst>
          <pc:docMk/>
          <pc:sldMk cId="0" sldId="257"/>
        </pc:sldMkLst>
        <pc:spChg chg="mod">
          <ac:chgData name="perindipatel01@gmail.com" userId="2fdd6b9b65486cfa" providerId="LiveId" clId="{A1E7D803-248F-4F0F-ACD8-86A56D4D2899}" dt="2021-02-16T16:40:43.060" v="496" actId="20577"/>
          <ac:spMkLst>
            <pc:docMk/>
            <pc:sldMk cId="0" sldId="257"/>
            <ac:spMk id="5" creationId="{7C0B663D-A821-4D57-A11D-962CAA9B62CC}"/>
          </ac:spMkLst>
        </pc:spChg>
      </pc:sldChg>
      <pc:sldChg chg="modSp mod modNotesTx">
        <pc:chgData name="perindipatel01@gmail.com" userId="2fdd6b9b65486cfa" providerId="LiveId" clId="{A1E7D803-248F-4F0F-ACD8-86A56D4D2899}" dt="2021-02-16T16:41:18.436" v="531" actId="20577"/>
        <pc:sldMkLst>
          <pc:docMk/>
          <pc:sldMk cId="4169640057" sldId="263"/>
        </pc:sldMkLst>
        <pc:spChg chg="mod">
          <ac:chgData name="perindipatel01@gmail.com" userId="2fdd6b9b65486cfa" providerId="LiveId" clId="{A1E7D803-248F-4F0F-ACD8-86A56D4D2899}" dt="2021-02-16T16:41:16.454" v="530" actId="1076"/>
          <ac:spMkLst>
            <pc:docMk/>
            <pc:sldMk cId="4169640057" sldId="263"/>
            <ac:spMk id="3" creationId="{00000000-0000-0000-0000-000000000000}"/>
          </ac:spMkLst>
        </pc:spChg>
      </pc:sldChg>
      <pc:sldChg chg="modSp mod">
        <pc:chgData name="perindipatel01@gmail.com" userId="2fdd6b9b65486cfa" providerId="LiveId" clId="{A1E7D803-248F-4F0F-ACD8-86A56D4D2899}" dt="2021-02-16T16:38:53.125" v="419" actId="20577"/>
        <pc:sldMkLst>
          <pc:docMk/>
          <pc:sldMk cId="0" sldId="268"/>
        </pc:sldMkLst>
        <pc:spChg chg="mod">
          <ac:chgData name="perindipatel01@gmail.com" userId="2fdd6b9b65486cfa" providerId="LiveId" clId="{A1E7D803-248F-4F0F-ACD8-86A56D4D2899}" dt="2021-02-16T16:38:53.125" v="419" actId="20577"/>
          <ac:spMkLst>
            <pc:docMk/>
            <pc:sldMk cId="0" sldId="268"/>
            <ac:spMk id="9" creationId="{851DEFCE-4602-478D-9AAA-965D298DE27E}"/>
          </ac:spMkLst>
        </pc:spChg>
      </pc:sldChg>
      <pc:sldChg chg="modSp mod">
        <pc:chgData name="perindipatel01@gmail.com" userId="2fdd6b9b65486cfa" providerId="LiveId" clId="{A1E7D803-248F-4F0F-ACD8-86A56D4D2899}" dt="2021-02-16T16:28:28.417" v="170" actId="1076"/>
        <pc:sldMkLst>
          <pc:docMk/>
          <pc:sldMk cId="275339116" sldId="326"/>
        </pc:sldMkLst>
        <pc:spChg chg="mod">
          <ac:chgData name="perindipatel01@gmail.com" userId="2fdd6b9b65486cfa" providerId="LiveId" clId="{A1E7D803-248F-4F0F-ACD8-86A56D4D2899}" dt="2021-02-16T16:28:28.417" v="170" actId="1076"/>
          <ac:spMkLst>
            <pc:docMk/>
            <pc:sldMk cId="275339116" sldId="326"/>
            <ac:spMk id="3" creationId="{8AF90634-6364-4709-8540-D6C2E2FA7C7D}"/>
          </ac:spMkLst>
        </pc:spChg>
      </pc:sldChg>
      <pc:sldChg chg="modSp mod">
        <pc:chgData name="perindipatel01@gmail.com" userId="2fdd6b9b65486cfa" providerId="LiveId" clId="{A1E7D803-248F-4F0F-ACD8-86A56D4D2899}" dt="2021-02-16T16:30:47.949" v="224" actId="14100"/>
        <pc:sldMkLst>
          <pc:docMk/>
          <pc:sldMk cId="48970303" sldId="327"/>
        </pc:sldMkLst>
        <pc:spChg chg="mod">
          <ac:chgData name="perindipatel01@gmail.com" userId="2fdd6b9b65486cfa" providerId="LiveId" clId="{A1E7D803-248F-4F0F-ACD8-86A56D4D2899}" dt="2021-02-16T16:30:47.949" v="224" actId="14100"/>
          <ac:spMkLst>
            <pc:docMk/>
            <pc:sldMk cId="48970303" sldId="327"/>
            <ac:spMk id="3" creationId="{2CD78899-1552-409B-84A3-B04526074C5D}"/>
          </ac:spMkLst>
        </pc:spChg>
        <pc:spChg chg="mod">
          <ac:chgData name="perindipatel01@gmail.com" userId="2fdd6b9b65486cfa" providerId="LiveId" clId="{A1E7D803-248F-4F0F-ACD8-86A56D4D2899}" dt="2021-02-16T16:22:01.001" v="40" actId="20577"/>
          <ac:spMkLst>
            <pc:docMk/>
            <pc:sldMk cId="48970303" sldId="327"/>
            <ac:spMk id="5" creationId="{D6BADCC7-4CDD-4E0D-B052-F50E7B550BFA}"/>
          </ac:spMkLst>
        </pc:spChg>
      </pc:sldChg>
      <pc:sldChg chg="modSp mod">
        <pc:chgData name="perindipatel01@gmail.com" userId="2fdd6b9b65486cfa" providerId="LiveId" clId="{A1E7D803-248F-4F0F-ACD8-86A56D4D2899}" dt="2021-02-16T16:38:20.464" v="418" actId="20577"/>
        <pc:sldMkLst>
          <pc:docMk/>
          <pc:sldMk cId="2661012049" sldId="332"/>
        </pc:sldMkLst>
        <pc:spChg chg="mod">
          <ac:chgData name="perindipatel01@gmail.com" userId="2fdd6b9b65486cfa" providerId="LiveId" clId="{A1E7D803-248F-4F0F-ACD8-86A56D4D2899}" dt="2021-02-16T16:38:20.464" v="418" actId="20577"/>
          <ac:spMkLst>
            <pc:docMk/>
            <pc:sldMk cId="2661012049" sldId="332"/>
            <ac:spMk id="10" creationId="{0E5B6EBB-1EEB-4CFC-BA49-2334FB1AB510}"/>
          </ac:spMkLst>
        </pc:spChg>
      </pc:sldChg>
      <pc:sldChg chg="new del">
        <pc:chgData name="perindipatel01@gmail.com" userId="2fdd6b9b65486cfa" providerId="LiveId" clId="{A1E7D803-248F-4F0F-ACD8-86A56D4D2899}" dt="2021-02-16T16:37:05.836" v="358" actId="47"/>
        <pc:sldMkLst>
          <pc:docMk/>
          <pc:sldMk cId="4270674576" sldId="342"/>
        </pc:sldMkLst>
      </pc:sldChg>
      <pc:sldChg chg="addSp delSp modSp add del mod modClrScheme chgLayout">
        <pc:chgData name="perindipatel01@gmail.com" userId="2fdd6b9b65486cfa" providerId="LiveId" clId="{A1E7D803-248F-4F0F-ACD8-86A56D4D2899}" dt="2021-02-16T16:33:32.693" v="300" actId="47"/>
        <pc:sldMkLst>
          <pc:docMk/>
          <pc:sldMk cId="2834590371" sldId="343"/>
        </pc:sldMkLst>
        <pc:spChg chg="add del mod">
          <ac:chgData name="perindipatel01@gmail.com" userId="2fdd6b9b65486cfa" providerId="LiveId" clId="{A1E7D803-248F-4F0F-ACD8-86A56D4D2899}" dt="2021-02-16T16:32:59.982" v="289" actId="478"/>
          <ac:spMkLst>
            <pc:docMk/>
            <pc:sldMk cId="2834590371" sldId="343"/>
            <ac:spMk id="2" creationId="{7C183B3E-2118-4D84-A102-7BEA11DFDAE4}"/>
          </ac:spMkLst>
        </pc:spChg>
        <pc:spChg chg="add del mod ord">
          <ac:chgData name="perindipatel01@gmail.com" userId="2fdd6b9b65486cfa" providerId="LiveId" clId="{A1E7D803-248F-4F0F-ACD8-86A56D4D2899}" dt="2021-02-16T16:33:08.045" v="293" actId="700"/>
          <ac:spMkLst>
            <pc:docMk/>
            <pc:sldMk cId="2834590371" sldId="343"/>
            <ac:spMk id="3" creationId="{06A395AE-F4C7-48A5-89A2-F2CDF80D7708}"/>
          </ac:spMkLst>
        </pc:spChg>
        <pc:spChg chg="mod ord">
          <ac:chgData name="perindipatel01@gmail.com" userId="2fdd6b9b65486cfa" providerId="LiveId" clId="{A1E7D803-248F-4F0F-ACD8-86A56D4D2899}" dt="2021-02-16T16:33:19.106" v="296" actId="700"/>
          <ac:spMkLst>
            <pc:docMk/>
            <pc:sldMk cId="2834590371" sldId="343"/>
            <ac:spMk id="5" creationId="{D6BADCC7-4CDD-4E0D-B052-F50E7B550BFA}"/>
          </ac:spMkLst>
        </pc:spChg>
        <pc:spChg chg="add del mod ord">
          <ac:chgData name="perindipatel01@gmail.com" userId="2fdd6b9b65486cfa" providerId="LiveId" clId="{A1E7D803-248F-4F0F-ACD8-86A56D4D2899}" dt="2021-02-16T16:33:14.332" v="295" actId="700"/>
          <ac:spMkLst>
            <pc:docMk/>
            <pc:sldMk cId="2834590371" sldId="343"/>
            <ac:spMk id="6" creationId="{9683E649-2FF6-4BC1-A93E-FB7D03AADC54}"/>
          </ac:spMkLst>
        </pc:spChg>
        <pc:picChg chg="del">
          <ac:chgData name="perindipatel01@gmail.com" userId="2fdd6b9b65486cfa" providerId="LiveId" clId="{A1E7D803-248F-4F0F-ACD8-86A56D4D2899}" dt="2021-02-16T16:32:55.559" v="287" actId="478"/>
          <ac:picMkLst>
            <pc:docMk/>
            <pc:sldMk cId="2834590371" sldId="343"/>
            <ac:picMk id="8" creationId="{DCFC56A5-1B82-4EF0-8485-22959DB1D324}"/>
          </ac:picMkLst>
        </pc:picChg>
        <pc:picChg chg="del">
          <ac:chgData name="perindipatel01@gmail.com" userId="2fdd6b9b65486cfa" providerId="LiveId" clId="{A1E7D803-248F-4F0F-ACD8-86A56D4D2899}" dt="2021-02-16T16:32:56.055" v="288" actId="478"/>
          <ac:picMkLst>
            <pc:docMk/>
            <pc:sldMk cId="2834590371" sldId="343"/>
            <ac:picMk id="9" creationId="{0E46D3DB-CF25-44F8-924D-17CE0B9A08A4}"/>
          </ac:picMkLst>
        </pc:picChg>
        <pc:picChg chg="del">
          <ac:chgData name="perindipatel01@gmail.com" userId="2fdd6b9b65486cfa" providerId="LiveId" clId="{A1E7D803-248F-4F0F-ACD8-86A56D4D2899}" dt="2021-02-16T16:33:01.292" v="291" actId="478"/>
          <ac:picMkLst>
            <pc:docMk/>
            <pc:sldMk cId="2834590371" sldId="343"/>
            <ac:picMk id="10" creationId="{B3E7368D-2BEF-4A1A-8EAE-CAB9D9EC8AA4}"/>
          </ac:picMkLst>
        </pc:picChg>
        <pc:picChg chg="del">
          <ac:chgData name="perindipatel01@gmail.com" userId="2fdd6b9b65486cfa" providerId="LiveId" clId="{A1E7D803-248F-4F0F-ACD8-86A56D4D2899}" dt="2021-02-16T16:33:00.487" v="290" actId="478"/>
          <ac:picMkLst>
            <pc:docMk/>
            <pc:sldMk cId="2834590371" sldId="343"/>
            <ac:picMk id="11" creationId="{86E09A85-35ED-45BF-A220-3569C72F68A7}"/>
          </ac:picMkLst>
        </pc:picChg>
      </pc:sldChg>
      <pc:sldChg chg="addSp modSp add mod ord">
        <pc:chgData name="perindipatel01@gmail.com" userId="2fdd6b9b65486cfa" providerId="LiveId" clId="{A1E7D803-248F-4F0F-ACD8-86A56D4D2899}" dt="2021-02-16T16:40:23.310" v="494" actId="20577"/>
        <pc:sldMkLst>
          <pc:docMk/>
          <pc:sldMk cId="2834448357" sldId="344"/>
        </pc:sldMkLst>
        <pc:spChg chg="mod">
          <ac:chgData name="perindipatel01@gmail.com" userId="2fdd6b9b65486cfa" providerId="LiveId" clId="{A1E7D803-248F-4F0F-ACD8-86A56D4D2899}" dt="2021-02-16T16:40:23.310" v="494" actId="20577"/>
          <ac:spMkLst>
            <pc:docMk/>
            <pc:sldMk cId="2834448357" sldId="344"/>
            <ac:spMk id="3" creationId="{2CD78899-1552-409B-84A3-B04526074C5D}"/>
          </ac:spMkLst>
        </pc:spChg>
        <pc:spChg chg="mod">
          <ac:chgData name="perindipatel01@gmail.com" userId="2fdd6b9b65486cfa" providerId="LiveId" clId="{A1E7D803-248F-4F0F-ACD8-86A56D4D2899}" dt="2021-02-16T16:36:08.804" v="308" actId="20577"/>
          <ac:spMkLst>
            <pc:docMk/>
            <pc:sldMk cId="2834448357" sldId="344"/>
            <ac:spMk id="5" creationId="{D6BADCC7-4CDD-4E0D-B052-F50E7B550BFA}"/>
          </ac:spMkLst>
        </pc:spChg>
        <pc:picChg chg="add mod">
          <ac:chgData name="perindipatel01@gmail.com" userId="2fdd6b9b65486cfa" providerId="LiveId" clId="{A1E7D803-248F-4F0F-ACD8-86A56D4D2899}" dt="2021-02-16T16:40:04.442" v="423" actId="1076"/>
          <ac:picMkLst>
            <pc:docMk/>
            <pc:sldMk cId="2834448357" sldId="344"/>
            <ac:picMk id="6" creationId="{07A98EDA-24B9-4357-AB4C-462BA0DD873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3595B2-20CA-4C04-9A63-6FBAC9D53FA0}"/>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56A66BD9-8F66-4D65-AD84-B79E09F669EC}"/>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8682293F-E690-40FD-AF66-F6B0DDF2F0D6}" type="datetime1">
              <a:rPr lang="en-GB"/>
              <a:pPr lvl="0"/>
              <a:t>16/02/2021</a:t>
            </a:fld>
            <a:endParaRPr lang="en-GB"/>
          </a:p>
        </p:txBody>
      </p:sp>
      <p:sp>
        <p:nvSpPr>
          <p:cNvPr id="4" name="Slide Image Placeholder 3">
            <a:extLst>
              <a:ext uri="{FF2B5EF4-FFF2-40B4-BE49-F238E27FC236}">
                <a16:creationId xmlns:a16="http://schemas.microsoft.com/office/drawing/2014/main" id="{B1B4BCBE-A216-43AB-9CED-0AF2C623A053}"/>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B1319333-70ED-42E2-9C31-2F467ABDADAD}"/>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2EAA6C07-CD38-4BEC-B974-3D1C2C7E1909}"/>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94978D57-B41B-4E02-8904-B0A87373097A}"/>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10F8AFAF-88AE-4166-B0DD-9274634B7CA3}" type="slidenum">
              <a:t>‹#›</a:t>
            </a:fld>
            <a:endParaRPr lang="en-GB"/>
          </a:p>
        </p:txBody>
      </p:sp>
    </p:spTree>
    <p:extLst>
      <p:ext uri="{BB962C8B-B14F-4D97-AF65-F5344CB8AC3E}">
        <p14:creationId xmlns:p14="http://schemas.microsoft.com/office/powerpoint/2010/main" val="634379423"/>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453FE-C847-4031-862B-2EF385BA5B5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A410C49-7B48-4A44-98FC-34CFECAA3F7E}"/>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a:t>
            </a:r>
            <a:r>
              <a:rPr lang="en-GB" b="1" baseline="0" dirty="0"/>
              <a:t> presentation delivers an informative guide and step by step process on how Real Ear to Coupler (RECD) measurements are performed and applied to adult hearing aid fitting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training guide has been updated following recent publication of BSA/BAA Joint Guidance on ‘’</a:t>
            </a:r>
            <a:r>
              <a:rPr lang="en-GB" b="1" i="1" baseline="0" dirty="0"/>
              <a:t>The S</a:t>
            </a:r>
            <a:r>
              <a:rPr lang="en-GB" b="1" i="1" dirty="0"/>
              <a:t>etting and Verifying The Frequency Response of a Hearing Aid Remotely for Adults During Periods of Restricted Service Delivery</a:t>
            </a:r>
            <a:r>
              <a:rPr lang="en-GB" b="1" dirty="0"/>
              <a:t> in February 2021 and it </a:t>
            </a:r>
            <a:r>
              <a:rPr lang="en-GB" b="1" dirty="0">
                <a:highlight>
                  <a:srgbClr val="FFFF00"/>
                </a:highlight>
              </a:rPr>
              <a:t>overrides the original RECD training resource.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highlight>
                  <a:srgbClr val="FFFF00"/>
                </a:highlight>
              </a:rPr>
              <a:t>Other Guidance Used: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highlight>
                <a:srgbClr val="FFFF00"/>
              </a:high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A Guide to Remote Working in Audiology Services During COVID-19 and Beyond</a:t>
            </a:r>
            <a:r>
              <a:rPr lang="en-GB" b="1" baseline="0" dirty="0">
                <a:highlight>
                  <a:srgbClr val="FFFF00"/>
                </a:highlight>
              </a:rPr>
              <a:t> (</a:t>
            </a:r>
            <a:r>
              <a:rPr lang="en-GB" b="1" dirty="0"/>
              <a:t>BAA SQC/ManCAD (2020)</a:t>
            </a:r>
            <a:endParaRPr lang="en-GB" b="1" baseline="0" dirty="0">
              <a:highlight>
                <a:srgbClr val="FFFF00"/>
              </a:high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a:t>The AURICLE HIT and Otosuite Reference Manual (2015)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a:t>BSA (2018) Recommended procedure for Real Ear Measurements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a:t>Other evidence based resources and literature.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err="1"/>
              <a:t>Natus</a:t>
            </a:r>
            <a:r>
              <a:rPr lang="en-GB" b="1" baseline="0" dirty="0"/>
              <a:t> </a:t>
            </a:r>
            <a:r>
              <a:rPr lang="en-GB" b="1" baseline="0" dirty="0" err="1"/>
              <a:t>Gudiance</a:t>
            </a:r>
            <a:endParaRPr lang="en-GB"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baseline="0" dirty="0"/>
          </a:p>
          <a:p>
            <a:pPr lvl="0"/>
            <a:endParaRPr lang="en-GB" dirty="0"/>
          </a:p>
        </p:txBody>
      </p:sp>
      <p:sp>
        <p:nvSpPr>
          <p:cNvPr id="4" name="Slide Number Placeholder 3">
            <a:extLst>
              <a:ext uri="{FF2B5EF4-FFF2-40B4-BE49-F238E27FC236}">
                <a16:creationId xmlns:a16="http://schemas.microsoft.com/office/drawing/2014/main" id="{F8310161-2D12-40B6-813E-D1147402E969}"/>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78C961C-68CF-4314-AE11-4880588B195D}" type="slidenum">
              <a:t>1</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1537C-BA00-4D70-8DBE-E7D8A4E35C1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4DABAC0-AB12-4027-8E70-1F80918EEB59}"/>
              </a:ext>
            </a:extLst>
          </p:cNvPr>
          <p:cNvSpPr txBox="1">
            <a:spLocks noGrp="1"/>
          </p:cNvSpPr>
          <p:nvPr>
            <p:ph type="body" sz="quarter"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C0500D7A-AA94-4A50-883B-88EB3A804764}"/>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5B08B97-8A6C-445A-916B-23576454575E}" type="slidenum">
              <a:t>10</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lgn="just">
              <a:lnSpc>
                <a:spcPct val="150000"/>
              </a:lnSpc>
              <a:buNone/>
            </a:pPr>
            <a:endParaRPr lang="en-GB" sz="1200" b="0" dirty="0">
              <a:solidFill>
                <a:schemeClr val="tx1"/>
              </a:solidFill>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r>
              <a:rPr lang="en-GB" dirty="0"/>
              <a:t>11/12/2019</a:t>
            </a:r>
          </a:p>
        </p:txBody>
      </p:sp>
      <p:sp>
        <p:nvSpPr>
          <p:cNvPr id="5" name="Slide Number Placeholder 4"/>
          <p:cNvSpPr>
            <a:spLocks noGrp="1"/>
          </p:cNvSpPr>
          <p:nvPr>
            <p:ph type="sldNum" sz="quarter" idx="11"/>
          </p:nvPr>
        </p:nvSpPr>
        <p:spPr/>
        <p:txBody>
          <a:bodyPr/>
          <a:lstStyle/>
          <a:p>
            <a:fld id="{805E4208-22C3-4A2C-97FC-00214E39DCFE}" type="slidenum">
              <a:rPr lang="en-GB" smtClean="0"/>
              <a:t>11</a:t>
            </a:fld>
            <a:endParaRPr lang="en-GB" dirty="0"/>
          </a:p>
        </p:txBody>
      </p:sp>
    </p:spTree>
    <p:extLst>
      <p:ext uri="{BB962C8B-B14F-4D97-AF65-F5344CB8AC3E}">
        <p14:creationId xmlns:p14="http://schemas.microsoft.com/office/powerpoint/2010/main" val="3472842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1537C-BA00-4D70-8DBE-E7D8A4E35C1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4DABAC0-AB12-4027-8E70-1F80918EEB59}"/>
              </a:ext>
            </a:extLst>
          </p:cNvPr>
          <p:cNvSpPr txBox="1">
            <a:spLocks noGrp="1"/>
          </p:cNvSpPr>
          <p:nvPr>
            <p:ph type="body" sz="quarter"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C0500D7A-AA94-4A50-883B-88EB3A804764}"/>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5B08B97-8A6C-445A-916B-23576454575E}" type="slidenum">
              <a:t>12</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979355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DACF-BB70-4305-87E5-889DBC0288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3211E4-0975-4FD2-8EA1-E3A475818DD4}"/>
              </a:ext>
            </a:extLst>
          </p:cNvPr>
          <p:cNvSpPr txBox="1">
            <a:spLocks noGrp="1"/>
          </p:cNvSpPr>
          <p:nvPr>
            <p:ph type="body" sz="quarter"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777C0FD0-1A91-4AB5-9BFC-DEC169AFE029}"/>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649C91-0C1D-4E1F-91DA-6CA51098B259}" type="slidenum">
              <a:t>13</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164861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DACF-BB70-4305-87E5-889DBC0288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3211E4-0975-4FD2-8EA1-E3A475818DD4}"/>
              </a:ext>
            </a:extLst>
          </p:cNvPr>
          <p:cNvSpPr txBox="1">
            <a:spLocks noGrp="1"/>
          </p:cNvSpPr>
          <p:nvPr>
            <p:ph type="body" sz="quarter" idx="1"/>
          </p:nvPr>
        </p:nvSpPr>
        <p:spPr/>
        <p:txBody>
          <a:bodyPr/>
          <a:lstStyle/>
          <a:p>
            <a:r>
              <a:rPr lang="en-GB" b="0" baseline="0" dirty="0"/>
              <a:t>Select the circular disc which is known as the HA-1 Coupler (Image 1). Attach it to the coupling device until it clicks into place ( Image 2). Place the device in the test box and ensure it is place on the first port inside the test box ( Image 3) </a:t>
            </a:r>
            <a:endParaRPr lang="en-GB" b="0" dirty="0"/>
          </a:p>
        </p:txBody>
      </p:sp>
      <p:sp>
        <p:nvSpPr>
          <p:cNvPr id="4" name="Slide Number Placeholder 3">
            <a:extLst>
              <a:ext uri="{FF2B5EF4-FFF2-40B4-BE49-F238E27FC236}">
                <a16:creationId xmlns:a16="http://schemas.microsoft.com/office/drawing/2014/main" id="{777C0FD0-1A91-4AB5-9BFC-DEC169AFE029}"/>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649C91-0C1D-4E1F-91DA-6CA51098B259}" type="slidenum">
              <a:t>14</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804149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DACF-BB70-4305-87E5-889DBC0288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3211E4-0975-4FD2-8EA1-E3A475818DD4}"/>
              </a:ext>
            </a:extLst>
          </p:cNvPr>
          <p:cNvSpPr txBox="1">
            <a:spLocks noGrp="1"/>
          </p:cNvSpPr>
          <p:nvPr>
            <p:ph type="body" sz="quarter"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777C0FD0-1A91-4AB5-9BFC-DEC169AFE029}"/>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649C91-0C1D-4E1F-91DA-6CA51098B259}" type="slidenum">
              <a:t>15</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338444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DACF-BB70-4305-87E5-889DBC0288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3211E4-0975-4FD2-8EA1-E3A475818DD4}"/>
              </a:ext>
            </a:extLst>
          </p:cNvPr>
          <p:cNvSpPr txBox="1">
            <a:spLocks noGrp="1"/>
          </p:cNvSpPr>
          <p:nvPr>
            <p:ph type="body" sz="quarter"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777C0FD0-1A91-4AB5-9BFC-DEC169AFE029}"/>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649C91-0C1D-4E1F-91DA-6CA51098B259}" type="slidenum">
              <a:t>16</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330215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dirty="0"/>
              <a:t>The</a:t>
            </a:r>
            <a:r>
              <a:rPr lang="en-GB" b="0" baseline="0" dirty="0"/>
              <a:t> Ear Response is the second measurement that needs to be completed to obtain a RECD. All Ear Measurements take place by clicking the ‘Ear Response’ button. </a:t>
            </a:r>
            <a:endParaRPr lang="en-GB" b="0" dirty="0"/>
          </a:p>
        </p:txBody>
      </p:sp>
      <p:sp>
        <p:nvSpPr>
          <p:cNvPr id="4" name="Date Placeholder 3"/>
          <p:cNvSpPr>
            <a:spLocks noGrp="1"/>
          </p:cNvSpPr>
          <p:nvPr>
            <p:ph type="dt" idx="10"/>
          </p:nvPr>
        </p:nvSpPr>
        <p:spPr/>
        <p:txBody>
          <a:bodyPr/>
          <a:lstStyle/>
          <a:p>
            <a:r>
              <a:rPr lang="en-GB"/>
              <a:t>11/12/2019</a:t>
            </a:r>
          </a:p>
        </p:txBody>
      </p:sp>
      <p:sp>
        <p:nvSpPr>
          <p:cNvPr id="5" name="Slide Number Placeholder 4"/>
          <p:cNvSpPr>
            <a:spLocks noGrp="1"/>
          </p:cNvSpPr>
          <p:nvPr>
            <p:ph type="sldNum" sz="quarter" idx="11"/>
          </p:nvPr>
        </p:nvSpPr>
        <p:spPr/>
        <p:txBody>
          <a:bodyPr/>
          <a:lstStyle/>
          <a:p>
            <a:fld id="{805E4208-22C3-4A2C-97FC-00214E39DCFE}" type="slidenum">
              <a:rPr lang="en-GB" smtClean="0"/>
              <a:t>17</a:t>
            </a:fld>
            <a:endParaRPr lang="en-GB"/>
          </a:p>
        </p:txBody>
      </p:sp>
    </p:spTree>
    <p:extLst>
      <p:ext uri="{BB962C8B-B14F-4D97-AF65-F5344CB8AC3E}">
        <p14:creationId xmlns:p14="http://schemas.microsoft.com/office/powerpoint/2010/main" val="4276468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DACF-BB70-4305-87E5-889DBC0288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3211E4-0975-4FD2-8EA1-E3A475818DD4}"/>
              </a:ext>
            </a:extLst>
          </p:cNvPr>
          <p:cNvSpPr txBox="1">
            <a:spLocks noGrp="1"/>
          </p:cNvSpPr>
          <p:nvPr>
            <p:ph type="body" sz="quarter"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777C0FD0-1A91-4AB5-9BFC-DEC169AFE029}"/>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649C91-0C1D-4E1F-91DA-6CA51098B259}" type="slidenum">
              <a:t>18</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957077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DACF-BB70-4305-87E5-889DBC0288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3211E4-0975-4FD2-8EA1-E3A475818DD4}"/>
              </a:ext>
            </a:extLst>
          </p:cNvPr>
          <p:cNvSpPr txBox="1">
            <a:spLocks noGrp="1"/>
          </p:cNvSpPr>
          <p:nvPr>
            <p:ph type="body" sz="quarter"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777C0FD0-1A91-4AB5-9BFC-DEC169AFE029}"/>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649C91-0C1D-4E1F-91DA-6CA51098B259}" type="slidenum">
              <a:t>19</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13637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lvl="0"/>
            <a:fld id="{10F8AFAF-88AE-4166-B0DD-9274634B7CA3}" type="slidenum">
              <a:rPr lang="en-GB" smtClean="0"/>
              <a:t>2</a:t>
            </a:fld>
            <a:endParaRPr lang="en-GB"/>
          </a:p>
        </p:txBody>
      </p:sp>
    </p:spTree>
    <p:extLst>
      <p:ext uri="{BB962C8B-B14F-4D97-AF65-F5344CB8AC3E}">
        <p14:creationId xmlns:p14="http://schemas.microsoft.com/office/powerpoint/2010/main" val="1138286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DACF-BB70-4305-87E5-889DBC0288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3211E4-0975-4FD2-8EA1-E3A475818DD4}"/>
              </a:ext>
            </a:extLst>
          </p:cNvPr>
          <p:cNvSpPr txBox="1">
            <a:spLocks noGrp="1"/>
          </p:cNvSpPr>
          <p:nvPr>
            <p:ph type="body" sz="quarter"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777C0FD0-1A91-4AB5-9BFC-DEC169AFE029}"/>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649C91-0C1D-4E1F-91DA-6CA51098B259}" type="slidenum">
              <a:t>20</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173262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DACF-BB70-4305-87E5-889DBC0288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3211E4-0975-4FD2-8EA1-E3A475818DD4}"/>
              </a:ext>
            </a:extLst>
          </p:cNvPr>
          <p:cNvSpPr txBox="1">
            <a:spLocks noGrp="1"/>
          </p:cNvSpPr>
          <p:nvPr>
            <p:ph type="body" sz="quarter"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777C0FD0-1A91-4AB5-9BFC-DEC169AFE029}"/>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649C91-0C1D-4E1F-91DA-6CA51098B259}" type="slidenum">
              <a:t>21</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010881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DACF-BB70-4305-87E5-889DBC0288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3211E4-0975-4FD2-8EA1-E3A475818DD4}"/>
              </a:ext>
            </a:extLst>
          </p:cNvPr>
          <p:cNvSpPr txBox="1">
            <a:spLocks noGrp="1"/>
          </p:cNvSpPr>
          <p:nvPr>
            <p:ph type="body" sz="quarter"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777C0FD0-1A91-4AB5-9BFC-DEC169AFE029}"/>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649C91-0C1D-4E1F-91DA-6CA51098B259}" type="slidenum">
              <a:t>22</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016303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DACF-BB70-4305-87E5-889DBC0288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3211E4-0975-4FD2-8EA1-E3A475818DD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Once you have obtained</a:t>
            </a:r>
            <a:r>
              <a:rPr lang="en-GB" b="0" baseline="0" dirty="0"/>
              <a:t> an acceptable Real Ear Response, the RECD measurement can be saved. The patient is able to leave the appointment now and is no longer required. The hearing aid/s can now be programmed remotely inside the test box. </a:t>
            </a:r>
            <a:endParaRPr lang="en-GB" b="0" dirty="0"/>
          </a:p>
          <a:p>
            <a:endParaRPr lang="en-GB" b="0" dirty="0"/>
          </a:p>
          <a:p>
            <a:endParaRPr lang="en-GB" b="0" dirty="0"/>
          </a:p>
          <a:p>
            <a:pPr lvl="0"/>
            <a:endParaRPr lang="en-GB" b="0" dirty="0"/>
          </a:p>
        </p:txBody>
      </p:sp>
      <p:sp>
        <p:nvSpPr>
          <p:cNvPr id="4" name="Slide Number Placeholder 3">
            <a:extLst>
              <a:ext uri="{FF2B5EF4-FFF2-40B4-BE49-F238E27FC236}">
                <a16:creationId xmlns:a16="http://schemas.microsoft.com/office/drawing/2014/main" id="{777C0FD0-1A91-4AB5-9BFC-DEC169AFE029}"/>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649C91-0C1D-4E1F-91DA-6CA51098B259}" type="slidenum">
              <a:t>23</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350321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DACF-BB70-4305-87E5-889DBC0288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3211E4-0975-4FD2-8EA1-E3A475818DD4}"/>
              </a:ext>
            </a:extLst>
          </p:cNvPr>
          <p:cNvSpPr txBox="1">
            <a:spLocks noGrp="1"/>
          </p:cNvSpPr>
          <p:nvPr>
            <p:ph type="body" sz="quarter" idx="1"/>
          </p:nvPr>
        </p:nvSpPr>
        <p:spPr/>
        <p:txBody>
          <a:bodyPr/>
          <a:lstStyle/>
          <a:p>
            <a:endParaRPr lang="en-GB" b="0" dirty="0"/>
          </a:p>
          <a:p>
            <a:endParaRPr lang="en-GB" b="0" dirty="0"/>
          </a:p>
          <a:p>
            <a:pPr lvl="0"/>
            <a:endParaRPr lang="en-GB" b="0" dirty="0"/>
          </a:p>
        </p:txBody>
      </p:sp>
      <p:sp>
        <p:nvSpPr>
          <p:cNvPr id="4" name="Slide Number Placeholder 3">
            <a:extLst>
              <a:ext uri="{FF2B5EF4-FFF2-40B4-BE49-F238E27FC236}">
                <a16:creationId xmlns:a16="http://schemas.microsoft.com/office/drawing/2014/main" id="{777C0FD0-1A91-4AB5-9BFC-DEC169AFE029}"/>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649C91-0C1D-4E1F-91DA-6CA51098B259}" type="slidenum">
              <a:t>25</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815412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DACF-BB70-4305-87E5-889DBC0288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3211E4-0975-4FD2-8EA1-E3A475818DD4}"/>
              </a:ext>
            </a:extLst>
          </p:cNvPr>
          <p:cNvSpPr txBox="1">
            <a:spLocks noGrp="1"/>
          </p:cNvSpPr>
          <p:nvPr>
            <p:ph type="body" sz="quarter" idx="1"/>
          </p:nvPr>
        </p:nvSpPr>
        <p:spPr/>
        <p:txBody>
          <a:bodyPr/>
          <a:lstStyle/>
          <a:p>
            <a:endParaRPr lang="en-GB" b="0" dirty="0"/>
          </a:p>
          <a:p>
            <a:endParaRPr lang="en-GB" b="0" dirty="0"/>
          </a:p>
          <a:p>
            <a:pPr lvl="0"/>
            <a:endParaRPr lang="en-GB" b="0" dirty="0"/>
          </a:p>
        </p:txBody>
      </p:sp>
      <p:sp>
        <p:nvSpPr>
          <p:cNvPr id="4" name="Slide Number Placeholder 3">
            <a:extLst>
              <a:ext uri="{FF2B5EF4-FFF2-40B4-BE49-F238E27FC236}">
                <a16:creationId xmlns:a16="http://schemas.microsoft.com/office/drawing/2014/main" id="{777C0FD0-1A91-4AB5-9BFC-DEC169AFE029}"/>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649C91-0C1D-4E1F-91DA-6CA51098B259}" type="slidenum">
              <a:t>26</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350375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DACF-BB70-4305-87E5-889DBC0288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3211E4-0975-4FD2-8EA1-E3A475818DD4}"/>
              </a:ext>
            </a:extLst>
          </p:cNvPr>
          <p:cNvSpPr txBox="1">
            <a:spLocks noGrp="1"/>
          </p:cNvSpPr>
          <p:nvPr>
            <p:ph type="body" sz="quarter" idx="1"/>
          </p:nvPr>
        </p:nvSpPr>
        <p:spPr/>
        <p:txBody>
          <a:bodyPr/>
          <a:lstStyle/>
          <a:p>
            <a:endParaRPr lang="en-GB" b="0" dirty="0"/>
          </a:p>
          <a:p>
            <a:endParaRPr lang="en-GB" b="0" dirty="0"/>
          </a:p>
          <a:p>
            <a:pPr lvl="0"/>
            <a:endParaRPr lang="en-GB" b="0" dirty="0"/>
          </a:p>
        </p:txBody>
      </p:sp>
      <p:sp>
        <p:nvSpPr>
          <p:cNvPr id="4" name="Slide Number Placeholder 3">
            <a:extLst>
              <a:ext uri="{FF2B5EF4-FFF2-40B4-BE49-F238E27FC236}">
                <a16:creationId xmlns:a16="http://schemas.microsoft.com/office/drawing/2014/main" id="{777C0FD0-1A91-4AB5-9BFC-DEC169AFE029}"/>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649C91-0C1D-4E1F-91DA-6CA51098B259}" type="slidenum">
              <a:t>27</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418264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DACF-BB70-4305-87E5-889DBC0288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3211E4-0975-4FD2-8EA1-E3A475818DD4}"/>
              </a:ext>
            </a:extLst>
          </p:cNvPr>
          <p:cNvSpPr txBox="1">
            <a:spLocks noGrp="1"/>
          </p:cNvSpPr>
          <p:nvPr>
            <p:ph type="body" sz="quarter" idx="1"/>
          </p:nvPr>
        </p:nvSpPr>
        <p:spPr/>
        <p:txBody>
          <a:bodyPr/>
          <a:lstStyle/>
          <a:p>
            <a:endParaRPr lang="en-GB" b="0" dirty="0"/>
          </a:p>
          <a:p>
            <a:endParaRPr lang="en-GB" b="0" dirty="0"/>
          </a:p>
          <a:p>
            <a:pPr lvl="0"/>
            <a:endParaRPr lang="en-GB" b="0" dirty="0"/>
          </a:p>
        </p:txBody>
      </p:sp>
      <p:sp>
        <p:nvSpPr>
          <p:cNvPr id="4" name="Slide Number Placeholder 3">
            <a:extLst>
              <a:ext uri="{FF2B5EF4-FFF2-40B4-BE49-F238E27FC236}">
                <a16:creationId xmlns:a16="http://schemas.microsoft.com/office/drawing/2014/main" id="{777C0FD0-1A91-4AB5-9BFC-DEC169AFE029}"/>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649C91-0C1D-4E1F-91DA-6CA51098B259}" type="slidenum">
              <a:t>28</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946779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DACF-BB70-4305-87E5-889DBC0288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3211E4-0975-4FD2-8EA1-E3A475818DD4}"/>
              </a:ext>
            </a:extLst>
          </p:cNvPr>
          <p:cNvSpPr txBox="1">
            <a:spLocks noGrp="1"/>
          </p:cNvSpPr>
          <p:nvPr>
            <p:ph type="body" sz="quarter" idx="1"/>
          </p:nvPr>
        </p:nvSpPr>
        <p:spPr/>
        <p:txBody>
          <a:bodyPr/>
          <a:lstStyle/>
          <a:p>
            <a:endParaRPr lang="en-GB" b="0" dirty="0"/>
          </a:p>
          <a:p>
            <a:endParaRPr lang="en-GB" b="0" dirty="0"/>
          </a:p>
          <a:p>
            <a:pPr lvl="0"/>
            <a:endParaRPr lang="en-GB" b="0" dirty="0"/>
          </a:p>
        </p:txBody>
      </p:sp>
      <p:sp>
        <p:nvSpPr>
          <p:cNvPr id="4" name="Slide Number Placeholder 3">
            <a:extLst>
              <a:ext uri="{FF2B5EF4-FFF2-40B4-BE49-F238E27FC236}">
                <a16:creationId xmlns:a16="http://schemas.microsoft.com/office/drawing/2014/main" id="{777C0FD0-1A91-4AB5-9BFC-DEC169AFE029}"/>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649C91-0C1D-4E1F-91DA-6CA51098B259}" type="slidenum">
              <a:t>29</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411729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DACF-BB70-4305-87E5-889DBC0288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3211E4-0975-4FD2-8EA1-E3A475818DD4}"/>
              </a:ext>
            </a:extLst>
          </p:cNvPr>
          <p:cNvSpPr txBox="1">
            <a:spLocks noGrp="1"/>
          </p:cNvSpPr>
          <p:nvPr>
            <p:ph type="body" sz="quarter" idx="1"/>
          </p:nvPr>
        </p:nvSpPr>
        <p:spPr/>
        <p:txBody>
          <a:bodyPr/>
          <a:lstStyle/>
          <a:p>
            <a:endParaRPr lang="en-GB" b="0" dirty="0"/>
          </a:p>
          <a:p>
            <a:endParaRPr lang="en-GB" b="0" dirty="0"/>
          </a:p>
          <a:p>
            <a:pPr lvl="0"/>
            <a:endParaRPr lang="en-GB" b="0" dirty="0"/>
          </a:p>
        </p:txBody>
      </p:sp>
      <p:sp>
        <p:nvSpPr>
          <p:cNvPr id="4" name="Slide Number Placeholder 3">
            <a:extLst>
              <a:ext uri="{FF2B5EF4-FFF2-40B4-BE49-F238E27FC236}">
                <a16:creationId xmlns:a16="http://schemas.microsoft.com/office/drawing/2014/main" id="{777C0FD0-1A91-4AB5-9BFC-DEC169AFE029}"/>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649C91-0C1D-4E1F-91DA-6CA51098B259}" type="slidenum">
              <a:t>32</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60007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lvl="0"/>
            <a:fld id="{10F8AFAF-88AE-4166-B0DD-9274634B7CA3}" type="slidenum">
              <a:rPr lang="en-GB" smtClean="0"/>
              <a:t>3</a:t>
            </a:fld>
            <a:endParaRPr lang="en-GB"/>
          </a:p>
        </p:txBody>
      </p:sp>
    </p:spTree>
    <p:extLst>
      <p:ext uri="{BB962C8B-B14F-4D97-AF65-F5344CB8AC3E}">
        <p14:creationId xmlns:p14="http://schemas.microsoft.com/office/powerpoint/2010/main" val="2605014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lvl="0"/>
            <a:fld id="{10F8AFAF-88AE-4166-B0DD-9274634B7CA3}" type="slidenum">
              <a:rPr lang="en-GB" smtClean="0"/>
              <a:t>4</a:t>
            </a:fld>
            <a:endParaRPr lang="en-GB"/>
          </a:p>
        </p:txBody>
      </p:sp>
    </p:spTree>
    <p:extLst>
      <p:ext uri="{BB962C8B-B14F-4D97-AF65-F5344CB8AC3E}">
        <p14:creationId xmlns:p14="http://schemas.microsoft.com/office/powerpoint/2010/main" val="792473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lvl="0"/>
            <a:fld id="{10F8AFAF-88AE-4166-B0DD-9274634B7CA3}" type="slidenum">
              <a:rPr lang="en-GB" smtClean="0"/>
              <a:t>5</a:t>
            </a:fld>
            <a:endParaRPr lang="en-GB"/>
          </a:p>
        </p:txBody>
      </p:sp>
    </p:spTree>
    <p:extLst>
      <p:ext uri="{BB962C8B-B14F-4D97-AF65-F5344CB8AC3E}">
        <p14:creationId xmlns:p14="http://schemas.microsoft.com/office/powerpoint/2010/main" val="3701108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lvl="0"/>
            <a:fld id="{10F8AFAF-88AE-4166-B0DD-9274634B7CA3}" type="slidenum">
              <a:rPr lang="en-GB" smtClean="0"/>
              <a:t>6</a:t>
            </a:fld>
            <a:endParaRPr lang="en-GB"/>
          </a:p>
        </p:txBody>
      </p:sp>
    </p:spTree>
    <p:extLst>
      <p:ext uri="{BB962C8B-B14F-4D97-AF65-F5344CB8AC3E}">
        <p14:creationId xmlns:p14="http://schemas.microsoft.com/office/powerpoint/2010/main" val="2759026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lvl="0"/>
            <a:fld id="{10F8AFAF-88AE-4166-B0DD-9274634B7CA3}" type="slidenum">
              <a:rPr lang="en-GB" smtClean="0"/>
              <a:t>7</a:t>
            </a:fld>
            <a:endParaRPr lang="en-GB"/>
          </a:p>
        </p:txBody>
      </p:sp>
    </p:spTree>
    <p:extLst>
      <p:ext uri="{BB962C8B-B14F-4D97-AF65-F5344CB8AC3E}">
        <p14:creationId xmlns:p14="http://schemas.microsoft.com/office/powerpoint/2010/main" val="1079383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E90E1-BE3D-4AD8-924B-B1D6B39C358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9D190A7-6BF8-453A-8467-BDD9811D38C7}"/>
              </a:ext>
            </a:extLst>
          </p:cNvPr>
          <p:cNvSpPr txBox="1">
            <a:spLocks noGrp="1"/>
          </p:cNvSpPr>
          <p:nvPr>
            <p:ph type="body" sz="quarter"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D30E25C6-5F33-4386-ADBB-89F8C4E8A70A}"/>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29EC94F-E83D-4F45-95B4-BC0658AD7E3B}" type="slidenum">
              <a:t>8</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EFF3F-60C1-4F86-B9A8-18EA757A54C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018996D-02BF-49F4-BCC8-B2B0E16B9621}"/>
              </a:ext>
            </a:extLst>
          </p:cNvPr>
          <p:cNvSpPr txBox="1">
            <a:spLocks noGrp="1"/>
          </p:cNvSpPr>
          <p:nvPr>
            <p:ph type="body" sz="quarter" idx="1"/>
          </p:nvPr>
        </p:nvSpPr>
        <p:spPr/>
        <p:txBody>
          <a:bodyPr/>
          <a:lstStyle/>
          <a:p>
            <a:pPr lvl="0"/>
            <a:endParaRPr lang="en-GB" dirty="0"/>
          </a:p>
        </p:txBody>
      </p:sp>
      <p:sp>
        <p:nvSpPr>
          <p:cNvPr id="4" name="Slide Number Placeholder 3">
            <a:extLst>
              <a:ext uri="{FF2B5EF4-FFF2-40B4-BE49-F238E27FC236}">
                <a16:creationId xmlns:a16="http://schemas.microsoft.com/office/drawing/2014/main" id="{7468F61F-0D70-4267-99D3-8B391886EF5B}"/>
              </a:ext>
            </a:extLst>
          </p:cNvPr>
          <p:cNvSpPr txBox="1"/>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7B0FD54-DCC7-4156-BEAA-CCD63F4D9C16}" type="slidenum">
              <a:t>9</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745638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3D8DF-B790-44BF-A95F-35B69D661A06}"/>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1C7AB571-4094-4534-B4DE-B5C862B188CB}"/>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52AA85A0-149A-4051-A2D7-6DB8067EF5DB}"/>
              </a:ext>
            </a:extLst>
          </p:cNvPr>
          <p:cNvSpPr txBox="1">
            <a:spLocks noGrp="1"/>
          </p:cNvSpPr>
          <p:nvPr>
            <p:ph type="dt" sz="half" idx="7"/>
          </p:nvPr>
        </p:nvSpPr>
        <p:spPr/>
        <p:txBody>
          <a:bodyPr/>
          <a:lstStyle>
            <a:lvl1pPr>
              <a:defRPr/>
            </a:lvl1pPr>
          </a:lstStyle>
          <a:p>
            <a:pPr lvl="0"/>
            <a:fld id="{7AE54DB6-6D66-4A5C-A700-661A6FDD25C1}" type="datetime1">
              <a:rPr lang="en-GB"/>
              <a:pPr lvl="0"/>
              <a:t>16/02/2021</a:t>
            </a:fld>
            <a:endParaRPr lang="en-GB"/>
          </a:p>
        </p:txBody>
      </p:sp>
      <p:sp>
        <p:nvSpPr>
          <p:cNvPr id="5" name="Footer Placeholder 4">
            <a:extLst>
              <a:ext uri="{FF2B5EF4-FFF2-40B4-BE49-F238E27FC236}">
                <a16:creationId xmlns:a16="http://schemas.microsoft.com/office/drawing/2014/main" id="{C17237C2-FA6C-4347-83FF-2277F949044E}"/>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C14F3756-B375-4574-A645-C83592449F15}"/>
              </a:ext>
            </a:extLst>
          </p:cNvPr>
          <p:cNvSpPr txBox="1">
            <a:spLocks noGrp="1"/>
          </p:cNvSpPr>
          <p:nvPr>
            <p:ph type="sldNum" sz="quarter" idx="8"/>
          </p:nvPr>
        </p:nvSpPr>
        <p:spPr/>
        <p:txBody>
          <a:bodyPr/>
          <a:lstStyle>
            <a:lvl1pPr>
              <a:defRPr/>
            </a:lvl1pPr>
          </a:lstStyle>
          <a:p>
            <a:pPr lvl="0"/>
            <a:fld id="{69303157-F55E-4A60-9B74-1882CCD852CD}" type="slidenum">
              <a:t>‹#›</a:t>
            </a:fld>
            <a:endParaRPr lang="en-GB"/>
          </a:p>
        </p:txBody>
      </p:sp>
    </p:spTree>
    <p:extLst>
      <p:ext uri="{BB962C8B-B14F-4D97-AF65-F5344CB8AC3E}">
        <p14:creationId xmlns:p14="http://schemas.microsoft.com/office/powerpoint/2010/main" val="229721697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72E39-C6F2-4DF8-B3D9-93FC7E23CA53}"/>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F6A74FC1-E438-4944-8E6F-26B206086BF2}"/>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D7CA63-E4E6-4417-803F-CEE7D6343A75}"/>
              </a:ext>
            </a:extLst>
          </p:cNvPr>
          <p:cNvSpPr txBox="1">
            <a:spLocks noGrp="1"/>
          </p:cNvSpPr>
          <p:nvPr>
            <p:ph type="dt" sz="half" idx="7"/>
          </p:nvPr>
        </p:nvSpPr>
        <p:spPr/>
        <p:txBody>
          <a:bodyPr/>
          <a:lstStyle>
            <a:lvl1pPr>
              <a:defRPr/>
            </a:lvl1pPr>
          </a:lstStyle>
          <a:p>
            <a:pPr lvl="0"/>
            <a:fld id="{5868EE9C-F5CE-4937-B078-F239C63C0629}" type="datetime1">
              <a:rPr lang="en-GB"/>
              <a:pPr lvl="0"/>
              <a:t>16/02/2021</a:t>
            </a:fld>
            <a:endParaRPr lang="en-GB"/>
          </a:p>
        </p:txBody>
      </p:sp>
      <p:sp>
        <p:nvSpPr>
          <p:cNvPr id="5" name="Footer Placeholder 4">
            <a:extLst>
              <a:ext uri="{FF2B5EF4-FFF2-40B4-BE49-F238E27FC236}">
                <a16:creationId xmlns:a16="http://schemas.microsoft.com/office/drawing/2014/main" id="{9F03CB30-478F-4DB7-8740-1AC37DCFC267}"/>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D9FD3F68-D7C3-408C-AFD7-867143BF19AD}"/>
              </a:ext>
            </a:extLst>
          </p:cNvPr>
          <p:cNvSpPr txBox="1">
            <a:spLocks noGrp="1"/>
          </p:cNvSpPr>
          <p:nvPr>
            <p:ph type="sldNum" sz="quarter" idx="8"/>
          </p:nvPr>
        </p:nvSpPr>
        <p:spPr/>
        <p:txBody>
          <a:bodyPr/>
          <a:lstStyle>
            <a:lvl1pPr>
              <a:defRPr/>
            </a:lvl1pPr>
          </a:lstStyle>
          <a:p>
            <a:pPr lvl="0"/>
            <a:fld id="{06ACAFDE-C735-4E53-AFF8-A4132C00FBD3}" type="slidenum">
              <a:t>‹#›</a:t>
            </a:fld>
            <a:endParaRPr lang="en-GB"/>
          </a:p>
        </p:txBody>
      </p:sp>
    </p:spTree>
    <p:extLst>
      <p:ext uri="{BB962C8B-B14F-4D97-AF65-F5344CB8AC3E}">
        <p14:creationId xmlns:p14="http://schemas.microsoft.com/office/powerpoint/2010/main" val="2934531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F7FEE0-F44D-4586-89C8-E7C3A27BC609}"/>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A809D60E-1069-418C-A024-48E642371AFD}"/>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894692-CF64-433D-8C62-F8076F616DE7}"/>
              </a:ext>
            </a:extLst>
          </p:cNvPr>
          <p:cNvSpPr txBox="1">
            <a:spLocks noGrp="1"/>
          </p:cNvSpPr>
          <p:nvPr>
            <p:ph type="dt" sz="half" idx="7"/>
          </p:nvPr>
        </p:nvSpPr>
        <p:spPr/>
        <p:txBody>
          <a:bodyPr/>
          <a:lstStyle>
            <a:lvl1pPr>
              <a:defRPr/>
            </a:lvl1pPr>
          </a:lstStyle>
          <a:p>
            <a:pPr lvl="0"/>
            <a:fld id="{49B575D6-89E9-4C98-B4BD-AB9D842E7065}" type="datetime1">
              <a:rPr lang="en-GB"/>
              <a:pPr lvl="0"/>
              <a:t>16/02/2021</a:t>
            </a:fld>
            <a:endParaRPr lang="en-GB"/>
          </a:p>
        </p:txBody>
      </p:sp>
      <p:sp>
        <p:nvSpPr>
          <p:cNvPr id="5" name="Footer Placeholder 4">
            <a:extLst>
              <a:ext uri="{FF2B5EF4-FFF2-40B4-BE49-F238E27FC236}">
                <a16:creationId xmlns:a16="http://schemas.microsoft.com/office/drawing/2014/main" id="{35363077-91EC-457B-A919-434B799734A0}"/>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137B8FCE-4A46-4DF4-89AE-248EC774E3C8}"/>
              </a:ext>
            </a:extLst>
          </p:cNvPr>
          <p:cNvSpPr txBox="1">
            <a:spLocks noGrp="1"/>
          </p:cNvSpPr>
          <p:nvPr>
            <p:ph type="sldNum" sz="quarter" idx="8"/>
          </p:nvPr>
        </p:nvSpPr>
        <p:spPr/>
        <p:txBody>
          <a:bodyPr/>
          <a:lstStyle>
            <a:lvl1pPr>
              <a:defRPr/>
            </a:lvl1pPr>
          </a:lstStyle>
          <a:p>
            <a:pPr lvl="0"/>
            <a:fld id="{DBE114B3-E7CD-49D9-9C3E-BA465519A699}" type="slidenum">
              <a:t>‹#›</a:t>
            </a:fld>
            <a:endParaRPr lang="en-GB"/>
          </a:p>
        </p:txBody>
      </p:sp>
    </p:spTree>
    <p:extLst>
      <p:ext uri="{BB962C8B-B14F-4D97-AF65-F5344CB8AC3E}">
        <p14:creationId xmlns:p14="http://schemas.microsoft.com/office/powerpoint/2010/main" val="2851749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8AC7D-2F93-4E9E-A66B-A19AC6EE3137}"/>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F94FA04F-39BD-4AE9-8DC6-6978CC3F117F}"/>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9CC85C-A83F-4746-9EBC-9166DCE8EE02}"/>
              </a:ext>
            </a:extLst>
          </p:cNvPr>
          <p:cNvSpPr txBox="1">
            <a:spLocks noGrp="1"/>
          </p:cNvSpPr>
          <p:nvPr>
            <p:ph type="dt" sz="half" idx="7"/>
          </p:nvPr>
        </p:nvSpPr>
        <p:spPr/>
        <p:txBody>
          <a:bodyPr/>
          <a:lstStyle>
            <a:lvl1pPr>
              <a:defRPr/>
            </a:lvl1pPr>
          </a:lstStyle>
          <a:p>
            <a:pPr lvl="0"/>
            <a:fld id="{5D02D286-7131-4CC1-8E2F-78A9D3C00361}" type="datetime1">
              <a:rPr lang="en-GB"/>
              <a:pPr lvl="0"/>
              <a:t>16/02/2021</a:t>
            </a:fld>
            <a:endParaRPr lang="en-GB"/>
          </a:p>
        </p:txBody>
      </p:sp>
      <p:sp>
        <p:nvSpPr>
          <p:cNvPr id="5" name="Footer Placeholder 4">
            <a:extLst>
              <a:ext uri="{FF2B5EF4-FFF2-40B4-BE49-F238E27FC236}">
                <a16:creationId xmlns:a16="http://schemas.microsoft.com/office/drawing/2014/main" id="{5C28AD7C-6F73-4076-AF09-5EE856DABFDC}"/>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882C0E42-AD44-4891-993C-624853466456}"/>
              </a:ext>
            </a:extLst>
          </p:cNvPr>
          <p:cNvSpPr txBox="1">
            <a:spLocks noGrp="1"/>
          </p:cNvSpPr>
          <p:nvPr>
            <p:ph type="sldNum" sz="quarter" idx="8"/>
          </p:nvPr>
        </p:nvSpPr>
        <p:spPr/>
        <p:txBody>
          <a:bodyPr/>
          <a:lstStyle>
            <a:lvl1pPr>
              <a:defRPr/>
            </a:lvl1pPr>
          </a:lstStyle>
          <a:p>
            <a:pPr lvl="0"/>
            <a:fld id="{6AD8CF68-6F0D-416A-8251-3D8F17D73677}" type="slidenum">
              <a:t>‹#›</a:t>
            </a:fld>
            <a:endParaRPr lang="en-GB"/>
          </a:p>
        </p:txBody>
      </p:sp>
    </p:spTree>
    <p:extLst>
      <p:ext uri="{BB962C8B-B14F-4D97-AF65-F5344CB8AC3E}">
        <p14:creationId xmlns:p14="http://schemas.microsoft.com/office/powerpoint/2010/main" val="185778268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A5489-7E43-4C32-A21D-99DFF04C5094}"/>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07383C71-B7F8-4C56-80F7-C70CB0135CD2}"/>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F0A21201-D0B1-4EC0-8BC4-F0192BFC1B54}"/>
              </a:ext>
            </a:extLst>
          </p:cNvPr>
          <p:cNvSpPr txBox="1">
            <a:spLocks noGrp="1"/>
          </p:cNvSpPr>
          <p:nvPr>
            <p:ph type="dt" sz="half" idx="7"/>
          </p:nvPr>
        </p:nvSpPr>
        <p:spPr/>
        <p:txBody>
          <a:bodyPr/>
          <a:lstStyle>
            <a:lvl1pPr>
              <a:defRPr/>
            </a:lvl1pPr>
          </a:lstStyle>
          <a:p>
            <a:pPr lvl="0"/>
            <a:fld id="{C74501EE-1374-4853-918D-40EAED5FC84E}" type="datetime1">
              <a:rPr lang="en-GB"/>
              <a:pPr lvl="0"/>
              <a:t>16/02/2021</a:t>
            </a:fld>
            <a:endParaRPr lang="en-GB"/>
          </a:p>
        </p:txBody>
      </p:sp>
      <p:sp>
        <p:nvSpPr>
          <p:cNvPr id="5" name="Footer Placeholder 4">
            <a:extLst>
              <a:ext uri="{FF2B5EF4-FFF2-40B4-BE49-F238E27FC236}">
                <a16:creationId xmlns:a16="http://schemas.microsoft.com/office/drawing/2014/main" id="{7E92562A-6147-4F57-98CA-02774581CE9C}"/>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31313EC6-9EF8-4AFA-9796-FF2B13A4C8A6}"/>
              </a:ext>
            </a:extLst>
          </p:cNvPr>
          <p:cNvSpPr txBox="1">
            <a:spLocks noGrp="1"/>
          </p:cNvSpPr>
          <p:nvPr>
            <p:ph type="sldNum" sz="quarter" idx="8"/>
          </p:nvPr>
        </p:nvSpPr>
        <p:spPr/>
        <p:txBody>
          <a:bodyPr/>
          <a:lstStyle>
            <a:lvl1pPr>
              <a:defRPr/>
            </a:lvl1pPr>
          </a:lstStyle>
          <a:p>
            <a:pPr lvl="0"/>
            <a:fld id="{79B93760-6252-42C8-B9C5-0575B157AB7C}" type="slidenum">
              <a:t>‹#›</a:t>
            </a:fld>
            <a:endParaRPr lang="en-GB"/>
          </a:p>
        </p:txBody>
      </p:sp>
    </p:spTree>
    <p:extLst>
      <p:ext uri="{BB962C8B-B14F-4D97-AF65-F5344CB8AC3E}">
        <p14:creationId xmlns:p14="http://schemas.microsoft.com/office/powerpoint/2010/main" val="2870721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38ED4-4A56-4492-BFCA-947E280A83D9}"/>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CC262407-E9B8-45EF-8420-A35B1B9875A1}"/>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60F35D7-15B3-426E-A6C6-558106BD9D04}"/>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15C1F5C-6C7F-4840-8A49-DCC369D920DA}"/>
              </a:ext>
            </a:extLst>
          </p:cNvPr>
          <p:cNvSpPr txBox="1">
            <a:spLocks noGrp="1"/>
          </p:cNvSpPr>
          <p:nvPr>
            <p:ph type="dt" sz="half" idx="7"/>
          </p:nvPr>
        </p:nvSpPr>
        <p:spPr/>
        <p:txBody>
          <a:bodyPr/>
          <a:lstStyle>
            <a:lvl1pPr>
              <a:defRPr/>
            </a:lvl1pPr>
          </a:lstStyle>
          <a:p>
            <a:pPr lvl="0"/>
            <a:fld id="{2764A2DE-B33D-46E6-AA40-10E5C4F00F87}" type="datetime1">
              <a:rPr lang="en-GB"/>
              <a:pPr lvl="0"/>
              <a:t>16/02/2021</a:t>
            </a:fld>
            <a:endParaRPr lang="en-GB"/>
          </a:p>
        </p:txBody>
      </p:sp>
      <p:sp>
        <p:nvSpPr>
          <p:cNvPr id="6" name="Footer Placeholder 5">
            <a:extLst>
              <a:ext uri="{FF2B5EF4-FFF2-40B4-BE49-F238E27FC236}">
                <a16:creationId xmlns:a16="http://schemas.microsoft.com/office/drawing/2014/main" id="{FA3A9EAB-7889-4169-8872-17024D44690D}"/>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8E453FBC-C738-45ED-AB80-B69EA2D1C62F}"/>
              </a:ext>
            </a:extLst>
          </p:cNvPr>
          <p:cNvSpPr txBox="1">
            <a:spLocks noGrp="1"/>
          </p:cNvSpPr>
          <p:nvPr>
            <p:ph type="sldNum" sz="quarter" idx="8"/>
          </p:nvPr>
        </p:nvSpPr>
        <p:spPr/>
        <p:txBody>
          <a:bodyPr/>
          <a:lstStyle>
            <a:lvl1pPr>
              <a:defRPr/>
            </a:lvl1pPr>
          </a:lstStyle>
          <a:p>
            <a:pPr lvl="0"/>
            <a:fld id="{8C98CBFE-5F9B-4481-8BA4-F92051259237}" type="slidenum">
              <a:t>‹#›</a:t>
            </a:fld>
            <a:endParaRPr lang="en-GB"/>
          </a:p>
        </p:txBody>
      </p:sp>
    </p:spTree>
    <p:extLst>
      <p:ext uri="{BB962C8B-B14F-4D97-AF65-F5344CB8AC3E}">
        <p14:creationId xmlns:p14="http://schemas.microsoft.com/office/powerpoint/2010/main" val="2009031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5CFED-53BF-4405-BCB7-34D1367A22C5}"/>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874B9E1B-6C67-4E14-9781-B8B9E38AD794}"/>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1C6F2059-7B96-499D-9BC2-48F3D65D4E12}"/>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C410059-5742-4AE2-AFF8-ABFF11EAA72B}"/>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3B3AFB63-A249-4C99-97FF-D9AC22DB72CF}"/>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8945EC3-F8A2-4D77-86CC-FBF26ADCE5F5}"/>
              </a:ext>
            </a:extLst>
          </p:cNvPr>
          <p:cNvSpPr txBox="1">
            <a:spLocks noGrp="1"/>
          </p:cNvSpPr>
          <p:nvPr>
            <p:ph type="dt" sz="half" idx="7"/>
          </p:nvPr>
        </p:nvSpPr>
        <p:spPr/>
        <p:txBody>
          <a:bodyPr/>
          <a:lstStyle>
            <a:lvl1pPr>
              <a:defRPr/>
            </a:lvl1pPr>
          </a:lstStyle>
          <a:p>
            <a:pPr lvl="0"/>
            <a:fld id="{12DE9EBA-AE2B-467B-AF26-1AADF46C81E7}" type="datetime1">
              <a:rPr lang="en-GB"/>
              <a:pPr lvl="0"/>
              <a:t>16/02/2021</a:t>
            </a:fld>
            <a:endParaRPr lang="en-GB"/>
          </a:p>
        </p:txBody>
      </p:sp>
      <p:sp>
        <p:nvSpPr>
          <p:cNvPr id="8" name="Footer Placeholder 7">
            <a:extLst>
              <a:ext uri="{FF2B5EF4-FFF2-40B4-BE49-F238E27FC236}">
                <a16:creationId xmlns:a16="http://schemas.microsoft.com/office/drawing/2014/main" id="{FB81AFDC-4C3B-468E-8C90-B4ADDCE4C6E5}"/>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1E7157C3-8E64-4B53-AE91-8C16B0D85405}"/>
              </a:ext>
            </a:extLst>
          </p:cNvPr>
          <p:cNvSpPr txBox="1">
            <a:spLocks noGrp="1"/>
          </p:cNvSpPr>
          <p:nvPr>
            <p:ph type="sldNum" sz="quarter" idx="8"/>
          </p:nvPr>
        </p:nvSpPr>
        <p:spPr/>
        <p:txBody>
          <a:bodyPr/>
          <a:lstStyle>
            <a:lvl1pPr>
              <a:defRPr/>
            </a:lvl1pPr>
          </a:lstStyle>
          <a:p>
            <a:pPr lvl="0"/>
            <a:fld id="{44F34657-27C4-44DB-9870-1419FD1B654C}" type="slidenum">
              <a:t>‹#›</a:t>
            </a:fld>
            <a:endParaRPr lang="en-GB"/>
          </a:p>
        </p:txBody>
      </p:sp>
    </p:spTree>
    <p:extLst>
      <p:ext uri="{BB962C8B-B14F-4D97-AF65-F5344CB8AC3E}">
        <p14:creationId xmlns:p14="http://schemas.microsoft.com/office/powerpoint/2010/main" val="1065569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0BF07-C10E-4435-A5A8-C4E168CCCE3D}"/>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3F372500-DF2C-46EB-A150-B52B328223B7}"/>
              </a:ext>
            </a:extLst>
          </p:cNvPr>
          <p:cNvSpPr txBox="1">
            <a:spLocks noGrp="1"/>
          </p:cNvSpPr>
          <p:nvPr>
            <p:ph type="dt" sz="half" idx="7"/>
          </p:nvPr>
        </p:nvSpPr>
        <p:spPr/>
        <p:txBody>
          <a:bodyPr/>
          <a:lstStyle>
            <a:lvl1pPr>
              <a:defRPr/>
            </a:lvl1pPr>
          </a:lstStyle>
          <a:p>
            <a:pPr lvl="0"/>
            <a:fld id="{EF92A5BA-3299-4124-AE67-01E019051714}" type="datetime1">
              <a:rPr lang="en-GB"/>
              <a:pPr lvl="0"/>
              <a:t>16/02/2021</a:t>
            </a:fld>
            <a:endParaRPr lang="en-GB"/>
          </a:p>
        </p:txBody>
      </p:sp>
      <p:sp>
        <p:nvSpPr>
          <p:cNvPr id="4" name="Footer Placeholder 3">
            <a:extLst>
              <a:ext uri="{FF2B5EF4-FFF2-40B4-BE49-F238E27FC236}">
                <a16:creationId xmlns:a16="http://schemas.microsoft.com/office/drawing/2014/main" id="{BAA93C79-5331-4AD1-8FC7-0FD1049BA9E6}"/>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8D068862-513C-4AB9-B742-3E6D5AE83BDB}"/>
              </a:ext>
            </a:extLst>
          </p:cNvPr>
          <p:cNvSpPr txBox="1">
            <a:spLocks noGrp="1"/>
          </p:cNvSpPr>
          <p:nvPr>
            <p:ph type="sldNum" sz="quarter" idx="8"/>
          </p:nvPr>
        </p:nvSpPr>
        <p:spPr/>
        <p:txBody>
          <a:bodyPr/>
          <a:lstStyle>
            <a:lvl1pPr>
              <a:defRPr/>
            </a:lvl1pPr>
          </a:lstStyle>
          <a:p>
            <a:pPr lvl="0"/>
            <a:fld id="{0D735204-01E9-4778-A55F-89DFFEC2018D}" type="slidenum">
              <a:t>‹#›</a:t>
            </a:fld>
            <a:endParaRPr lang="en-GB"/>
          </a:p>
        </p:txBody>
      </p:sp>
    </p:spTree>
    <p:extLst>
      <p:ext uri="{BB962C8B-B14F-4D97-AF65-F5344CB8AC3E}">
        <p14:creationId xmlns:p14="http://schemas.microsoft.com/office/powerpoint/2010/main" val="1172561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844037-29C9-4A28-B803-77436DD87537}"/>
              </a:ext>
            </a:extLst>
          </p:cNvPr>
          <p:cNvSpPr txBox="1">
            <a:spLocks noGrp="1"/>
          </p:cNvSpPr>
          <p:nvPr>
            <p:ph type="dt" sz="half" idx="7"/>
          </p:nvPr>
        </p:nvSpPr>
        <p:spPr/>
        <p:txBody>
          <a:bodyPr/>
          <a:lstStyle>
            <a:lvl1pPr>
              <a:defRPr/>
            </a:lvl1pPr>
          </a:lstStyle>
          <a:p>
            <a:pPr lvl="0"/>
            <a:fld id="{4EE8B925-B468-43AA-886D-F4F2728619BC}" type="datetime1">
              <a:rPr lang="en-GB"/>
              <a:pPr lvl="0"/>
              <a:t>16/02/2021</a:t>
            </a:fld>
            <a:endParaRPr lang="en-GB"/>
          </a:p>
        </p:txBody>
      </p:sp>
      <p:sp>
        <p:nvSpPr>
          <p:cNvPr id="3" name="Footer Placeholder 2">
            <a:extLst>
              <a:ext uri="{FF2B5EF4-FFF2-40B4-BE49-F238E27FC236}">
                <a16:creationId xmlns:a16="http://schemas.microsoft.com/office/drawing/2014/main" id="{E21E0BD3-1651-429E-ACFC-1AC3D86722D4}"/>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09698641-BA69-4EA0-B0EB-B95E2B378CB2}"/>
              </a:ext>
            </a:extLst>
          </p:cNvPr>
          <p:cNvSpPr txBox="1">
            <a:spLocks noGrp="1"/>
          </p:cNvSpPr>
          <p:nvPr>
            <p:ph type="sldNum" sz="quarter" idx="8"/>
          </p:nvPr>
        </p:nvSpPr>
        <p:spPr/>
        <p:txBody>
          <a:bodyPr/>
          <a:lstStyle>
            <a:lvl1pPr>
              <a:defRPr/>
            </a:lvl1pPr>
          </a:lstStyle>
          <a:p>
            <a:pPr lvl="0"/>
            <a:fld id="{8635ED81-E21B-472C-B57A-8CBC3A7ED420}" type="slidenum">
              <a:t>‹#›</a:t>
            </a:fld>
            <a:endParaRPr lang="en-GB"/>
          </a:p>
        </p:txBody>
      </p:sp>
    </p:spTree>
    <p:extLst>
      <p:ext uri="{BB962C8B-B14F-4D97-AF65-F5344CB8AC3E}">
        <p14:creationId xmlns:p14="http://schemas.microsoft.com/office/powerpoint/2010/main" val="782431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56E73-3092-4B8B-8A8B-0CFF2462E4A1}"/>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25BC9141-CD1D-4939-B95D-3237ABD4D2F7}"/>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CAD8A1C-5218-4F90-B643-BF6074E180D6}"/>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48FB7573-6844-4686-A271-E0B6ECCCD696}"/>
              </a:ext>
            </a:extLst>
          </p:cNvPr>
          <p:cNvSpPr txBox="1">
            <a:spLocks noGrp="1"/>
          </p:cNvSpPr>
          <p:nvPr>
            <p:ph type="dt" sz="half" idx="7"/>
          </p:nvPr>
        </p:nvSpPr>
        <p:spPr/>
        <p:txBody>
          <a:bodyPr/>
          <a:lstStyle>
            <a:lvl1pPr>
              <a:defRPr/>
            </a:lvl1pPr>
          </a:lstStyle>
          <a:p>
            <a:pPr lvl="0"/>
            <a:fld id="{08193EE0-2507-4FB8-A274-5A8951BC0053}" type="datetime1">
              <a:rPr lang="en-GB"/>
              <a:pPr lvl="0"/>
              <a:t>16/02/2021</a:t>
            </a:fld>
            <a:endParaRPr lang="en-GB"/>
          </a:p>
        </p:txBody>
      </p:sp>
      <p:sp>
        <p:nvSpPr>
          <p:cNvPr id="6" name="Footer Placeholder 5">
            <a:extLst>
              <a:ext uri="{FF2B5EF4-FFF2-40B4-BE49-F238E27FC236}">
                <a16:creationId xmlns:a16="http://schemas.microsoft.com/office/drawing/2014/main" id="{E3EF6C56-FA65-4D2C-A644-2E3639C6FBCD}"/>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FB23A65D-B8E0-4264-9B77-065CF502BED1}"/>
              </a:ext>
            </a:extLst>
          </p:cNvPr>
          <p:cNvSpPr txBox="1">
            <a:spLocks noGrp="1"/>
          </p:cNvSpPr>
          <p:nvPr>
            <p:ph type="sldNum" sz="quarter" idx="8"/>
          </p:nvPr>
        </p:nvSpPr>
        <p:spPr/>
        <p:txBody>
          <a:bodyPr/>
          <a:lstStyle>
            <a:lvl1pPr>
              <a:defRPr/>
            </a:lvl1pPr>
          </a:lstStyle>
          <a:p>
            <a:pPr lvl="0"/>
            <a:fld id="{E4145F2E-88EC-4194-9743-EB3E551580B1}" type="slidenum">
              <a:t>‹#›</a:t>
            </a:fld>
            <a:endParaRPr lang="en-GB"/>
          </a:p>
        </p:txBody>
      </p:sp>
    </p:spTree>
    <p:extLst>
      <p:ext uri="{BB962C8B-B14F-4D97-AF65-F5344CB8AC3E}">
        <p14:creationId xmlns:p14="http://schemas.microsoft.com/office/powerpoint/2010/main" val="2834472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B9ED-CD75-4BC5-8F2F-999298EA7ABF}"/>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B3843A08-6473-4FC4-A9F9-132737AA2B63}"/>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3F41F584-6216-457B-B1FD-5BD513174DB1}"/>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933B7EEB-2249-4713-BB89-C89C1D704FBA}"/>
              </a:ext>
            </a:extLst>
          </p:cNvPr>
          <p:cNvSpPr txBox="1">
            <a:spLocks noGrp="1"/>
          </p:cNvSpPr>
          <p:nvPr>
            <p:ph type="dt" sz="half" idx="7"/>
          </p:nvPr>
        </p:nvSpPr>
        <p:spPr/>
        <p:txBody>
          <a:bodyPr/>
          <a:lstStyle>
            <a:lvl1pPr>
              <a:defRPr/>
            </a:lvl1pPr>
          </a:lstStyle>
          <a:p>
            <a:pPr lvl="0"/>
            <a:fld id="{890BE6B9-8857-465E-9A2D-D12D75D0739B}" type="datetime1">
              <a:rPr lang="en-GB"/>
              <a:pPr lvl="0"/>
              <a:t>16/02/2021</a:t>
            </a:fld>
            <a:endParaRPr lang="en-GB"/>
          </a:p>
        </p:txBody>
      </p:sp>
      <p:sp>
        <p:nvSpPr>
          <p:cNvPr id="6" name="Footer Placeholder 5">
            <a:extLst>
              <a:ext uri="{FF2B5EF4-FFF2-40B4-BE49-F238E27FC236}">
                <a16:creationId xmlns:a16="http://schemas.microsoft.com/office/drawing/2014/main" id="{7BEAC5F3-3029-4945-BA3B-5D9EED4C9C53}"/>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1EFA9261-4411-4A43-B917-DDBBA1F84890}"/>
              </a:ext>
            </a:extLst>
          </p:cNvPr>
          <p:cNvSpPr txBox="1">
            <a:spLocks noGrp="1"/>
          </p:cNvSpPr>
          <p:nvPr>
            <p:ph type="sldNum" sz="quarter" idx="8"/>
          </p:nvPr>
        </p:nvSpPr>
        <p:spPr/>
        <p:txBody>
          <a:bodyPr/>
          <a:lstStyle>
            <a:lvl1pPr>
              <a:defRPr/>
            </a:lvl1pPr>
          </a:lstStyle>
          <a:p>
            <a:pPr lvl="0"/>
            <a:fld id="{77969D6E-86D4-4552-96E3-EC454B2C2D33}" type="slidenum">
              <a:t>‹#›</a:t>
            </a:fld>
            <a:endParaRPr lang="en-GB"/>
          </a:p>
        </p:txBody>
      </p:sp>
    </p:spTree>
    <p:extLst>
      <p:ext uri="{BB962C8B-B14F-4D97-AF65-F5344CB8AC3E}">
        <p14:creationId xmlns:p14="http://schemas.microsoft.com/office/powerpoint/2010/main" val="1835683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7C0ABF-2A59-40F3-8D2E-F07094DA6D2B}"/>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C9CDDFA4-685B-4245-949A-7DFFEA8F7C60}"/>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37F521-2095-43DF-BC83-4B6C826D2141}"/>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774D1D1E-9668-4D16-A7C0-75034A84F6CE}" type="datetime1">
              <a:rPr lang="en-GB"/>
              <a:pPr lvl="0"/>
              <a:t>16/02/2021</a:t>
            </a:fld>
            <a:endParaRPr lang="en-GB"/>
          </a:p>
        </p:txBody>
      </p:sp>
      <p:sp>
        <p:nvSpPr>
          <p:cNvPr id="5" name="Footer Placeholder 4">
            <a:extLst>
              <a:ext uri="{FF2B5EF4-FFF2-40B4-BE49-F238E27FC236}">
                <a16:creationId xmlns:a16="http://schemas.microsoft.com/office/drawing/2014/main" id="{7655BE98-260C-407E-B144-2B8F1A201270}"/>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FDDDBF21-E690-4D64-B4FE-F5D314BDCB95}"/>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2585DEEA-3E18-40A6-97D0-EBDCE689BF53}"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google.com/url?sa=i&amp;url=https://hearing-balance.academy/course/aurical-hit-applications/&amp;psig=AOvVaw2tyoSPyC2x9DlFYcsxR4Rb&amp;ust=1595430966765000&amp;source=images&amp;cd=vfe&amp;ved=0CAIQjRxqFwoTCPiImNLR3uoCFQAAAAAdAAAAABA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url?sa=i&amp;url=https://hearing-balance.natus.com/products-services/aurical&amp;psig=AOvVaw1VbmTAfY9yJWjFA8wxoYAm&amp;ust=1595441284280000&amp;source=images&amp;cd=vfe&amp;ved=0CAIQjRxqFwoTCJCZhor43uoCFQAAAAAdAAAAABA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google.com/url?sa=i&amp;url=https://hearing-balance.natus.com/products-services/aurical&amp;psig=AOvVaw1VbmTAfY9yJWjFA8wxoYAm&amp;ust=1595441284280000&amp;source=images&amp;cd=vfe&amp;ved=0CAIQjRxqFwoTCJCZhor43uoCFQAAAAAdAAAAABAE"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thebsa.org.uk/wp-content/uploads/2018/05/REMS-2018.pdf" TargetMode="External"/><Relationship Id="rId2" Type="http://schemas.openxmlformats.org/officeDocument/2006/relationships/hyperlink" Target="https://madsen.hu/pdf/utmutato/Aurical_HIT_Reference_Manual_7-50-1150-EN_04.pdf" TargetMode="External"/><Relationship Id="rId1" Type="http://schemas.openxmlformats.org/officeDocument/2006/relationships/slideLayout" Target="../slideLayouts/slideLayout2.xml"/><Relationship Id="rId6" Type="http://schemas.openxmlformats.org/officeDocument/2006/relationships/hyperlink" Target="https://wdh01.azureedge.net/-/media/oticon/main/pdf/master/opn/23975uk_wp_tinnitus_opn.pdf?la=en&amp;rev=344E&amp;hash=DA0D056D74C113FDC8BE60291484C7C1" TargetMode="External"/><Relationship Id="rId5" Type="http://schemas.openxmlformats.org/officeDocument/2006/relationships/hyperlink" Target="https://doi.org/10.1080/14992020601083313" TargetMode="External"/><Relationship Id="rId4" Type="http://schemas.openxmlformats.org/officeDocument/2006/relationships/hyperlink" Target="https://www.baaudiology.org/app/uploads/2021/02/BAA-BSA-remote-fitting-guidance_Publish.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Perindi.patel@nhs.ne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name="Slide2">
    <p:bg>
      <p:bgPr>
        <a:solidFill>
          <a:srgbClr val="FFFFFF"/>
        </a:solidFill>
        <a:effectLst/>
      </p:bgPr>
    </p:bg>
    <p:spTree>
      <p:nvGrpSpPr>
        <p:cNvPr id="1" name=""/>
        <p:cNvGrpSpPr/>
        <p:nvPr/>
      </p:nvGrpSpPr>
      <p:grpSpPr>
        <a:xfrm>
          <a:off x="0" y="0"/>
          <a:ext cx="0" cy="0"/>
          <a:chOff x="0" y="0"/>
          <a:chExt cx="0" cy="0"/>
        </a:xfrm>
      </p:grpSpPr>
      <p:sp>
        <p:nvSpPr>
          <p:cNvPr id="2" name="Freeform: Shape 51">
            <a:extLst>
              <a:ext uri="{FF2B5EF4-FFF2-40B4-BE49-F238E27FC236}">
                <a16:creationId xmlns:a16="http://schemas.microsoft.com/office/drawing/2014/main" id="{DE11A65E-7370-4DC1-AF7E-D3A838686D63}"/>
              </a:ext>
            </a:extLst>
          </p:cNvPr>
          <p:cNvSpPr>
            <a:spLocks noMove="1" noResize="1"/>
          </p:cNvSpPr>
          <p:nvPr/>
        </p:nvSpPr>
        <p:spPr>
          <a:xfrm>
            <a:off x="484092" y="470925"/>
            <a:ext cx="4381009" cy="5892100"/>
          </a:xfrm>
          <a:custGeom>
            <a:avLst/>
            <a:gdLst>
              <a:gd name="f0" fmla="val 10800000"/>
              <a:gd name="f1" fmla="val 5400000"/>
              <a:gd name="f2" fmla="val 180"/>
              <a:gd name="f3" fmla="val w"/>
              <a:gd name="f4" fmla="val h"/>
              <a:gd name="f5" fmla="val 0"/>
              <a:gd name="f6" fmla="val 4381009"/>
              <a:gd name="f7" fmla="val 5892104"/>
              <a:gd name="f8" fmla="val 4157628"/>
              <a:gd name="f9" fmla="val 4169302"/>
              <a:gd name="f10" fmla="val 68659"/>
              <a:gd name="f11" fmla="val 4191571"/>
              <a:gd name="f12" fmla="val 205472"/>
              <a:gd name="f13" fmla="val 4213368"/>
              <a:gd name="f14" fmla="val 342890"/>
              <a:gd name="f15" fmla="val 4232030"/>
              <a:gd name="f16" fmla="val 480913"/>
              <a:gd name="f17" fmla="val 4250848"/>
              <a:gd name="f18" fmla="val 618332"/>
              <a:gd name="f19" fmla="val 4268412"/>
              <a:gd name="f20" fmla="val 756355"/>
              <a:gd name="f21" fmla="val 4283467"/>
              <a:gd name="f22" fmla="val 892563"/>
              <a:gd name="f23" fmla="val 4297737"/>
              <a:gd name="f24" fmla="val 1030587"/>
              <a:gd name="f25" fmla="val 4310754"/>
              <a:gd name="f26" fmla="val 1168005"/>
              <a:gd name="f27" fmla="val 4322045"/>
              <a:gd name="f28" fmla="val 1303002"/>
              <a:gd name="f29" fmla="val 4333336"/>
              <a:gd name="f30" fmla="val 1439815"/>
              <a:gd name="f31" fmla="val 4342745"/>
              <a:gd name="f32" fmla="val 1574812"/>
              <a:gd name="f33" fmla="val 4350115"/>
              <a:gd name="f34" fmla="val 1709808"/>
              <a:gd name="f35" fmla="val 4357799"/>
              <a:gd name="f36" fmla="val 1844200"/>
              <a:gd name="f37" fmla="val 4364229"/>
              <a:gd name="f38" fmla="val 1977381"/>
              <a:gd name="f39" fmla="val 4368777"/>
              <a:gd name="f40" fmla="val 2109351"/>
              <a:gd name="f41" fmla="val 4372697"/>
              <a:gd name="f42" fmla="val 2241321"/>
              <a:gd name="f43" fmla="val 4376461"/>
              <a:gd name="f44" fmla="val 2372080"/>
              <a:gd name="f45" fmla="val 4378186"/>
              <a:gd name="f46" fmla="val 2501023"/>
              <a:gd name="f47" fmla="val 4380068"/>
              <a:gd name="f48" fmla="val 2629966"/>
              <a:gd name="f49" fmla="val 2757093"/>
              <a:gd name="f50" fmla="val 2883010"/>
              <a:gd name="f51" fmla="val 3007715"/>
              <a:gd name="f52" fmla="val 3131210"/>
              <a:gd name="f53" fmla="val 4375363"/>
              <a:gd name="f54" fmla="val 3252283"/>
              <a:gd name="f55" fmla="val 3372146"/>
              <a:gd name="f56" fmla="val 4369718"/>
              <a:gd name="f57" fmla="val 3489587"/>
              <a:gd name="f58" fmla="val 4365170"/>
              <a:gd name="f59" fmla="val 3606423"/>
              <a:gd name="f60" fmla="val 4360309"/>
              <a:gd name="f61" fmla="val 3721443"/>
              <a:gd name="f62" fmla="val 4355918"/>
              <a:gd name="f63" fmla="val 3834041"/>
              <a:gd name="f64" fmla="val 4343529"/>
              <a:gd name="f65" fmla="val 4053789"/>
              <a:gd name="f66" fmla="val 4330356"/>
              <a:gd name="f67" fmla="val 4264457"/>
              <a:gd name="f68" fmla="val 4316556"/>
              <a:gd name="f69" fmla="val 4466650"/>
              <a:gd name="f70" fmla="val 4301344"/>
              <a:gd name="f71" fmla="val 4657946"/>
              <a:gd name="f72" fmla="val 4285506"/>
              <a:gd name="f73" fmla="val 4840767"/>
              <a:gd name="f74" fmla="val 5010269"/>
              <a:gd name="f75" fmla="val 4251633"/>
              <a:gd name="f76" fmla="val 5169481"/>
              <a:gd name="f77" fmla="val 4234853"/>
              <a:gd name="f78" fmla="val 5315980"/>
              <a:gd name="f79" fmla="val 4219014"/>
              <a:gd name="f80" fmla="val 5450371"/>
              <a:gd name="f81" fmla="val 4203959"/>
              <a:gd name="f82" fmla="val 5569628"/>
              <a:gd name="f83" fmla="val 4189689"/>
              <a:gd name="f84" fmla="val 5677384"/>
              <a:gd name="f85" fmla="val 4177770"/>
              <a:gd name="f86" fmla="val 5768189"/>
              <a:gd name="f87" fmla="val 4166479"/>
              <a:gd name="f88" fmla="val 5844465"/>
              <a:gd name="f89" fmla="val 4159132"/>
              <a:gd name="f90" fmla="+- 0 0 -90"/>
              <a:gd name="f91" fmla="*/ f3 1 4381009"/>
              <a:gd name="f92" fmla="*/ f4 1 5892104"/>
              <a:gd name="f93" fmla="+- f7 0 f5"/>
              <a:gd name="f94" fmla="+- f6 0 f5"/>
              <a:gd name="f95" fmla="*/ f90 f0 1"/>
              <a:gd name="f96" fmla="*/ f94 1 4381009"/>
              <a:gd name="f97" fmla="*/ f93 1 5892104"/>
              <a:gd name="f98" fmla="*/ 0 f94 1"/>
              <a:gd name="f99" fmla="*/ 0 f93 1"/>
              <a:gd name="f100" fmla="*/ 4157628 f94 1"/>
              <a:gd name="f101" fmla="*/ 4169302 f94 1"/>
              <a:gd name="f102" fmla="*/ 68659 f93 1"/>
              <a:gd name="f103" fmla="*/ 4191571 f94 1"/>
              <a:gd name="f104" fmla="*/ 205472 f93 1"/>
              <a:gd name="f105" fmla="*/ 4213368 f94 1"/>
              <a:gd name="f106" fmla="*/ 342890 f93 1"/>
              <a:gd name="f107" fmla="*/ 4232030 f94 1"/>
              <a:gd name="f108" fmla="*/ 480913 f93 1"/>
              <a:gd name="f109" fmla="*/ 4250848 f94 1"/>
              <a:gd name="f110" fmla="*/ 618332 f93 1"/>
              <a:gd name="f111" fmla="*/ 4268412 f94 1"/>
              <a:gd name="f112" fmla="*/ 756355 f93 1"/>
              <a:gd name="f113" fmla="*/ 4283467 f94 1"/>
              <a:gd name="f114" fmla="*/ 892563 f93 1"/>
              <a:gd name="f115" fmla="*/ 4297737 f94 1"/>
              <a:gd name="f116" fmla="*/ 1030587 f93 1"/>
              <a:gd name="f117" fmla="*/ 4310754 f94 1"/>
              <a:gd name="f118" fmla="*/ 1168005 f93 1"/>
              <a:gd name="f119" fmla="*/ 4322045 f94 1"/>
              <a:gd name="f120" fmla="*/ 1303002 f93 1"/>
              <a:gd name="f121" fmla="*/ 4333336 f94 1"/>
              <a:gd name="f122" fmla="*/ 1439815 f93 1"/>
              <a:gd name="f123" fmla="*/ 4342745 f94 1"/>
              <a:gd name="f124" fmla="*/ 1574812 f93 1"/>
              <a:gd name="f125" fmla="*/ 4350115 f94 1"/>
              <a:gd name="f126" fmla="*/ 1709808 f93 1"/>
              <a:gd name="f127" fmla="*/ 4357799 f94 1"/>
              <a:gd name="f128" fmla="*/ 1844200 f93 1"/>
              <a:gd name="f129" fmla="*/ 4364229 f94 1"/>
              <a:gd name="f130" fmla="*/ 1977381 f93 1"/>
              <a:gd name="f131" fmla="*/ 4368777 f94 1"/>
              <a:gd name="f132" fmla="*/ 2109351 f93 1"/>
              <a:gd name="f133" fmla="*/ 4372697 f94 1"/>
              <a:gd name="f134" fmla="*/ 2241321 f93 1"/>
              <a:gd name="f135" fmla="*/ 4376461 f94 1"/>
              <a:gd name="f136" fmla="*/ 2372080 f93 1"/>
              <a:gd name="f137" fmla="*/ 4378186 f94 1"/>
              <a:gd name="f138" fmla="*/ 2501023 f93 1"/>
              <a:gd name="f139" fmla="*/ 4380068 f94 1"/>
              <a:gd name="f140" fmla="*/ 2629966 f93 1"/>
              <a:gd name="f141" fmla="*/ 4381009 f94 1"/>
              <a:gd name="f142" fmla="*/ 2757093 f93 1"/>
              <a:gd name="f143" fmla="*/ 2883010 f93 1"/>
              <a:gd name="f144" fmla="*/ 3007715 f93 1"/>
              <a:gd name="f145" fmla="*/ 3131210 f93 1"/>
              <a:gd name="f146" fmla="*/ 4375363 f94 1"/>
              <a:gd name="f147" fmla="*/ 3252283 f93 1"/>
              <a:gd name="f148" fmla="*/ 3372146 f93 1"/>
              <a:gd name="f149" fmla="*/ 4369718 f94 1"/>
              <a:gd name="f150" fmla="*/ 3489587 f93 1"/>
              <a:gd name="f151" fmla="*/ 4365170 f94 1"/>
              <a:gd name="f152" fmla="*/ 3606423 f93 1"/>
              <a:gd name="f153" fmla="*/ 4360309 f94 1"/>
              <a:gd name="f154" fmla="*/ 3721443 f93 1"/>
              <a:gd name="f155" fmla="*/ 4355918 f94 1"/>
              <a:gd name="f156" fmla="*/ 3834041 f93 1"/>
              <a:gd name="f157" fmla="*/ 4343529 f94 1"/>
              <a:gd name="f158" fmla="*/ 4053789 f93 1"/>
              <a:gd name="f159" fmla="*/ 4330356 f94 1"/>
              <a:gd name="f160" fmla="*/ 4264457 f93 1"/>
              <a:gd name="f161" fmla="*/ 4316556 f94 1"/>
              <a:gd name="f162" fmla="*/ 4466650 f93 1"/>
              <a:gd name="f163" fmla="*/ 4301344 f94 1"/>
              <a:gd name="f164" fmla="*/ 4657946 f93 1"/>
              <a:gd name="f165" fmla="*/ 4285506 f94 1"/>
              <a:gd name="f166" fmla="*/ 4840767 f93 1"/>
              <a:gd name="f167" fmla="*/ 5010269 f93 1"/>
              <a:gd name="f168" fmla="*/ 4251633 f94 1"/>
              <a:gd name="f169" fmla="*/ 5169481 f93 1"/>
              <a:gd name="f170" fmla="*/ 4234853 f94 1"/>
              <a:gd name="f171" fmla="*/ 5315980 f93 1"/>
              <a:gd name="f172" fmla="*/ 4219014 f94 1"/>
              <a:gd name="f173" fmla="*/ 5450371 f93 1"/>
              <a:gd name="f174" fmla="*/ 4203959 f94 1"/>
              <a:gd name="f175" fmla="*/ 5569628 f93 1"/>
              <a:gd name="f176" fmla="*/ 4189689 f94 1"/>
              <a:gd name="f177" fmla="*/ 5677384 f93 1"/>
              <a:gd name="f178" fmla="*/ 4177770 f94 1"/>
              <a:gd name="f179" fmla="*/ 5768189 f93 1"/>
              <a:gd name="f180" fmla="*/ 4166479 f94 1"/>
              <a:gd name="f181" fmla="*/ 5844465 f93 1"/>
              <a:gd name="f182" fmla="*/ 4159132 f94 1"/>
              <a:gd name="f183" fmla="*/ 5892104 f93 1"/>
              <a:gd name="f184" fmla="*/ f95 1 f2"/>
              <a:gd name="f185" fmla="*/ f98 1 4381009"/>
              <a:gd name="f186" fmla="*/ f99 1 5892104"/>
              <a:gd name="f187" fmla="*/ f100 1 4381009"/>
              <a:gd name="f188" fmla="*/ f101 1 4381009"/>
              <a:gd name="f189" fmla="*/ f102 1 5892104"/>
              <a:gd name="f190" fmla="*/ f103 1 4381009"/>
              <a:gd name="f191" fmla="*/ f104 1 5892104"/>
              <a:gd name="f192" fmla="*/ f105 1 4381009"/>
              <a:gd name="f193" fmla="*/ f106 1 5892104"/>
              <a:gd name="f194" fmla="*/ f107 1 4381009"/>
              <a:gd name="f195" fmla="*/ f108 1 5892104"/>
              <a:gd name="f196" fmla="*/ f109 1 4381009"/>
              <a:gd name="f197" fmla="*/ f110 1 5892104"/>
              <a:gd name="f198" fmla="*/ f111 1 4381009"/>
              <a:gd name="f199" fmla="*/ f112 1 5892104"/>
              <a:gd name="f200" fmla="*/ f113 1 4381009"/>
              <a:gd name="f201" fmla="*/ f114 1 5892104"/>
              <a:gd name="f202" fmla="*/ f115 1 4381009"/>
              <a:gd name="f203" fmla="*/ f116 1 5892104"/>
              <a:gd name="f204" fmla="*/ f117 1 4381009"/>
              <a:gd name="f205" fmla="*/ f118 1 5892104"/>
              <a:gd name="f206" fmla="*/ f119 1 4381009"/>
              <a:gd name="f207" fmla="*/ f120 1 5892104"/>
              <a:gd name="f208" fmla="*/ f121 1 4381009"/>
              <a:gd name="f209" fmla="*/ f122 1 5892104"/>
              <a:gd name="f210" fmla="*/ f123 1 4381009"/>
              <a:gd name="f211" fmla="*/ f124 1 5892104"/>
              <a:gd name="f212" fmla="*/ f125 1 4381009"/>
              <a:gd name="f213" fmla="*/ f126 1 5892104"/>
              <a:gd name="f214" fmla="*/ f127 1 4381009"/>
              <a:gd name="f215" fmla="*/ f128 1 5892104"/>
              <a:gd name="f216" fmla="*/ f129 1 4381009"/>
              <a:gd name="f217" fmla="*/ f130 1 5892104"/>
              <a:gd name="f218" fmla="*/ f131 1 4381009"/>
              <a:gd name="f219" fmla="*/ f132 1 5892104"/>
              <a:gd name="f220" fmla="*/ f133 1 4381009"/>
              <a:gd name="f221" fmla="*/ f134 1 5892104"/>
              <a:gd name="f222" fmla="*/ f135 1 4381009"/>
              <a:gd name="f223" fmla="*/ f136 1 5892104"/>
              <a:gd name="f224" fmla="*/ f137 1 4381009"/>
              <a:gd name="f225" fmla="*/ f138 1 5892104"/>
              <a:gd name="f226" fmla="*/ f139 1 4381009"/>
              <a:gd name="f227" fmla="*/ f140 1 5892104"/>
              <a:gd name="f228" fmla="*/ f141 1 4381009"/>
              <a:gd name="f229" fmla="*/ f142 1 5892104"/>
              <a:gd name="f230" fmla="*/ f143 1 5892104"/>
              <a:gd name="f231" fmla="*/ f144 1 5892104"/>
              <a:gd name="f232" fmla="*/ f145 1 5892104"/>
              <a:gd name="f233" fmla="*/ f146 1 4381009"/>
              <a:gd name="f234" fmla="*/ f147 1 5892104"/>
              <a:gd name="f235" fmla="*/ f148 1 5892104"/>
              <a:gd name="f236" fmla="*/ f149 1 4381009"/>
              <a:gd name="f237" fmla="*/ f150 1 5892104"/>
              <a:gd name="f238" fmla="*/ f151 1 4381009"/>
              <a:gd name="f239" fmla="*/ f152 1 5892104"/>
              <a:gd name="f240" fmla="*/ f153 1 4381009"/>
              <a:gd name="f241" fmla="*/ f154 1 5892104"/>
              <a:gd name="f242" fmla="*/ f155 1 4381009"/>
              <a:gd name="f243" fmla="*/ f156 1 5892104"/>
              <a:gd name="f244" fmla="*/ f157 1 4381009"/>
              <a:gd name="f245" fmla="*/ f158 1 5892104"/>
              <a:gd name="f246" fmla="*/ f159 1 4381009"/>
              <a:gd name="f247" fmla="*/ f160 1 5892104"/>
              <a:gd name="f248" fmla="*/ f161 1 4381009"/>
              <a:gd name="f249" fmla="*/ f162 1 5892104"/>
              <a:gd name="f250" fmla="*/ f163 1 4381009"/>
              <a:gd name="f251" fmla="*/ f164 1 5892104"/>
              <a:gd name="f252" fmla="*/ f165 1 4381009"/>
              <a:gd name="f253" fmla="*/ f166 1 5892104"/>
              <a:gd name="f254" fmla="*/ f167 1 5892104"/>
              <a:gd name="f255" fmla="*/ f168 1 4381009"/>
              <a:gd name="f256" fmla="*/ f169 1 5892104"/>
              <a:gd name="f257" fmla="*/ f170 1 4381009"/>
              <a:gd name="f258" fmla="*/ f171 1 5892104"/>
              <a:gd name="f259" fmla="*/ f172 1 4381009"/>
              <a:gd name="f260" fmla="*/ f173 1 5892104"/>
              <a:gd name="f261" fmla="*/ f174 1 4381009"/>
              <a:gd name="f262" fmla="*/ f175 1 5892104"/>
              <a:gd name="f263" fmla="*/ f176 1 4381009"/>
              <a:gd name="f264" fmla="*/ f177 1 5892104"/>
              <a:gd name="f265" fmla="*/ f178 1 4381009"/>
              <a:gd name="f266" fmla="*/ f179 1 5892104"/>
              <a:gd name="f267" fmla="*/ f180 1 4381009"/>
              <a:gd name="f268" fmla="*/ f181 1 5892104"/>
              <a:gd name="f269" fmla="*/ f182 1 4381009"/>
              <a:gd name="f270" fmla="*/ f183 1 5892104"/>
              <a:gd name="f271" fmla="*/ f5 1 f96"/>
              <a:gd name="f272" fmla="*/ f6 1 f96"/>
              <a:gd name="f273" fmla="*/ f5 1 f97"/>
              <a:gd name="f274" fmla="*/ f7 1 f97"/>
              <a:gd name="f275" fmla="+- f184 0 f1"/>
              <a:gd name="f276" fmla="*/ f185 1 f96"/>
              <a:gd name="f277" fmla="*/ f186 1 f97"/>
              <a:gd name="f278" fmla="*/ f187 1 f96"/>
              <a:gd name="f279" fmla="*/ f188 1 f96"/>
              <a:gd name="f280" fmla="*/ f189 1 f97"/>
              <a:gd name="f281" fmla="*/ f190 1 f96"/>
              <a:gd name="f282" fmla="*/ f191 1 f97"/>
              <a:gd name="f283" fmla="*/ f192 1 f96"/>
              <a:gd name="f284" fmla="*/ f193 1 f97"/>
              <a:gd name="f285" fmla="*/ f194 1 f96"/>
              <a:gd name="f286" fmla="*/ f195 1 f97"/>
              <a:gd name="f287" fmla="*/ f196 1 f96"/>
              <a:gd name="f288" fmla="*/ f197 1 f97"/>
              <a:gd name="f289" fmla="*/ f198 1 f96"/>
              <a:gd name="f290" fmla="*/ f199 1 f97"/>
              <a:gd name="f291" fmla="*/ f200 1 f96"/>
              <a:gd name="f292" fmla="*/ f201 1 f97"/>
              <a:gd name="f293" fmla="*/ f202 1 f96"/>
              <a:gd name="f294" fmla="*/ f203 1 f97"/>
              <a:gd name="f295" fmla="*/ f204 1 f96"/>
              <a:gd name="f296" fmla="*/ f205 1 f97"/>
              <a:gd name="f297" fmla="*/ f206 1 f96"/>
              <a:gd name="f298" fmla="*/ f207 1 f97"/>
              <a:gd name="f299" fmla="*/ f208 1 f96"/>
              <a:gd name="f300" fmla="*/ f209 1 f97"/>
              <a:gd name="f301" fmla="*/ f210 1 f96"/>
              <a:gd name="f302" fmla="*/ f211 1 f97"/>
              <a:gd name="f303" fmla="*/ f212 1 f96"/>
              <a:gd name="f304" fmla="*/ f213 1 f97"/>
              <a:gd name="f305" fmla="*/ f214 1 f96"/>
              <a:gd name="f306" fmla="*/ f215 1 f97"/>
              <a:gd name="f307" fmla="*/ f216 1 f96"/>
              <a:gd name="f308" fmla="*/ f217 1 f97"/>
              <a:gd name="f309" fmla="*/ f218 1 f96"/>
              <a:gd name="f310" fmla="*/ f219 1 f97"/>
              <a:gd name="f311" fmla="*/ f220 1 f96"/>
              <a:gd name="f312" fmla="*/ f221 1 f97"/>
              <a:gd name="f313" fmla="*/ f222 1 f96"/>
              <a:gd name="f314" fmla="*/ f223 1 f97"/>
              <a:gd name="f315" fmla="*/ f224 1 f96"/>
              <a:gd name="f316" fmla="*/ f225 1 f97"/>
              <a:gd name="f317" fmla="*/ f226 1 f96"/>
              <a:gd name="f318" fmla="*/ f227 1 f97"/>
              <a:gd name="f319" fmla="*/ f228 1 f96"/>
              <a:gd name="f320" fmla="*/ f229 1 f97"/>
              <a:gd name="f321" fmla="*/ f230 1 f97"/>
              <a:gd name="f322" fmla="*/ f231 1 f97"/>
              <a:gd name="f323" fmla="*/ f232 1 f97"/>
              <a:gd name="f324" fmla="*/ f233 1 f96"/>
              <a:gd name="f325" fmla="*/ f234 1 f97"/>
              <a:gd name="f326" fmla="*/ f235 1 f97"/>
              <a:gd name="f327" fmla="*/ f236 1 f96"/>
              <a:gd name="f328" fmla="*/ f237 1 f97"/>
              <a:gd name="f329" fmla="*/ f238 1 f96"/>
              <a:gd name="f330" fmla="*/ f239 1 f97"/>
              <a:gd name="f331" fmla="*/ f240 1 f96"/>
              <a:gd name="f332" fmla="*/ f241 1 f97"/>
              <a:gd name="f333" fmla="*/ f242 1 f96"/>
              <a:gd name="f334" fmla="*/ f243 1 f97"/>
              <a:gd name="f335" fmla="*/ f244 1 f96"/>
              <a:gd name="f336" fmla="*/ f245 1 f97"/>
              <a:gd name="f337" fmla="*/ f246 1 f96"/>
              <a:gd name="f338" fmla="*/ f247 1 f97"/>
              <a:gd name="f339" fmla="*/ f248 1 f96"/>
              <a:gd name="f340" fmla="*/ f249 1 f97"/>
              <a:gd name="f341" fmla="*/ f250 1 f96"/>
              <a:gd name="f342" fmla="*/ f251 1 f97"/>
              <a:gd name="f343" fmla="*/ f252 1 f96"/>
              <a:gd name="f344" fmla="*/ f253 1 f97"/>
              <a:gd name="f345" fmla="*/ f254 1 f97"/>
              <a:gd name="f346" fmla="*/ f255 1 f96"/>
              <a:gd name="f347" fmla="*/ f256 1 f97"/>
              <a:gd name="f348" fmla="*/ f257 1 f96"/>
              <a:gd name="f349" fmla="*/ f258 1 f97"/>
              <a:gd name="f350" fmla="*/ f259 1 f96"/>
              <a:gd name="f351" fmla="*/ f260 1 f97"/>
              <a:gd name="f352" fmla="*/ f261 1 f96"/>
              <a:gd name="f353" fmla="*/ f262 1 f97"/>
              <a:gd name="f354" fmla="*/ f263 1 f96"/>
              <a:gd name="f355" fmla="*/ f264 1 f97"/>
              <a:gd name="f356" fmla="*/ f265 1 f96"/>
              <a:gd name="f357" fmla="*/ f266 1 f97"/>
              <a:gd name="f358" fmla="*/ f267 1 f96"/>
              <a:gd name="f359" fmla="*/ f268 1 f97"/>
              <a:gd name="f360" fmla="*/ f269 1 f96"/>
              <a:gd name="f361" fmla="*/ f270 1 f97"/>
              <a:gd name="f362" fmla="*/ f271 f91 1"/>
              <a:gd name="f363" fmla="*/ f272 f91 1"/>
              <a:gd name="f364" fmla="*/ f274 f92 1"/>
              <a:gd name="f365" fmla="*/ f273 f92 1"/>
              <a:gd name="f366" fmla="*/ f276 f91 1"/>
              <a:gd name="f367" fmla="*/ f277 f92 1"/>
              <a:gd name="f368" fmla="*/ f278 f91 1"/>
              <a:gd name="f369" fmla="*/ f279 f91 1"/>
              <a:gd name="f370" fmla="*/ f280 f92 1"/>
              <a:gd name="f371" fmla="*/ f281 f91 1"/>
              <a:gd name="f372" fmla="*/ f282 f92 1"/>
              <a:gd name="f373" fmla="*/ f283 f91 1"/>
              <a:gd name="f374" fmla="*/ f284 f92 1"/>
              <a:gd name="f375" fmla="*/ f285 f91 1"/>
              <a:gd name="f376" fmla="*/ f286 f92 1"/>
              <a:gd name="f377" fmla="*/ f287 f91 1"/>
              <a:gd name="f378" fmla="*/ f288 f92 1"/>
              <a:gd name="f379" fmla="*/ f289 f91 1"/>
              <a:gd name="f380" fmla="*/ f290 f92 1"/>
              <a:gd name="f381" fmla="*/ f291 f91 1"/>
              <a:gd name="f382" fmla="*/ f292 f92 1"/>
              <a:gd name="f383" fmla="*/ f293 f91 1"/>
              <a:gd name="f384" fmla="*/ f294 f92 1"/>
              <a:gd name="f385" fmla="*/ f295 f91 1"/>
              <a:gd name="f386" fmla="*/ f296 f92 1"/>
              <a:gd name="f387" fmla="*/ f297 f91 1"/>
              <a:gd name="f388" fmla="*/ f298 f92 1"/>
              <a:gd name="f389" fmla="*/ f299 f91 1"/>
              <a:gd name="f390" fmla="*/ f300 f92 1"/>
              <a:gd name="f391" fmla="*/ f301 f91 1"/>
              <a:gd name="f392" fmla="*/ f302 f92 1"/>
              <a:gd name="f393" fmla="*/ f303 f91 1"/>
              <a:gd name="f394" fmla="*/ f304 f92 1"/>
              <a:gd name="f395" fmla="*/ f305 f91 1"/>
              <a:gd name="f396" fmla="*/ f306 f92 1"/>
              <a:gd name="f397" fmla="*/ f307 f91 1"/>
              <a:gd name="f398" fmla="*/ f308 f92 1"/>
              <a:gd name="f399" fmla="*/ f309 f91 1"/>
              <a:gd name="f400" fmla="*/ f310 f92 1"/>
              <a:gd name="f401" fmla="*/ f311 f91 1"/>
              <a:gd name="f402" fmla="*/ f312 f92 1"/>
              <a:gd name="f403" fmla="*/ f313 f91 1"/>
              <a:gd name="f404" fmla="*/ f314 f92 1"/>
              <a:gd name="f405" fmla="*/ f315 f91 1"/>
              <a:gd name="f406" fmla="*/ f316 f92 1"/>
              <a:gd name="f407" fmla="*/ f317 f91 1"/>
              <a:gd name="f408" fmla="*/ f318 f92 1"/>
              <a:gd name="f409" fmla="*/ f319 f91 1"/>
              <a:gd name="f410" fmla="*/ f320 f92 1"/>
              <a:gd name="f411" fmla="*/ f321 f92 1"/>
              <a:gd name="f412" fmla="*/ f322 f92 1"/>
              <a:gd name="f413" fmla="*/ f323 f92 1"/>
              <a:gd name="f414" fmla="*/ f324 f91 1"/>
              <a:gd name="f415" fmla="*/ f325 f92 1"/>
              <a:gd name="f416" fmla="*/ f326 f92 1"/>
              <a:gd name="f417" fmla="*/ f327 f91 1"/>
              <a:gd name="f418" fmla="*/ f328 f92 1"/>
              <a:gd name="f419" fmla="*/ f329 f91 1"/>
              <a:gd name="f420" fmla="*/ f330 f92 1"/>
              <a:gd name="f421" fmla="*/ f331 f91 1"/>
              <a:gd name="f422" fmla="*/ f332 f92 1"/>
              <a:gd name="f423" fmla="*/ f333 f91 1"/>
              <a:gd name="f424" fmla="*/ f334 f92 1"/>
              <a:gd name="f425" fmla="*/ f335 f91 1"/>
              <a:gd name="f426" fmla="*/ f336 f92 1"/>
              <a:gd name="f427" fmla="*/ f337 f91 1"/>
              <a:gd name="f428" fmla="*/ f338 f92 1"/>
              <a:gd name="f429" fmla="*/ f339 f91 1"/>
              <a:gd name="f430" fmla="*/ f340 f92 1"/>
              <a:gd name="f431" fmla="*/ f341 f91 1"/>
              <a:gd name="f432" fmla="*/ f342 f92 1"/>
              <a:gd name="f433" fmla="*/ f343 f91 1"/>
              <a:gd name="f434" fmla="*/ f344 f92 1"/>
              <a:gd name="f435" fmla="*/ f345 f92 1"/>
              <a:gd name="f436" fmla="*/ f346 f91 1"/>
              <a:gd name="f437" fmla="*/ f347 f92 1"/>
              <a:gd name="f438" fmla="*/ f348 f91 1"/>
              <a:gd name="f439" fmla="*/ f349 f92 1"/>
              <a:gd name="f440" fmla="*/ f350 f91 1"/>
              <a:gd name="f441" fmla="*/ f351 f92 1"/>
              <a:gd name="f442" fmla="*/ f352 f91 1"/>
              <a:gd name="f443" fmla="*/ f353 f92 1"/>
              <a:gd name="f444" fmla="*/ f354 f91 1"/>
              <a:gd name="f445" fmla="*/ f355 f92 1"/>
              <a:gd name="f446" fmla="*/ f356 f91 1"/>
              <a:gd name="f447" fmla="*/ f357 f92 1"/>
              <a:gd name="f448" fmla="*/ f358 f91 1"/>
              <a:gd name="f449" fmla="*/ f359 f92 1"/>
              <a:gd name="f450" fmla="*/ f360 f91 1"/>
              <a:gd name="f451" fmla="*/ f361 f92 1"/>
            </a:gdLst>
            <a:ahLst/>
            <a:cxnLst>
              <a:cxn ang="3cd4">
                <a:pos x="hc" y="t"/>
              </a:cxn>
              <a:cxn ang="0">
                <a:pos x="r" y="vc"/>
              </a:cxn>
              <a:cxn ang="cd4">
                <a:pos x="hc" y="b"/>
              </a:cxn>
              <a:cxn ang="cd2">
                <a:pos x="l" y="vc"/>
              </a:cxn>
              <a:cxn ang="f275">
                <a:pos x="f366" y="f367"/>
              </a:cxn>
              <a:cxn ang="f275">
                <a:pos x="f368" y="f367"/>
              </a:cxn>
              <a:cxn ang="f275">
                <a:pos x="f369" y="f370"/>
              </a:cxn>
              <a:cxn ang="f275">
                <a:pos x="f371" y="f372"/>
              </a:cxn>
              <a:cxn ang="f275">
                <a:pos x="f373" y="f374"/>
              </a:cxn>
              <a:cxn ang="f275">
                <a:pos x="f375" y="f376"/>
              </a:cxn>
              <a:cxn ang="f275">
                <a:pos x="f377" y="f378"/>
              </a:cxn>
              <a:cxn ang="f275">
                <a:pos x="f379" y="f380"/>
              </a:cxn>
              <a:cxn ang="f275">
                <a:pos x="f381" y="f382"/>
              </a:cxn>
              <a:cxn ang="f275">
                <a:pos x="f383" y="f384"/>
              </a:cxn>
              <a:cxn ang="f275">
                <a:pos x="f385" y="f386"/>
              </a:cxn>
              <a:cxn ang="f275">
                <a:pos x="f387" y="f388"/>
              </a:cxn>
              <a:cxn ang="f275">
                <a:pos x="f389" y="f390"/>
              </a:cxn>
              <a:cxn ang="f275">
                <a:pos x="f391" y="f392"/>
              </a:cxn>
              <a:cxn ang="f275">
                <a:pos x="f393" y="f394"/>
              </a:cxn>
              <a:cxn ang="f275">
                <a:pos x="f395" y="f396"/>
              </a:cxn>
              <a:cxn ang="f275">
                <a:pos x="f397" y="f398"/>
              </a:cxn>
              <a:cxn ang="f275">
                <a:pos x="f399" y="f400"/>
              </a:cxn>
              <a:cxn ang="f275">
                <a:pos x="f401" y="f402"/>
              </a:cxn>
              <a:cxn ang="f275">
                <a:pos x="f403" y="f404"/>
              </a:cxn>
              <a:cxn ang="f275">
                <a:pos x="f405" y="f406"/>
              </a:cxn>
              <a:cxn ang="f275">
                <a:pos x="f407" y="f408"/>
              </a:cxn>
              <a:cxn ang="f275">
                <a:pos x="f409" y="f410"/>
              </a:cxn>
              <a:cxn ang="f275">
                <a:pos x="f407" y="f411"/>
              </a:cxn>
              <a:cxn ang="f275">
                <a:pos x="f407" y="f412"/>
              </a:cxn>
              <a:cxn ang="f275">
                <a:pos x="f405" y="f413"/>
              </a:cxn>
              <a:cxn ang="f275">
                <a:pos x="f414" y="f415"/>
              </a:cxn>
              <a:cxn ang="f275">
                <a:pos x="f401" y="f416"/>
              </a:cxn>
              <a:cxn ang="f275">
                <a:pos x="f417" y="f418"/>
              </a:cxn>
              <a:cxn ang="f275">
                <a:pos x="f419" y="f420"/>
              </a:cxn>
              <a:cxn ang="f275">
                <a:pos x="f421" y="f422"/>
              </a:cxn>
              <a:cxn ang="f275">
                <a:pos x="f423" y="f424"/>
              </a:cxn>
              <a:cxn ang="f275">
                <a:pos x="f425" y="f426"/>
              </a:cxn>
              <a:cxn ang="f275">
                <a:pos x="f427" y="f428"/>
              </a:cxn>
              <a:cxn ang="f275">
                <a:pos x="f429" y="f430"/>
              </a:cxn>
              <a:cxn ang="f275">
                <a:pos x="f431" y="f432"/>
              </a:cxn>
              <a:cxn ang="f275">
                <a:pos x="f433" y="f434"/>
              </a:cxn>
              <a:cxn ang="f275">
                <a:pos x="f379" y="f435"/>
              </a:cxn>
              <a:cxn ang="f275">
                <a:pos x="f436" y="f437"/>
              </a:cxn>
              <a:cxn ang="f275">
                <a:pos x="f438" y="f439"/>
              </a:cxn>
              <a:cxn ang="f275">
                <a:pos x="f440" y="f441"/>
              </a:cxn>
              <a:cxn ang="f275">
                <a:pos x="f442" y="f443"/>
              </a:cxn>
              <a:cxn ang="f275">
                <a:pos x="f444" y="f445"/>
              </a:cxn>
              <a:cxn ang="f275">
                <a:pos x="f446" y="f447"/>
              </a:cxn>
              <a:cxn ang="f275">
                <a:pos x="f448" y="f449"/>
              </a:cxn>
              <a:cxn ang="f275">
                <a:pos x="f450" y="f451"/>
              </a:cxn>
              <a:cxn ang="f275">
                <a:pos x="f366" y="f451"/>
              </a:cxn>
            </a:cxnLst>
            <a:rect l="f362" t="f365" r="f363" b="f364"/>
            <a:pathLst>
              <a:path w="4381009" h="5892104">
                <a:moveTo>
                  <a:pt x="f5" y="f5"/>
                </a:moveTo>
                <a:lnTo>
                  <a:pt x="f8" y="f5"/>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6" y="f49"/>
                </a:lnTo>
                <a:lnTo>
                  <a:pt x="f47" y="f50"/>
                </a:lnTo>
                <a:lnTo>
                  <a:pt x="f47" y="f51"/>
                </a:lnTo>
                <a:lnTo>
                  <a:pt x="f45" y="f52"/>
                </a:lnTo>
                <a:lnTo>
                  <a:pt x="f53" y="f54"/>
                </a:lnTo>
                <a:lnTo>
                  <a:pt x="f41" y="f55"/>
                </a:lnTo>
                <a:lnTo>
                  <a:pt x="f56" y="f57"/>
                </a:lnTo>
                <a:lnTo>
                  <a:pt x="f58" y="f59"/>
                </a:lnTo>
                <a:lnTo>
                  <a:pt x="f60" y="f61"/>
                </a:lnTo>
                <a:lnTo>
                  <a:pt x="f62" y="f63"/>
                </a:lnTo>
                <a:lnTo>
                  <a:pt x="f64" y="f65"/>
                </a:lnTo>
                <a:lnTo>
                  <a:pt x="f66" y="f67"/>
                </a:lnTo>
                <a:lnTo>
                  <a:pt x="f68" y="f69"/>
                </a:lnTo>
                <a:lnTo>
                  <a:pt x="f70" y="f71"/>
                </a:lnTo>
                <a:lnTo>
                  <a:pt x="f72" y="f73"/>
                </a:lnTo>
                <a:lnTo>
                  <a:pt x="f19" y="f74"/>
                </a:lnTo>
                <a:lnTo>
                  <a:pt x="f75" y="f76"/>
                </a:lnTo>
                <a:lnTo>
                  <a:pt x="f77" y="f78"/>
                </a:lnTo>
                <a:lnTo>
                  <a:pt x="f79" y="f80"/>
                </a:lnTo>
                <a:lnTo>
                  <a:pt x="f81" y="f82"/>
                </a:lnTo>
                <a:lnTo>
                  <a:pt x="f83" y="f84"/>
                </a:lnTo>
                <a:lnTo>
                  <a:pt x="f85" y="f86"/>
                </a:lnTo>
                <a:lnTo>
                  <a:pt x="f87" y="f88"/>
                </a:lnTo>
                <a:lnTo>
                  <a:pt x="f89" y="f7"/>
                </a:lnTo>
                <a:lnTo>
                  <a:pt x="f5" y="f7"/>
                </a:lnTo>
                <a:close/>
              </a:path>
            </a:pathLst>
          </a:custGeom>
          <a:solidFill>
            <a:srgbClr val="002060"/>
          </a:solidFill>
          <a:ln>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3">
            <a:extLst>
              <a:ext uri="{FF2B5EF4-FFF2-40B4-BE49-F238E27FC236}">
                <a16:creationId xmlns:a16="http://schemas.microsoft.com/office/drawing/2014/main" id="{44108E4A-E190-4359-AF95-C50BA41BC572}"/>
              </a:ext>
            </a:extLst>
          </p:cNvPr>
          <p:cNvPicPr>
            <a:picLocks noChangeAspect="1"/>
          </p:cNvPicPr>
          <p:nvPr/>
        </p:nvPicPr>
        <p:blipFill>
          <a:blip r:embed="rId3"/>
          <a:stretch>
            <a:fillRect/>
          </a:stretch>
        </p:blipFill>
        <p:spPr>
          <a:xfrm>
            <a:off x="5473698" y="504367"/>
            <a:ext cx="5918197" cy="2311402"/>
          </a:xfrm>
          <a:prstGeom prst="rect">
            <a:avLst/>
          </a:prstGeom>
          <a:noFill/>
          <a:ln>
            <a:noFill/>
          </a:ln>
        </p:spPr>
      </p:pic>
      <p:pic>
        <p:nvPicPr>
          <p:cNvPr id="4" name="Picture 2" descr="AURICAL HIT Applications - Hearing Balance Academy">
            <a:hlinkClick r:id="rId4"/>
            <a:extLst>
              <a:ext uri="{FF2B5EF4-FFF2-40B4-BE49-F238E27FC236}">
                <a16:creationId xmlns:a16="http://schemas.microsoft.com/office/drawing/2014/main" id="{F3AAFE3B-E6BE-4797-A0B6-253EBC55AB61}"/>
              </a:ext>
            </a:extLst>
          </p:cNvPr>
          <p:cNvPicPr>
            <a:picLocks noChangeAspect="1"/>
          </p:cNvPicPr>
          <p:nvPr/>
        </p:nvPicPr>
        <p:blipFill>
          <a:blip r:embed="rId5"/>
          <a:stretch>
            <a:fillRect/>
          </a:stretch>
        </p:blipFill>
        <p:spPr>
          <a:xfrm>
            <a:off x="5473698" y="2844798"/>
            <a:ext cx="5918197" cy="3492495"/>
          </a:xfrm>
          <a:prstGeom prst="rect">
            <a:avLst/>
          </a:prstGeom>
          <a:noFill/>
          <a:ln>
            <a:noFill/>
          </a:ln>
        </p:spPr>
      </p:pic>
      <p:sp>
        <p:nvSpPr>
          <p:cNvPr id="5" name="Title 1">
            <a:extLst>
              <a:ext uri="{FF2B5EF4-FFF2-40B4-BE49-F238E27FC236}">
                <a16:creationId xmlns:a16="http://schemas.microsoft.com/office/drawing/2014/main" id="{7C0B663D-A821-4D57-A11D-962CAA9B62CC}"/>
              </a:ext>
            </a:extLst>
          </p:cNvPr>
          <p:cNvSpPr txBox="1">
            <a:spLocks noGrp="1"/>
          </p:cNvSpPr>
          <p:nvPr>
            <p:ph type="title"/>
          </p:nvPr>
        </p:nvSpPr>
        <p:spPr>
          <a:xfrm>
            <a:off x="484092" y="418066"/>
            <a:ext cx="4222819" cy="5892100"/>
          </a:xfrm>
        </p:spPr>
        <p:txBody>
          <a:bodyPr/>
          <a:lstStyle/>
          <a:p>
            <a:pPr algn="ctr">
              <a:lnSpc>
                <a:spcPct val="150000"/>
              </a:lnSpc>
            </a:pPr>
            <a:r>
              <a:rPr lang="en-GB" sz="4800" b="1" dirty="0">
                <a:solidFill>
                  <a:schemeClr val="bg1"/>
                </a:solidFill>
                <a:latin typeface="Arial" panose="020B0604020202020204" pitchFamily="34" charset="0"/>
                <a:cs typeface="Arial" panose="020B0604020202020204" pitchFamily="34" charset="0"/>
              </a:rPr>
              <a:t>Adult RECDs</a:t>
            </a:r>
            <a:br>
              <a:rPr lang="en-GB" sz="4400" b="1" dirty="0">
                <a:solidFill>
                  <a:schemeClr val="bg1"/>
                </a:solidFill>
                <a:latin typeface="Arial" panose="020B0604020202020204" pitchFamily="34" charset="0"/>
                <a:cs typeface="Arial" panose="020B0604020202020204" pitchFamily="34" charset="0"/>
              </a:rPr>
            </a:br>
            <a:r>
              <a:rPr lang="en-GB" sz="2400" b="1" i="1" dirty="0">
                <a:solidFill>
                  <a:schemeClr val="bg2">
                    <a:lumMod val="10000"/>
                  </a:schemeClr>
                </a:solidFill>
                <a:highlight>
                  <a:srgbClr val="FFFF00"/>
                </a:highlight>
                <a:latin typeface="Arial" panose="020B0604020202020204" pitchFamily="34" charset="0"/>
                <a:cs typeface="Arial" panose="020B0604020202020204" pitchFamily="34" charset="0"/>
              </a:rPr>
              <a:t>Practical Guide following publication of BAA/BSA Joint Guidance: January  2021</a:t>
            </a:r>
            <a:endParaRPr lang="en-US" b="1" dirty="0">
              <a:solidFill>
                <a:schemeClr val="bg1"/>
              </a:solidFill>
              <a:latin typeface="Arial" pitchFamily="34"/>
              <a:cs typeface="Arial" pitchFamily="3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DB332D53-BAC0-4E5C-AA32-04C187032568}"/>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46">
            <a:extLst>
              <a:ext uri="{FF2B5EF4-FFF2-40B4-BE49-F238E27FC236}">
                <a16:creationId xmlns:a16="http://schemas.microsoft.com/office/drawing/2014/main" id="{6D46575E-76F8-4E29-8E5C-366CD71A27A7}"/>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D330399E-FB14-4C9D-BD05-A1E5F25D84B1}"/>
              </a:ext>
            </a:extLst>
          </p:cNvPr>
          <p:cNvSpPr txBox="1">
            <a:spLocks noGrp="1"/>
          </p:cNvSpPr>
          <p:nvPr>
            <p:ph type="title"/>
          </p:nvPr>
        </p:nvSpPr>
        <p:spPr>
          <a:xfrm>
            <a:off x="958501" y="800392"/>
            <a:ext cx="10264697" cy="1212101"/>
          </a:xfrm>
        </p:spPr>
        <p:txBody>
          <a:bodyPr/>
          <a:lstStyle/>
          <a:p>
            <a:pPr lvl="0" algn="ctr"/>
            <a:r>
              <a:rPr lang="en-GB" sz="6600" b="1" dirty="0">
                <a:solidFill>
                  <a:srgbClr val="FFFFFF"/>
                </a:solidFill>
                <a:latin typeface="Arial" pitchFamily="34"/>
                <a:cs typeface="Arial" pitchFamily="34"/>
              </a:rPr>
              <a:t>Effect of Venting</a:t>
            </a:r>
            <a:endParaRPr lang="en-US" sz="6600" b="1" dirty="0">
              <a:solidFill>
                <a:srgbClr val="FFFFFF"/>
              </a:solidFill>
              <a:latin typeface="Arial" pitchFamily="34"/>
              <a:cs typeface="Arial" pitchFamily="34"/>
            </a:endParaRPr>
          </a:p>
        </p:txBody>
      </p:sp>
      <p:sp>
        <p:nvSpPr>
          <p:cNvPr id="9" name="Content Placeholder 2">
            <a:extLst>
              <a:ext uri="{FF2B5EF4-FFF2-40B4-BE49-F238E27FC236}">
                <a16:creationId xmlns:a16="http://schemas.microsoft.com/office/drawing/2014/main" id="{851DEFCE-4602-478D-9AAA-965D298DE27E}"/>
              </a:ext>
            </a:extLst>
          </p:cNvPr>
          <p:cNvSpPr>
            <a:spLocks noGrp="1"/>
          </p:cNvSpPr>
          <p:nvPr>
            <p:ph idx="1"/>
          </p:nvPr>
        </p:nvSpPr>
        <p:spPr>
          <a:xfrm>
            <a:off x="644056" y="2254606"/>
            <a:ext cx="10907859" cy="4525963"/>
          </a:xfrm>
        </p:spPr>
        <p:txBody>
          <a:bodyPr>
            <a:noAutofit/>
          </a:bodyPr>
          <a:lstStyle/>
          <a:p>
            <a:pPr algn="just">
              <a:lnSpc>
                <a:spcPct val="150000"/>
              </a:lnSpc>
            </a:pPr>
            <a:r>
              <a:rPr lang="en-GB" sz="2000" dirty="0">
                <a:latin typeface="Arial" panose="020B0604020202020204" pitchFamily="34" charset="0"/>
                <a:cs typeface="Arial" panose="020B0604020202020204" pitchFamily="34" charset="0"/>
              </a:rPr>
              <a:t>Measured RECD performed on a large vented earmould/open dome fitting would take into account the sound escaping via the vent/open dome but not the sound entering, resulting in a very negative low frequency RECD and hence more low frequency gain prescribed (Dillon, 2012). </a:t>
            </a:r>
          </a:p>
          <a:p>
            <a:pPr algn="just">
              <a:lnSpc>
                <a:spcPct val="150000"/>
              </a:lnSpc>
            </a:pPr>
            <a:r>
              <a:rPr lang="en-GB" sz="2000" dirty="0">
                <a:latin typeface="Arial" panose="020B0604020202020204" pitchFamily="34" charset="0"/>
                <a:cs typeface="Arial" panose="020B0604020202020204" pitchFamily="34" charset="0"/>
              </a:rPr>
              <a:t>Therefore the more </a:t>
            </a:r>
            <a:r>
              <a:rPr lang="en-GB" sz="2000" i="1" dirty="0">
                <a:latin typeface="Arial" panose="020B0604020202020204" pitchFamily="34" charset="0"/>
                <a:cs typeface="Arial" panose="020B0604020202020204" pitchFamily="34" charset="0"/>
              </a:rPr>
              <a:t>‘open’ </a:t>
            </a:r>
            <a:r>
              <a:rPr lang="en-GB" sz="2000" dirty="0">
                <a:latin typeface="Arial" panose="020B0604020202020204" pitchFamily="34" charset="0"/>
                <a:cs typeface="Arial" panose="020B0604020202020204" pitchFamily="34" charset="0"/>
              </a:rPr>
              <a:t>the fitting, the more inaccurate coupler verification will be. </a:t>
            </a:r>
          </a:p>
          <a:p>
            <a:pPr algn="just">
              <a:lnSpc>
                <a:spcPct val="150000"/>
              </a:lnSpc>
            </a:pPr>
            <a:r>
              <a:rPr lang="en-GB" sz="2000" b="1" dirty="0">
                <a:latin typeface="Arial" panose="020B0604020202020204" pitchFamily="34" charset="0"/>
                <a:cs typeface="Arial" panose="020B0604020202020204" pitchFamily="34" charset="0"/>
              </a:rPr>
              <a:t>It is recommended that </a:t>
            </a:r>
            <a:r>
              <a:rPr lang="en-GB" sz="2000" b="1" dirty="0">
                <a:highlight>
                  <a:srgbClr val="FFFF00"/>
                </a:highlight>
                <a:latin typeface="Arial" panose="020B0604020202020204" pitchFamily="34" charset="0"/>
                <a:cs typeface="Arial" panose="020B0604020202020204" pitchFamily="34" charset="0"/>
              </a:rPr>
              <a:t>RECDs or 2CC coupler fitting </a:t>
            </a:r>
            <a:r>
              <a:rPr lang="en-GB" sz="2000" b="1" dirty="0">
                <a:latin typeface="Arial" panose="020B0604020202020204" pitchFamily="34" charset="0"/>
                <a:cs typeface="Arial" panose="020B0604020202020204" pitchFamily="34" charset="0"/>
              </a:rPr>
              <a:t>is not carried out for open dome thin tube/wire devices or when the vent is ≥ 3mm.</a:t>
            </a:r>
          </a:p>
          <a:p>
            <a:pPr algn="just">
              <a:lnSpc>
                <a:spcPct val="150000"/>
              </a:lnSpc>
            </a:pPr>
            <a:r>
              <a:rPr lang="en-GB" sz="2000" dirty="0">
                <a:latin typeface="Arial" panose="020B0604020202020204" pitchFamily="34" charset="0"/>
                <a:cs typeface="Arial" panose="020B0604020202020204" pitchFamily="34" charset="0"/>
              </a:rPr>
              <a:t>Instead ‘</a:t>
            </a:r>
            <a:r>
              <a:rPr lang="en-GB" sz="2000" i="1" dirty="0">
                <a:latin typeface="Arial" panose="020B0604020202020204" pitchFamily="34" charset="0"/>
                <a:cs typeface="Arial" panose="020B0604020202020204" pitchFamily="34" charset="0"/>
              </a:rPr>
              <a:t>click and fit’ </a:t>
            </a:r>
            <a:r>
              <a:rPr lang="en-GB" sz="2000" dirty="0">
                <a:latin typeface="Arial" panose="020B0604020202020204" pitchFamily="34" charset="0"/>
                <a:cs typeface="Arial" panose="020B0604020202020204" pitchFamily="34" charset="0"/>
              </a:rPr>
              <a:t>or </a:t>
            </a:r>
            <a:r>
              <a:rPr lang="en-GB" sz="2000" i="1" dirty="0">
                <a:latin typeface="Arial" panose="020B0604020202020204" pitchFamily="34" charset="0"/>
                <a:cs typeface="Arial" panose="020B0604020202020204" pitchFamily="34" charset="0"/>
              </a:rPr>
              <a:t>‘insitu</a:t>
            </a:r>
            <a:r>
              <a:rPr lang="en-GB" sz="2000" dirty="0">
                <a:latin typeface="Arial" panose="020B0604020202020204" pitchFamily="34" charset="0"/>
                <a:cs typeface="Arial" panose="020B0604020202020204" pitchFamily="34" charset="0"/>
              </a:rPr>
              <a:t>’ real ear measures would apply to this patient group.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6971" y="633512"/>
            <a:ext cx="10450286" cy="2664296"/>
          </a:xfrm>
        </p:spPr>
        <p:txBody>
          <a:bodyPr>
            <a:normAutofit lnSpcReduction="10000"/>
          </a:bodyPr>
          <a:lstStyle/>
          <a:p>
            <a:pPr marL="0" indent="0" algn="ctr">
              <a:buNone/>
            </a:pPr>
            <a:r>
              <a:rPr lang="en-GB" sz="8800" b="1" dirty="0">
                <a:solidFill>
                  <a:srgbClr val="002060"/>
                </a:solidFill>
              </a:rPr>
              <a:t>Coupler Response </a:t>
            </a:r>
          </a:p>
          <a:p>
            <a:pPr marL="0" indent="0" algn="ctr">
              <a:buNone/>
            </a:pPr>
            <a:r>
              <a:rPr lang="en-GB" sz="4800" b="1" dirty="0">
                <a:solidFill>
                  <a:srgbClr val="002060"/>
                </a:solidFill>
              </a:rPr>
              <a:t>Completed in Test Box without patient involvement  </a:t>
            </a:r>
          </a:p>
        </p:txBody>
      </p:sp>
      <p:pic>
        <p:nvPicPr>
          <p:cNvPr id="2050" name="Picture 2" descr="Aurical - Hearing Aid Fitting System | Natu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765" y="3082136"/>
            <a:ext cx="5472608" cy="3420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640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DB332D53-BAC0-4E5C-AA32-04C187032568}"/>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46">
            <a:extLst>
              <a:ext uri="{FF2B5EF4-FFF2-40B4-BE49-F238E27FC236}">
                <a16:creationId xmlns:a16="http://schemas.microsoft.com/office/drawing/2014/main" id="{6D46575E-76F8-4E29-8E5C-366CD71A27A7}"/>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D330399E-FB14-4C9D-BD05-A1E5F25D84B1}"/>
              </a:ext>
            </a:extLst>
          </p:cNvPr>
          <p:cNvSpPr txBox="1">
            <a:spLocks noGrp="1"/>
          </p:cNvSpPr>
          <p:nvPr>
            <p:ph type="title"/>
          </p:nvPr>
        </p:nvSpPr>
        <p:spPr>
          <a:xfrm>
            <a:off x="958501" y="800392"/>
            <a:ext cx="10264697" cy="1212101"/>
          </a:xfrm>
        </p:spPr>
        <p:txBody>
          <a:bodyPr/>
          <a:lstStyle/>
          <a:p>
            <a:pPr lvl="0" algn="ctr"/>
            <a:r>
              <a:rPr lang="en-GB" sz="6600" b="1" dirty="0">
                <a:solidFill>
                  <a:srgbClr val="FFFFFF"/>
                </a:solidFill>
                <a:latin typeface="Arial" pitchFamily="34"/>
                <a:cs typeface="Arial" pitchFamily="34"/>
              </a:rPr>
              <a:t>Please Note</a:t>
            </a:r>
            <a:endParaRPr lang="en-US" sz="6600" b="1" dirty="0">
              <a:solidFill>
                <a:srgbClr val="FFFFFF"/>
              </a:solidFill>
              <a:latin typeface="Arial" pitchFamily="34"/>
              <a:cs typeface="Arial" pitchFamily="34"/>
            </a:endParaRPr>
          </a:p>
        </p:txBody>
      </p:sp>
      <p:sp>
        <p:nvSpPr>
          <p:cNvPr id="9" name="Content Placeholder 2">
            <a:extLst>
              <a:ext uri="{FF2B5EF4-FFF2-40B4-BE49-F238E27FC236}">
                <a16:creationId xmlns:a16="http://schemas.microsoft.com/office/drawing/2014/main" id="{851DEFCE-4602-478D-9AAA-965D298DE27E}"/>
              </a:ext>
            </a:extLst>
          </p:cNvPr>
          <p:cNvSpPr>
            <a:spLocks noGrp="1"/>
          </p:cNvSpPr>
          <p:nvPr>
            <p:ph idx="1"/>
          </p:nvPr>
        </p:nvSpPr>
        <p:spPr>
          <a:xfrm>
            <a:off x="644056" y="2254606"/>
            <a:ext cx="10907859" cy="4525963"/>
          </a:xfrm>
        </p:spPr>
        <p:txBody>
          <a:bodyPr>
            <a:noAutofit/>
          </a:bodyPr>
          <a:lstStyle/>
          <a:p>
            <a:pPr algn="just">
              <a:lnSpc>
                <a:spcPct val="150000"/>
              </a:lnSpc>
            </a:pPr>
            <a:r>
              <a:rPr lang="en-GB" sz="2000" dirty="0">
                <a:latin typeface="Arial" panose="020B0604020202020204" pitchFamily="34" charset="0"/>
                <a:cs typeface="Arial" panose="020B0604020202020204" pitchFamily="34" charset="0"/>
              </a:rPr>
              <a:t>When considering remote hearing aid fitting, especially in the cases of a new Direct Referral,  the assessment appointment will often be undertaken without access to well-fitting earmoulds. </a:t>
            </a:r>
          </a:p>
          <a:p>
            <a:pPr algn="just">
              <a:lnSpc>
                <a:spcPct val="150000"/>
              </a:lnSpc>
            </a:pPr>
            <a:r>
              <a:rPr lang="en-GB" sz="2000" dirty="0">
                <a:latin typeface="Arial" panose="020B0604020202020204" pitchFamily="34" charset="0"/>
                <a:cs typeface="Arial" panose="020B0604020202020204" pitchFamily="34" charset="0"/>
              </a:rPr>
              <a:t>As a result, any hearing thresholds recorded will have been obtained from either headphones or preferably insert earphones, and the RECD measured using a foam-tip.</a:t>
            </a:r>
          </a:p>
          <a:p>
            <a:pPr algn="just">
              <a:lnSpc>
                <a:spcPct val="150000"/>
              </a:lnSpc>
            </a:pPr>
            <a:r>
              <a:rPr lang="en-GB" sz="2000" dirty="0">
                <a:latin typeface="Arial" panose="020B0604020202020204" pitchFamily="34" charset="0"/>
                <a:cs typeface="Arial" panose="020B0604020202020204" pitchFamily="34" charset="0"/>
              </a:rPr>
              <a:t>This practical guide will therefore assume that an </a:t>
            </a:r>
            <a:r>
              <a:rPr lang="en-GB" sz="2000" b="1" dirty="0">
                <a:highlight>
                  <a:srgbClr val="FFFF00"/>
                </a:highlight>
                <a:latin typeface="Arial" panose="020B0604020202020204" pitchFamily="34" charset="0"/>
                <a:cs typeface="Arial" panose="020B0604020202020204" pitchFamily="34" charset="0"/>
              </a:rPr>
              <a:t>insert foam tip and HA-1 coupler</a:t>
            </a:r>
            <a:r>
              <a:rPr lang="en-GB" sz="2000" dirty="0">
                <a:latin typeface="Arial" panose="020B0604020202020204" pitchFamily="34" charset="0"/>
                <a:cs typeface="Arial" panose="020B0604020202020204" pitchFamily="34" charset="0"/>
              </a:rPr>
              <a:t> is used for both the coupler and ear portion of the measured RECD in a remote fitting pathway.</a:t>
            </a:r>
          </a:p>
          <a:p>
            <a:pPr algn="just">
              <a:lnSpc>
                <a:spcPct val="150000"/>
              </a:lnSpc>
            </a:pP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047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8DF806B-62D6-4B70-B13D-AA53B1F798A4}"/>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46">
            <a:extLst>
              <a:ext uri="{FF2B5EF4-FFF2-40B4-BE49-F238E27FC236}">
                <a16:creationId xmlns:a16="http://schemas.microsoft.com/office/drawing/2014/main" id="{7E11090C-9870-4706-A837-7C48017AB3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C858411-2B3E-453D-A076-6B2F8CC9037D}"/>
              </a:ext>
            </a:extLst>
          </p:cNvPr>
          <p:cNvSpPr txBox="1">
            <a:spLocks noGrp="1"/>
          </p:cNvSpPr>
          <p:nvPr>
            <p:ph type="title"/>
          </p:nvPr>
        </p:nvSpPr>
        <p:spPr>
          <a:xfrm>
            <a:off x="447465" y="743665"/>
            <a:ext cx="10515600" cy="1325559"/>
          </a:xfrm>
        </p:spPr>
        <p:txBody>
          <a:bodyPr/>
          <a:lstStyle/>
          <a:p>
            <a:pPr lvl="0" algn="ctr"/>
            <a:r>
              <a:rPr lang="en-GB" sz="6000" b="1" dirty="0">
                <a:solidFill>
                  <a:srgbClr val="FFFFFF"/>
                </a:solidFill>
                <a:latin typeface="Arial" pitchFamily="34"/>
                <a:cs typeface="Arial" pitchFamily="34"/>
              </a:rPr>
              <a:t>Coupler Type (HA-1) ONLY  </a:t>
            </a:r>
            <a:endParaRPr lang="en-US" sz="6000" b="1" dirty="0">
              <a:solidFill>
                <a:srgbClr val="FFFFFF"/>
              </a:solidFill>
              <a:latin typeface="Arial" pitchFamily="34"/>
              <a:cs typeface="Arial" pitchFamily="34"/>
            </a:endParaRPr>
          </a:p>
        </p:txBody>
      </p:sp>
      <p:sp>
        <p:nvSpPr>
          <p:cNvPr id="4" name="Content Placeholder 3">
            <a:extLst>
              <a:ext uri="{FF2B5EF4-FFF2-40B4-BE49-F238E27FC236}">
                <a16:creationId xmlns:a16="http://schemas.microsoft.com/office/drawing/2014/main" id="{C7683621-D8BE-4FAF-9F36-4C1430A5BBE4}"/>
              </a:ext>
            </a:extLst>
          </p:cNvPr>
          <p:cNvSpPr>
            <a:spLocks noGrp="1"/>
          </p:cNvSpPr>
          <p:nvPr>
            <p:ph idx="1"/>
          </p:nvPr>
        </p:nvSpPr>
        <p:spPr>
          <a:xfrm>
            <a:off x="644057" y="2287257"/>
            <a:ext cx="7393402" cy="4351336"/>
          </a:xfrm>
        </p:spPr>
        <p:txBody>
          <a:bodyPr/>
          <a:lstStyle/>
          <a:p>
            <a:pPr>
              <a:lnSpc>
                <a:spcPct val="160000"/>
              </a:lnSpc>
            </a:pPr>
            <a:r>
              <a:rPr lang="en-GB" sz="1600" b="1" dirty="0">
                <a:highlight>
                  <a:srgbClr val="FFFF00"/>
                </a:highlight>
                <a:latin typeface="Arial" panose="020B0604020202020204" pitchFamily="34" charset="0"/>
                <a:cs typeface="Arial" panose="020B0604020202020204" pitchFamily="34" charset="0"/>
              </a:rPr>
              <a:t>HA-1 for BOTH earmould &lt;3mm vent  and  closed dome thin tube fittings. </a:t>
            </a:r>
          </a:p>
          <a:p>
            <a:pPr>
              <a:lnSpc>
                <a:spcPct val="160000"/>
              </a:lnSpc>
            </a:pPr>
            <a:r>
              <a:rPr lang="en-GB" sz="1600" dirty="0">
                <a:latin typeface="Arial" panose="020B0604020202020204" pitchFamily="34" charset="0"/>
                <a:cs typeface="Arial" panose="020B0604020202020204" pitchFamily="34" charset="0"/>
              </a:rPr>
              <a:t>RECD type should be set up </a:t>
            </a:r>
            <a:r>
              <a:rPr lang="en-GB" sz="1600" b="1" dirty="0">
                <a:latin typeface="Arial" panose="020B0604020202020204" pitchFamily="34" charset="0"/>
                <a:cs typeface="Arial" panose="020B0604020202020204" pitchFamily="34" charset="0"/>
              </a:rPr>
              <a:t>HA-1 Tip </a:t>
            </a:r>
            <a:r>
              <a:rPr lang="en-GB" sz="1600" dirty="0">
                <a:latin typeface="Arial" panose="020B0604020202020204" pitchFamily="34" charset="0"/>
                <a:cs typeface="Arial" panose="020B0604020202020204" pitchFamily="34" charset="0"/>
              </a:rPr>
              <a:t>if using foam tip to obtain RECD.</a:t>
            </a:r>
          </a:p>
          <a:p>
            <a:pPr>
              <a:lnSpc>
                <a:spcPct val="160000"/>
              </a:lnSpc>
            </a:pPr>
            <a:r>
              <a:rPr lang="en-GB" sz="1600" b="1" i="1" dirty="0">
                <a:latin typeface="Arial" panose="020B0604020202020204" pitchFamily="34" charset="0"/>
                <a:cs typeface="Arial" panose="020B0604020202020204" pitchFamily="34" charset="0"/>
              </a:rPr>
              <a:t>‘Apply the RECD to both ears’</a:t>
            </a:r>
            <a:r>
              <a:rPr lang="en-GB" sz="1600" dirty="0">
                <a:latin typeface="Arial" panose="020B0604020202020204" pitchFamily="34" charset="0"/>
                <a:cs typeface="Arial" panose="020B0604020202020204" pitchFamily="34" charset="0"/>
              </a:rPr>
              <a:t> enables RECD measured on one side to be applied to the contralateral ear. This can be considered if the outer and middle ear status is known to be the same. (Confirm with Tympanometry). </a:t>
            </a:r>
          </a:p>
          <a:p>
            <a:pPr>
              <a:lnSpc>
                <a:spcPct val="160000"/>
              </a:lnSpc>
            </a:pPr>
            <a:r>
              <a:rPr lang="en-GB" sz="1600" dirty="0">
                <a:latin typeface="Arial" panose="020B0604020202020204" pitchFamily="34" charset="0"/>
                <a:cs typeface="Arial" panose="020B0604020202020204" pitchFamily="34" charset="0"/>
              </a:rPr>
              <a:t>If  reported outer or middle ear abnormalities or surgery exists then separate RECDs should be performed for each individual ear i.e. presence of perforation, persistent MEE or grommet (if no contraindications exist).  </a:t>
            </a:r>
          </a:p>
          <a:p>
            <a:pPr marL="0" indent="0">
              <a:lnSpc>
                <a:spcPct val="160000"/>
              </a:lnSpc>
              <a:buNone/>
            </a:pPr>
            <a:r>
              <a:rPr lang="en-GB" sz="1600" dirty="0">
                <a:latin typeface="Arial" panose="020B0604020202020204" pitchFamily="34" charset="0"/>
                <a:cs typeface="Arial" panose="020B0604020202020204" pitchFamily="34" charset="0"/>
              </a:rPr>
              <a:t> </a:t>
            </a:r>
          </a:p>
          <a:p>
            <a:pPr>
              <a:lnSpc>
                <a:spcPct val="160000"/>
              </a:lnSpc>
            </a:pPr>
            <a:endParaRPr lang="en-GB" sz="1600" dirty="0">
              <a:latin typeface="Arial" panose="020B0604020202020204" pitchFamily="34" charset="0"/>
              <a:cs typeface="Arial" panose="020B0604020202020204" pitchFamily="34" charset="0"/>
            </a:endParaRPr>
          </a:p>
          <a:p>
            <a:pPr marL="0" indent="0">
              <a:lnSpc>
                <a:spcPct val="160000"/>
              </a:lnSpc>
              <a:buNone/>
            </a:pPr>
            <a:endParaRPr lang="en-GB" sz="1600" dirty="0">
              <a:latin typeface="Arial" panose="020B0604020202020204" pitchFamily="34" charset="0"/>
              <a:cs typeface="Arial" panose="020B0604020202020204" pitchFamily="34" charset="0"/>
            </a:endParaRPr>
          </a:p>
          <a:p>
            <a:pPr marL="0" indent="0">
              <a:lnSpc>
                <a:spcPct val="160000"/>
              </a:lnSpc>
              <a:buNone/>
            </a:pPr>
            <a:endParaRPr lang="en-GB" sz="1600" dirty="0">
              <a:latin typeface="Arial" panose="020B0604020202020204" pitchFamily="34" charset="0"/>
              <a:cs typeface="Arial" panose="020B0604020202020204" pitchFamily="34" charset="0"/>
            </a:endParaRPr>
          </a:p>
          <a:p>
            <a:pPr marL="0" indent="0">
              <a:lnSpc>
                <a:spcPct val="160000"/>
              </a:lnSpc>
              <a:buNone/>
            </a:pPr>
            <a:endParaRPr lang="en-GB" sz="1600" b="1" dirty="0">
              <a:latin typeface="Arial" panose="020B0604020202020204" pitchFamily="34" charset="0"/>
              <a:cs typeface="Arial" panose="020B0604020202020204" pitchFamily="34" charset="0"/>
            </a:endParaRPr>
          </a:p>
          <a:p>
            <a:endParaRPr lang="en-GB" sz="1600" dirty="0"/>
          </a:p>
        </p:txBody>
      </p:sp>
      <p:pic>
        <p:nvPicPr>
          <p:cNvPr id="15" name="Picture 3">
            <a:extLst>
              <a:ext uri="{FF2B5EF4-FFF2-40B4-BE49-F238E27FC236}">
                <a16:creationId xmlns:a16="http://schemas.microsoft.com/office/drawing/2014/main" id="{56DB1FAD-F077-48D1-B2EE-2769E6A623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6" t="4229" r="93336" b="74839"/>
          <a:stretch/>
        </p:blipFill>
        <p:spPr bwMode="auto">
          <a:xfrm>
            <a:off x="7900556" y="2244373"/>
            <a:ext cx="3226404" cy="418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a:extLst>
              <a:ext uri="{FF2B5EF4-FFF2-40B4-BE49-F238E27FC236}">
                <a16:creationId xmlns:a16="http://schemas.microsoft.com/office/drawing/2014/main" id="{16E477C7-3BC4-4916-A7BE-4FFC382D50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3" t="25660" r="92459" b="71944"/>
          <a:stretch/>
        </p:blipFill>
        <p:spPr bwMode="auto">
          <a:xfrm>
            <a:off x="7925164" y="6428213"/>
            <a:ext cx="3201796" cy="42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a:extLst>
              <a:ext uri="{FF2B5EF4-FFF2-40B4-BE49-F238E27FC236}">
                <a16:creationId xmlns:a16="http://schemas.microsoft.com/office/drawing/2014/main" id="{FABFDD9E-911B-43E3-BAD5-84F1A1797238}"/>
              </a:ext>
            </a:extLst>
          </p:cNvPr>
          <p:cNvSpPr/>
          <p:nvPr/>
        </p:nvSpPr>
        <p:spPr>
          <a:xfrm>
            <a:off x="7399606" y="5500716"/>
            <a:ext cx="3563459" cy="1348257"/>
          </a:xfrm>
          <a:prstGeom prst="ellipse">
            <a:avLst/>
          </a:prstGeom>
          <a:noFill/>
          <a:ln w="762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pic>
        <p:nvPicPr>
          <p:cNvPr id="9" name="Picture 2" descr="C:\Users\patelp\AppData\Local\Microsoft\Windows\INetCache\IE\E5XF9PX5\check-mark-1292787_960_720[1].png">
            <a:extLst>
              <a:ext uri="{FF2B5EF4-FFF2-40B4-BE49-F238E27FC236}">
                <a16:creationId xmlns:a16="http://schemas.microsoft.com/office/drawing/2014/main" id="{8F4279A3-F22C-45EB-A339-3E7A167323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84711" y="840967"/>
            <a:ext cx="909953" cy="89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96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8DF806B-62D6-4B70-B13D-AA53B1F798A4}"/>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46">
            <a:extLst>
              <a:ext uri="{FF2B5EF4-FFF2-40B4-BE49-F238E27FC236}">
                <a16:creationId xmlns:a16="http://schemas.microsoft.com/office/drawing/2014/main" id="{7E11090C-9870-4706-A837-7C48017AB3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C858411-2B3E-453D-A076-6B2F8CC9037D}"/>
              </a:ext>
            </a:extLst>
          </p:cNvPr>
          <p:cNvSpPr txBox="1">
            <a:spLocks noGrp="1"/>
          </p:cNvSpPr>
          <p:nvPr>
            <p:ph type="title"/>
          </p:nvPr>
        </p:nvSpPr>
        <p:spPr>
          <a:xfrm>
            <a:off x="836676" y="635718"/>
            <a:ext cx="10515600" cy="1325559"/>
          </a:xfrm>
        </p:spPr>
        <p:txBody>
          <a:bodyPr/>
          <a:lstStyle/>
          <a:p>
            <a:pPr lvl="0" algn="ctr"/>
            <a:r>
              <a:rPr lang="en-GB" sz="6600" b="1" dirty="0">
                <a:solidFill>
                  <a:srgbClr val="FFFFFF"/>
                </a:solidFill>
                <a:latin typeface="Arial" pitchFamily="34"/>
                <a:cs typeface="Arial" pitchFamily="34"/>
              </a:rPr>
              <a:t>HA-1 Coupler Response </a:t>
            </a:r>
            <a:endParaRPr lang="en-US" sz="6600" b="1" dirty="0">
              <a:solidFill>
                <a:srgbClr val="FFFFFF"/>
              </a:solidFill>
              <a:latin typeface="Arial" pitchFamily="34"/>
              <a:cs typeface="Arial" pitchFamily="34"/>
            </a:endParaRPr>
          </a:p>
        </p:txBody>
      </p:sp>
      <p:sp>
        <p:nvSpPr>
          <p:cNvPr id="4" name="Content Placeholder 3">
            <a:extLst>
              <a:ext uri="{FF2B5EF4-FFF2-40B4-BE49-F238E27FC236}">
                <a16:creationId xmlns:a16="http://schemas.microsoft.com/office/drawing/2014/main" id="{C7683621-D8BE-4FAF-9F36-4C1430A5BBE4}"/>
              </a:ext>
            </a:extLst>
          </p:cNvPr>
          <p:cNvSpPr>
            <a:spLocks noGrp="1"/>
          </p:cNvSpPr>
          <p:nvPr>
            <p:ph idx="1"/>
          </p:nvPr>
        </p:nvSpPr>
        <p:spPr>
          <a:xfrm>
            <a:off x="836676" y="2177176"/>
            <a:ext cx="10316006" cy="4351336"/>
          </a:xfrm>
        </p:spPr>
        <p:txBody>
          <a:bodyPr/>
          <a:lstStyle/>
          <a:p>
            <a:pPr marL="0" indent="0" algn="ctr">
              <a:lnSpc>
                <a:spcPct val="150000"/>
              </a:lnSpc>
              <a:buNone/>
            </a:pPr>
            <a:r>
              <a:rPr lang="en-GB" sz="2400" b="1" dirty="0">
                <a:latin typeface="Arial" panose="020B0604020202020204" pitchFamily="34" charset="0"/>
                <a:cs typeface="Arial" panose="020B0604020202020204" pitchFamily="34" charset="0"/>
              </a:rPr>
              <a:t>Setting up for HA-1 Coupler (Using AURICAL Test Box) </a:t>
            </a:r>
          </a:p>
          <a:p>
            <a:pPr marL="0" indent="0">
              <a:lnSpc>
                <a:spcPct val="160000"/>
              </a:lnSpc>
              <a:buNone/>
            </a:pPr>
            <a:endParaRPr lang="en-GB" sz="2800" dirty="0">
              <a:latin typeface="Arial" panose="020B0604020202020204" pitchFamily="34" charset="0"/>
              <a:cs typeface="Arial" panose="020B0604020202020204" pitchFamily="34" charset="0"/>
            </a:endParaRPr>
          </a:p>
          <a:p>
            <a:pPr marL="0" indent="0">
              <a:lnSpc>
                <a:spcPct val="160000"/>
              </a:lnSpc>
              <a:buNone/>
            </a:pPr>
            <a:endParaRPr lang="en-GB" sz="2800" dirty="0">
              <a:latin typeface="Arial" panose="020B0604020202020204" pitchFamily="34" charset="0"/>
              <a:cs typeface="Arial" panose="020B0604020202020204" pitchFamily="34" charset="0"/>
            </a:endParaRPr>
          </a:p>
          <a:p>
            <a:pPr marL="0" indent="0">
              <a:lnSpc>
                <a:spcPct val="160000"/>
              </a:lnSpc>
              <a:buNone/>
            </a:pPr>
            <a:endParaRPr lang="en-GB" sz="2800" b="1" dirty="0">
              <a:latin typeface="Arial" panose="020B0604020202020204" pitchFamily="34" charset="0"/>
              <a:cs typeface="Arial" panose="020B0604020202020204" pitchFamily="34" charset="0"/>
            </a:endParaRPr>
          </a:p>
          <a:p>
            <a:endParaRPr lang="en-GB" dirty="0"/>
          </a:p>
        </p:txBody>
      </p:sp>
      <p:pic>
        <p:nvPicPr>
          <p:cNvPr id="10" name="Picture 4">
            <a:extLst>
              <a:ext uri="{FF2B5EF4-FFF2-40B4-BE49-F238E27FC236}">
                <a16:creationId xmlns:a16="http://schemas.microsoft.com/office/drawing/2014/main" id="{058F0D5A-3B41-4841-AEA8-D0CA3151DF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50" t="26094" r="58476" b="29206"/>
          <a:stretch/>
        </p:blipFill>
        <p:spPr bwMode="auto">
          <a:xfrm rot="5400000">
            <a:off x="4273546" y="3367862"/>
            <a:ext cx="3567905" cy="2753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49D39E29-178F-4EAD-B66B-29C9B5E14A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344" t="22656" r="61250" b="18359"/>
          <a:stretch/>
        </p:blipFill>
        <p:spPr bwMode="auto">
          <a:xfrm rot="5400000">
            <a:off x="483370" y="3108629"/>
            <a:ext cx="3543534" cy="322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a:extLst>
              <a:ext uri="{FF2B5EF4-FFF2-40B4-BE49-F238E27FC236}">
                <a16:creationId xmlns:a16="http://schemas.microsoft.com/office/drawing/2014/main" id="{74115979-0CA8-486C-AFF3-DE681D0193F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44" t="28906" r="57187" b="16406"/>
          <a:stretch/>
        </p:blipFill>
        <p:spPr bwMode="auto">
          <a:xfrm rot="5400000">
            <a:off x="8141735" y="3166334"/>
            <a:ext cx="3506144" cy="3073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A71D08F4-CB57-4D87-8C48-6060D9392810}"/>
              </a:ext>
            </a:extLst>
          </p:cNvPr>
          <p:cNvSpPr txBox="1"/>
          <p:nvPr/>
        </p:nvSpPr>
        <p:spPr>
          <a:xfrm>
            <a:off x="476710" y="5118113"/>
            <a:ext cx="1090728" cy="584775"/>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HA-1 adaptor </a:t>
            </a:r>
          </a:p>
        </p:txBody>
      </p:sp>
      <p:sp>
        <p:nvSpPr>
          <p:cNvPr id="14" name="Oval 13">
            <a:extLst>
              <a:ext uri="{FF2B5EF4-FFF2-40B4-BE49-F238E27FC236}">
                <a16:creationId xmlns:a16="http://schemas.microsoft.com/office/drawing/2014/main" id="{872A2EF0-B4CE-42CD-967C-5161F04739BE}"/>
              </a:ext>
            </a:extLst>
          </p:cNvPr>
          <p:cNvSpPr/>
          <p:nvPr/>
        </p:nvSpPr>
        <p:spPr>
          <a:xfrm>
            <a:off x="1374800" y="5603666"/>
            <a:ext cx="775817" cy="648072"/>
          </a:xfrm>
          <a:prstGeom prst="ellipse">
            <a:avLst/>
          </a:prstGeom>
          <a:noFill/>
          <a:ln w="762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1</a:t>
            </a:r>
          </a:p>
        </p:txBody>
      </p:sp>
      <p:cxnSp>
        <p:nvCxnSpPr>
          <p:cNvPr id="17" name="Straight Arrow Connector 16">
            <a:extLst>
              <a:ext uri="{FF2B5EF4-FFF2-40B4-BE49-F238E27FC236}">
                <a16:creationId xmlns:a16="http://schemas.microsoft.com/office/drawing/2014/main" id="{512BF1E6-BD52-4749-82E6-9934CD836EDC}"/>
              </a:ext>
            </a:extLst>
          </p:cNvPr>
          <p:cNvCxnSpPr>
            <a:cxnSpLocks/>
          </p:cNvCxnSpPr>
          <p:nvPr/>
        </p:nvCxnSpPr>
        <p:spPr>
          <a:xfrm flipH="1">
            <a:off x="5703630" y="3560318"/>
            <a:ext cx="193777" cy="477632"/>
          </a:xfrm>
          <a:prstGeom prst="straightConnector1">
            <a:avLst/>
          </a:prstGeom>
          <a:ln w="76200">
            <a:tailEnd type="arrow"/>
          </a:ln>
        </p:spPr>
        <p:style>
          <a:lnRef idx="3">
            <a:schemeClr val="accent2"/>
          </a:lnRef>
          <a:fillRef idx="0">
            <a:schemeClr val="accent2"/>
          </a:fillRef>
          <a:effectRef idx="2">
            <a:schemeClr val="accent2"/>
          </a:effectRef>
          <a:fontRef idx="minor">
            <a:schemeClr val="tx1"/>
          </a:fontRef>
        </p:style>
      </p:cxnSp>
      <p:sp>
        <p:nvSpPr>
          <p:cNvPr id="18" name="Oval 17">
            <a:extLst>
              <a:ext uri="{FF2B5EF4-FFF2-40B4-BE49-F238E27FC236}">
                <a16:creationId xmlns:a16="http://schemas.microsoft.com/office/drawing/2014/main" id="{6E06F87A-C138-4734-9770-B92EFDB3FF56}"/>
              </a:ext>
            </a:extLst>
          </p:cNvPr>
          <p:cNvSpPr/>
          <p:nvPr/>
        </p:nvSpPr>
        <p:spPr>
          <a:xfrm>
            <a:off x="5961476" y="5574210"/>
            <a:ext cx="775817" cy="648072"/>
          </a:xfrm>
          <a:prstGeom prst="ellipse">
            <a:avLst/>
          </a:prstGeom>
          <a:noFill/>
          <a:ln w="762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2</a:t>
            </a:r>
          </a:p>
        </p:txBody>
      </p:sp>
      <p:sp>
        <p:nvSpPr>
          <p:cNvPr id="19" name="Oval 18">
            <a:extLst>
              <a:ext uri="{FF2B5EF4-FFF2-40B4-BE49-F238E27FC236}">
                <a16:creationId xmlns:a16="http://schemas.microsoft.com/office/drawing/2014/main" id="{D418F4EC-1E88-406D-82F6-BEA5D0BE50D3}"/>
              </a:ext>
            </a:extLst>
          </p:cNvPr>
          <p:cNvSpPr/>
          <p:nvPr/>
        </p:nvSpPr>
        <p:spPr>
          <a:xfrm>
            <a:off x="10429291" y="5487997"/>
            <a:ext cx="775817" cy="648072"/>
          </a:xfrm>
          <a:prstGeom prst="ellipse">
            <a:avLst/>
          </a:prstGeom>
          <a:noFill/>
          <a:ln w="762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3</a:t>
            </a:r>
          </a:p>
        </p:txBody>
      </p:sp>
    </p:spTree>
    <p:extLst>
      <p:ext uri="{BB962C8B-B14F-4D97-AF65-F5344CB8AC3E}">
        <p14:creationId xmlns:p14="http://schemas.microsoft.com/office/powerpoint/2010/main" val="3280048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8DF806B-62D6-4B70-B13D-AA53B1F798A4}"/>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46">
            <a:extLst>
              <a:ext uri="{FF2B5EF4-FFF2-40B4-BE49-F238E27FC236}">
                <a16:creationId xmlns:a16="http://schemas.microsoft.com/office/drawing/2014/main" id="{7E11090C-9870-4706-A837-7C48017AB3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C858411-2B3E-453D-A076-6B2F8CC9037D}"/>
              </a:ext>
            </a:extLst>
          </p:cNvPr>
          <p:cNvSpPr txBox="1">
            <a:spLocks noGrp="1"/>
          </p:cNvSpPr>
          <p:nvPr>
            <p:ph type="title"/>
          </p:nvPr>
        </p:nvSpPr>
        <p:spPr>
          <a:xfrm>
            <a:off x="836676" y="635718"/>
            <a:ext cx="10515600" cy="1325559"/>
          </a:xfrm>
        </p:spPr>
        <p:txBody>
          <a:bodyPr/>
          <a:lstStyle/>
          <a:p>
            <a:pPr lvl="0" algn="ctr"/>
            <a:r>
              <a:rPr lang="en-GB" sz="6600" b="1" dirty="0">
                <a:solidFill>
                  <a:srgbClr val="FFFFFF"/>
                </a:solidFill>
                <a:latin typeface="Arial" pitchFamily="34"/>
                <a:cs typeface="Arial" pitchFamily="34"/>
              </a:rPr>
              <a:t>HA-1 Coupler Response</a:t>
            </a:r>
            <a:endParaRPr lang="en-US" sz="6600" b="1" dirty="0">
              <a:solidFill>
                <a:srgbClr val="FFFFFF"/>
              </a:solidFill>
              <a:latin typeface="Arial" pitchFamily="34"/>
              <a:cs typeface="Arial" pitchFamily="34"/>
            </a:endParaRPr>
          </a:p>
        </p:txBody>
      </p:sp>
      <p:sp>
        <p:nvSpPr>
          <p:cNvPr id="4" name="Content Placeholder 3">
            <a:extLst>
              <a:ext uri="{FF2B5EF4-FFF2-40B4-BE49-F238E27FC236}">
                <a16:creationId xmlns:a16="http://schemas.microsoft.com/office/drawing/2014/main" id="{C7683621-D8BE-4FAF-9F36-4C1430A5BBE4}"/>
              </a:ext>
            </a:extLst>
          </p:cNvPr>
          <p:cNvSpPr>
            <a:spLocks noGrp="1"/>
          </p:cNvSpPr>
          <p:nvPr>
            <p:ph idx="1"/>
          </p:nvPr>
        </p:nvSpPr>
        <p:spPr>
          <a:xfrm>
            <a:off x="644056" y="2341919"/>
            <a:ext cx="5501911" cy="4358683"/>
          </a:xfrm>
        </p:spPr>
        <p:txBody>
          <a:bodyPr/>
          <a:lstStyle/>
          <a:p>
            <a:pPr marL="0" indent="0">
              <a:lnSpc>
                <a:spcPct val="170000"/>
              </a:lnSpc>
              <a:buNone/>
            </a:pPr>
            <a:r>
              <a:rPr lang="en-GB" sz="2000" dirty="0">
                <a:latin typeface="Arial" panose="020B0604020202020204" pitchFamily="34" charset="0"/>
                <a:cs typeface="Arial" panose="020B0604020202020204" pitchFamily="34" charset="0"/>
              </a:rPr>
              <a:t>Attach a </a:t>
            </a:r>
            <a:r>
              <a:rPr lang="en-GB" sz="2000" b="1" dirty="0">
                <a:latin typeface="Arial" panose="020B0604020202020204" pitchFamily="34" charset="0"/>
                <a:cs typeface="Arial" panose="020B0604020202020204" pitchFamily="34" charset="0"/>
              </a:rPr>
              <a:t>medium</a:t>
            </a:r>
            <a:r>
              <a:rPr lang="en-GB" sz="2000" dirty="0">
                <a:latin typeface="Arial" panose="020B0604020202020204" pitchFamily="34" charset="0"/>
                <a:cs typeface="Arial" panose="020B0604020202020204" pitchFamily="34" charset="0"/>
              </a:rPr>
              <a:t> insert foam tip to the RECD coupling tube and secure acoustic putty to the HA-1 adaptor. </a:t>
            </a:r>
          </a:p>
          <a:p>
            <a:pPr marL="0" indent="0">
              <a:lnSpc>
                <a:spcPct val="170000"/>
              </a:lnSpc>
              <a:buNone/>
            </a:pPr>
            <a:r>
              <a:rPr lang="en-GB" sz="2000" dirty="0">
                <a:latin typeface="Arial" panose="020B0604020202020204" pitchFamily="34" charset="0"/>
                <a:cs typeface="Arial" panose="020B0604020202020204" pitchFamily="34" charset="0"/>
              </a:rPr>
              <a:t>Once the RECD probe is placed inside the Test box, click Measure Right/Let as appropriate.</a:t>
            </a:r>
          </a:p>
          <a:p>
            <a:pPr marL="0" indent="0">
              <a:lnSpc>
                <a:spcPct val="170000"/>
              </a:lnSpc>
              <a:buNone/>
            </a:pPr>
            <a:r>
              <a:rPr lang="en-GB" sz="2000" dirty="0">
                <a:latin typeface="Arial" panose="020B0604020202020204" pitchFamily="34" charset="0"/>
                <a:cs typeface="Arial" panose="020B0604020202020204" pitchFamily="34" charset="0"/>
              </a:rPr>
              <a:t>Measured Coupler values will appear in the white boxes for the selected ear.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Click OK to save the values. </a:t>
            </a:r>
            <a:br>
              <a:rPr lang="en-GB" sz="1800" dirty="0">
                <a:latin typeface="Arial" panose="020B0604020202020204" pitchFamily="34" charset="0"/>
                <a:cs typeface="Arial" panose="020B0604020202020204" pitchFamily="34" charset="0"/>
              </a:rPr>
            </a:br>
            <a:br>
              <a:rPr lang="en-GB" sz="1800" dirty="0">
                <a:latin typeface="Arial" panose="020B0604020202020204" pitchFamily="34" charset="0"/>
                <a:cs typeface="Arial" panose="020B0604020202020204" pitchFamily="34" charset="0"/>
              </a:rPr>
            </a:br>
            <a:endParaRPr lang="en-GB" sz="1800" dirty="0">
              <a:latin typeface="Arial" panose="020B0604020202020204" pitchFamily="34" charset="0"/>
              <a:cs typeface="Arial" panose="020B0604020202020204" pitchFamily="34" charset="0"/>
            </a:endParaRPr>
          </a:p>
          <a:p>
            <a:pPr marL="0" indent="0">
              <a:lnSpc>
                <a:spcPct val="170000"/>
              </a:lnSpc>
              <a:buNone/>
            </a:pPr>
            <a:endParaRPr lang="en-GB" sz="1800" dirty="0">
              <a:latin typeface="Arial" panose="020B0604020202020204" pitchFamily="34" charset="0"/>
              <a:cs typeface="Arial" panose="020B0604020202020204" pitchFamily="34" charset="0"/>
            </a:endParaRPr>
          </a:p>
          <a:p>
            <a:pPr marL="0" indent="0">
              <a:lnSpc>
                <a:spcPct val="160000"/>
              </a:lnSpc>
              <a:buNone/>
            </a:pPr>
            <a:endParaRPr lang="en-GB" sz="1800" dirty="0">
              <a:latin typeface="Arial" panose="020B0604020202020204" pitchFamily="34" charset="0"/>
              <a:cs typeface="Arial" panose="020B0604020202020204" pitchFamily="34" charset="0"/>
            </a:endParaRPr>
          </a:p>
          <a:p>
            <a:pPr marL="0" indent="0">
              <a:lnSpc>
                <a:spcPct val="160000"/>
              </a:lnSpc>
              <a:buNone/>
            </a:pPr>
            <a:endParaRPr lang="en-GB" sz="1800" b="1" dirty="0">
              <a:latin typeface="Arial" panose="020B0604020202020204" pitchFamily="34" charset="0"/>
              <a:cs typeface="Arial" panose="020B0604020202020204" pitchFamily="34" charset="0"/>
            </a:endParaRPr>
          </a:p>
          <a:p>
            <a:endParaRPr lang="en-GB" sz="1800" dirty="0"/>
          </a:p>
        </p:txBody>
      </p:sp>
      <p:pic>
        <p:nvPicPr>
          <p:cNvPr id="9" name="Picture 8">
            <a:extLst>
              <a:ext uri="{FF2B5EF4-FFF2-40B4-BE49-F238E27FC236}">
                <a16:creationId xmlns:a16="http://schemas.microsoft.com/office/drawing/2014/main" id="{7FEAF8C4-DAA2-44C4-9F15-CA218EA84EBE}"/>
              </a:ext>
            </a:extLst>
          </p:cNvPr>
          <p:cNvPicPr>
            <a:picLocks noChangeAspect="1"/>
          </p:cNvPicPr>
          <p:nvPr/>
        </p:nvPicPr>
        <p:blipFill rotWithShape="1">
          <a:blip r:embed="rId3"/>
          <a:srcRect l="50000" t="21987" r="25588" b="40196"/>
          <a:stretch/>
        </p:blipFill>
        <p:spPr>
          <a:xfrm>
            <a:off x="6070506" y="2237224"/>
            <a:ext cx="3632537" cy="3169830"/>
          </a:xfrm>
          <a:prstGeom prst="rect">
            <a:avLst/>
          </a:prstGeom>
        </p:spPr>
      </p:pic>
      <p:pic>
        <p:nvPicPr>
          <p:cNvPr id="10" name="Picture 4">
            <a:extLst>
              <a:ext uri="{FF2B5EF4-FFF2-40B4-BE49-F238E27FC236}">
                <a16:creationId xmlns:a16="http://schemas.microsoft.com/office/drawing/2014/main" id="{F1126E14-B301-4627-A1C9-778B7C56B3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94" t="28313" r="63360" b="29687"/>
          <a:stretch/>
        </p:blipFill>
        <p:spPr bwMode="auto">
          <a:xfrm>
            <a:off x="8325160" y="3893046"/>
            <a:ext cx="3639505" cy="2807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9640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8DF806B-62D6-4B70-B13D-AA53B1F798A4}"/>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46">
            <a:extLst>
              <a:ext uri="{FF2B5EF4-FFF2-40B4-BE49-F238E27FC236}">
                <a16:creationId xmlns:a16="http://schemas.microsoft.com/office/drawing/2014/main" id="{7E11090C-9870-4706-A837-7C48017AB3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C858411-2B3E-453D-A076-6B2F8CC9037D}"/>
              </a:ext>
            </a:extLst>
          </p:cNvPr>
          <p:cNvSpPr txBox="1">
            <a:spLocks noGrp="1"/>
          </p:cNvSpPr>
          <p:nvPr>
            <p:ph type="title"/>
          </p:nvPr>
        </p:nvSpPr>
        <p:spPr>
          <a:xfrm>
            <a:off x="836676" y="635718"/>
            <a:ext cx="10515600" cy="1325559"/>
          </a:xfrm>
        </p:spPr>
        <p:txBody>
          <a:bodyPr/>
          <a:lstStyle/>
          <a:p>
            <a:pPr lvl="0" algn="ctr"/>
            <a:r>
              <a:rPr lang="en-GB" sz="5400" b="1" dirty="0">
                <a:solidFill>
                  <a:srgbClr val="FFFFFF"/>
                </a:solidFill>
                <a:latin typeface="Arial" pitchFamily="34"/>
                <a:cs typeface="Arial" pitchFamily="34"/>
              </a:rPr>
              <a:t>Normative Coupler Response</a:t>
            </a:r>
            <a:endParaRPr lang="en-US" sz="5400" b="1" dirty="0">
              <a:solidFill>
                <a:srgbClr val="FFFFFF"/>
              </a:solidFill>
              <a:latin typeface="Arial" pitchFamily="34"/>
              <a:cs typeface="Arial" pitchFamily="34"/>
            </a:endParaRPr>
          </a:p>
        </p:txBody>
      </p:sp>
      <p:pic>
        <p:nvPicPr>
          <p:cNvPr id="23" name="Picture 2">
            <a:extLst>
              <a:ext uri="{FF2B5EF4-FFF2-40B4-BE49-F238E27FC236}">
                <a16:creationId xmlns:a16="http://schemas.microsoft.com/office/drawing/2014/main" id="{BAACA6AF-2756-46E2-9CE4-1C7C775D25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23" t="14176" r="71160" b="62529"/>
          <a:stretch/>
        </p:blipFill>
        <p:spPr bwMode="auto">
          <a:xfrm>
            <a:off x="537247" y="2223735"/>
            <a:ext cx="3557870" cy="1728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a:extLst>
              <a:ext uri="{FF2B5EF4-FFF2-40B4-BE49-F238E27FC236}">
                <a16:creationId xmlns:a16="http://schemas.microsoft.com/office/drawing/2014/main" id="{FE3C35F9-9B8F-4206-958C-F48CC4FB60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17" t="13103" r="70694" b="61133"/>
          <a:stretch/>
        </p:blipFill>
        <p:spPr bwMode="auto">
          <a:xfrm>
            <a:off x="537247" y="3570525"/>
            <a:ext cx="3651407" cy="1870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a:extLst>
              <a:ext uri="{FF2B5EF4-FFF2-40B4-BE49-F238E27FC236}">
                <a16:creationId xmlns:a16="http://schemas.microsoft.com/office/drawing/2014/main" id="{5834AB90-08DF-472A-8E95-C633423DAC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99" t="14484" r="70520" b="65376"/>
          <a:stretch/>
        </p:blipFill>
        <p:spPr bwMode="auto">
          <a:xfrm>
            <a:off x="644057" y="5165052"/>
            <a:ext cx="3591265" cy="1622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a:extLst>
              <a:ext uri="{FF2B5EF4-FFF2-40B4-BE49-F238E27FC236}">
                <a16:creationId xmlns:a16="http://schemas.microsoft.com/office/drawing/2014/main" id="{67D6C072-FEF4-416D-B1A8-25518A4F39E5}"/>
              </a:ext>
            </a:extLst>
          </p:cNvPr>
          <p:cNvSpPr txBox="1"/>
          <p:nvPr/>
        </p:nvSpPr>
        <p:spPr>
          <a:xfrm>
            <a:off x="4188655" y="2596995"/>
            <a:ext cx="7359288" cy="4980851"/>
          </a:xfrm>
          <a:prstGeom prst="rect">
            <a:avLst/>
          </a:prstGeom>
          <a:noFill/>
        </p:spPr>
        <p:txBody>
          <a:bodyPr wrap="square">
            <a:spAutoFit/>
          </a:bodyPr>
          <a:lstStyle/>
          <a:p>
            <a:pPr>
              <a:lnSpc>
                <a:spcPct val="150000"/>
              </a:lnSpc>
            </a:pPr>
            <a:r>
              <a:rPr lang="en-GB" sz="2000" b="1" dirty="0">
                <a:latin typeface="Arial" panose="020B0604020202020204" pitchFamily="34" charset="0"/>
                <a:cs typeface="Arial" panose="020B0604020202020204" pitchFamily="34" charset="0"/>
              </a:rPr>
              <a:t>Normative Trace: </a:t>
            </a:r>
            <a:r>
              <a:rPr lang="en-GB" sz="2000" dirty="0">
                <a:latin typeface="Arial" panose="020B0604020202020204" pitchFamily="34" charset="0"/>
                <a:cs typeface="Arial" panose="020B0604020202020204" pitchFamily="34" charset="0"/>
              </a:rPr>
              <a:t>Acceptable for both Moulds and Open Fits. </a:t>
            </a:r>
          </a:p>
          <a:p>
            <a:pPr>
              <a:lnSpc>
                <a:spcPct val="150000"/>
              </a:lnSpc>
            </a:pPr>
            <a:endParaRPr lang="en-GB" sz="2000" b="1" dirty="0">
              <a:latin typeface="Arial" panose="020B0604020202020204" pitchFamily="34" charset="0"/>
              <a:cs typeface="Arial" panose="020B0604020202020204" pitchFamily="34" charset="0"/>
            </a:endParaRPr>
          </a:p>
          <a:p>
            <a:pPr>
              <a:lnSpc>
                <a:spcPct val="150000"/>
              </a:lnSpc>
            </a:pPr>
            <a:r>
              <a:rPr lang="en-GB" sz="2000" b="1" dirty="0">
                <a:latin typeface="Arial" panose="020B0604020202020204" pitchFamily="34" charset="0"/>
                <a:cs typeface="Arial" panose="020B0604020202020204" pitchFamily="34" charset="0"/>
              </a:rPr>
              <a:t>Abnormal Trace:  </a:t>
            </a:r>
            <a:r>
              <a:rPr lang="en-GB" sz="2000" dirty="0">
                <a:latin typeface="Arial" panose="020B0604020202020204" pitchFamily="34" charset="0"/>
                <a:cs typeface="Arial" panose="020B0604020202020204" pitchFamily="34" charset="0"/>
              </a:rPr>
              <a:t>Sound Leakage due to loose fitting foam tip in coupler. This will affect low frequency response. Ensure adequate tight seal and re-run the trace.</a:t>
            </a:r>
          </a:p>
          <a:p>
            <a:pPr>
              <a:lnSpc>
                <a:spcPct val="150000"/>
              </a:lnSpc>
            </a:pPr>
            <a:r>
              <a:rPr lang="en-GB" sz="2000" dirty="0">
                <a:latin typeface="Arial" panose="020B0604020202020204" pitchFamily="34" charset="0"/>
                <a:cs typeface="Arial" panose="020B0604020202020204" pitchFamily="34" charset="0"/>
              </a:rPr>
              <a:t> </a:t>
            </a:r>
          </a:p>
          <a:p>
            <a:pPr>
              <a:lnSpc>
                <a:spcPct val="150000"/>
              </a:lnSpc>
            </a:pPr>
            <a:r>
              <a:rPr lang="en-GB" sz="2000" b="1" dirty="0">
                <a:latin typeface="Arial" panose="020B0604020202020204" pitchFamily="34" charset="0"/>
                <a:cs typeface="Arial" panose="020B0604020202020204" pitchFamily="34" charset="0"/>
              </a:rPr>
              <a:t>Very Abnormal Trace: </a:t>
            </a:r>
            <a:r>
              <a:rPr lang="en-GB" sz="2000" dirty="0">
                <a:latin typeface="Arial" panose="020B0604020202020204" pitchFamily="34" charset="0"/>
                <a:cs typeface="Arial" panose="020B0604020202020204" pitchFamily="34" charset="0"/>
              </a:rPr>
              <a:t>Major sound leakage due to foam tip not inserting tight enough into the coupler and sealed inadequate seal with acoustic putty</a:t>
            </a:r>
            <a:r>
              <a:rPr lang="en-GB" sz="2400" dirty="0">
                <a:latin typeface="Arial" panose="020B0604020202020204" pitchFamily="34" charset="0"/>
                <a:cs typeface="Arial" panose="020B0604020202020204" pitchFamily="34" charset="0"/>
              </a:rPr>
              <a:t>. </a:t>
            </a:r>
          </a:p>
          <a:p>
            <a:endParaRPr lang="en-GB" dirty="0"/>
          </a:p>
          <a:p>
            <a:pPr>
              <a:lnSpc>
                <a:spcPct val="150000"/>
              </a:lnSpc>
            </a:pPr>
            <a:endParaRPr lang="en-GB" dirty="0">
              <a:latin typeface="Arial" panose="020B0604020202020204" pitchFamily="34" charset="0"/>
              <a:cs typeface="Arial" panose="020B0604020202020204" pitchFamily="34" charset="0"/>
            </a:endParaRPr>
          </a:p>
        </p:txBody>
      </p:sp>
      <p:pic>
        <p:nvPicPr>
          <p:cNvPr id="27" name="Picture 2" descr="C:\Users\patelp\AppData\Local\Microsoft\Windows\INetCache\IE\E5XF9PX5\check-mark-1292787_960_720[1].png">
            <a:extLst>
              <a:ext uri="{FF2B5EF4-FFF2-40B4-BE49-F238E27FC236}">
                <a16:creationId xmlns:a16="http://schemas.microsoft.com/office/drawing/2014/main" id="{6C7F76A4-370D-4143-AB76-982584C539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7712" y="2224831"/>
            <a:ext cx="909953" cy="89381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patelp\AppData\Local\Microsoft\Windows\INetCache\IE\QTEDBK21\1024px-Saint_Andrew's_cross_(red).svg[1].png">
            <a:extLst>
              <a:ext uri="{FF2B5EF4-FFF2-40B4-BE49-F238E27FC236}">
                <a16:creationId xmlns:a16="http://schemas.microsoft.com/office/drawing/2014/main" id="{4B44E7AE-795C-491F-88CC-6E80BFB2607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28094" y="4670489"/>
            <a:ext cx="1209571" cy="1209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296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65093" y="409317"/>
            <a:ext cx="10861814" cy="4525963"/>
          </a:xfrm>
        </p:spPr>
        <p:txBody>
          <a:bodyPr>
            <a:normAutofit/>
          </a:bodyPr>
          <a:lstStyle/>
          <a:p>
            <a:pPr marL="0" indent="0" algn="ctr">
              <a:buNone/>
            </a:pPr>
            <a:r>
              <a:rPr lang="en-GB" sz="9600" b="1" dirty="0">
                <a:solidFill>
                  <a:srgbClr val="002060"/>
                </a:solidFill>
              </a:rPr>
              <a:t>Ear Response </a:t>
            </a:r>
          </a:p>
          <a:p>
            <a:pPr marL="0" indent="0" algn="ctr">
              <a:buNone/>
            </a:pPr>
            <a:r>
              <a:rPr lang="en-GB" sz="5400" b="1" dirty="0">
                <a:solidFill>
                  <a:srgbClr val="002060"/>
                </a:solidFill>
              </a:rPr>
              <a:t>Completed in the Patient’s Ear </a:t>
            </a:r>
          </a:p>
          <a:p>
            <a:pPr marL="0" indent="0" algn="ctr">
              <a:lnSpc>
                <a:spcPct val="150000"/>
              </a:lnSpc>
              <a:buNone/>
            </a:pPr>
            <a:r>
              <a:rPr lang="en-GB" sz="2400" b="1" i="1" dirty="0">
                <a:solidFill>
                  <a:srgbClr val="002060"/>
                </a:solidFill>
                <a:highlight>
                  <a:srgbClr val="FFFF00"/>
                </a:highlight>
                <a:latin typeface="Arial" panose="020B0604020202020204" pitchFamily="34" charset="0"/>
                <a:cs typeface="Arial" panose="020B0604020202020204" pitchFamily="34" charset="0"/>
              </a:rPr>
              <a:t>NB: Same contraindications apply to measuring ear response as they do for ‘insitu REMS’ and use of insert tips </a:t>
            </a:r>
          </a:p>
        </p:txBody>
      </p:sp>
      <p:pic>
        <p:nvPicPr>
          <p:cNvPr id="11266" name="Picture 2" descr="Ears: Facts, Function &amp; Disease | Live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777" y="3981170"/>
            <a:ext cx="4082027" cy="2736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88" t="8333" r="92519" b="78649"/>
          <a:stretch/>
        </p:blipFill>
        <p:spPr bwMode="auto">
          <a:xfrm>
            <a:off x="6547331" y="3974759"/>
            <a:ext cx="3913340" cy="2672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a:cxnSpLocks/>
          </p:cNvCxnSpPr>
          <p:nvPr/>
        </p:nvCxnSpPr>
        <p:spPr>
          <a:xfrm flipH="1">
            <a:off x="9570570" y="5795821"/>
            <a:ext cx="890101" cy="0"/>
          </a:xfrm>
          <a:prstGeom prst="straightConnector1">
            <a:avLst/>
          </a:prstGeom>
          <a:ln w="76200">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79290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8DF806B-62D6-4B70-B13D-AA53B1F798A4}"/>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46">
            <a:extLst>
              <a:ext uri="{FF2B5EF4-FFF2-40B4-BE49-F238E27FC236}">
                <a16:creationId xmlns:a16="http://schemas.microsoft.com/office/drawing/2014/main" id="{7E11090C-9870-4706-A837-7C48017AB3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C858411-2B3E-453D-A076-6B2F8CC9037D}"/>
              </a:ext>
            </a:extLst>
          </p:cNvPr>
          <p:cNvSpPr txBox="1">
            <a:spLocks noGrp="1"/>
          </p:cNvSpPr>
          <p:nvPr>
            <p:ph type="title"/>
          </p:nvPr>
        </p:nvSpPr>
        <p:spPr>
          <a:xfrm>
            <a:off x="836676" y="635718"/>
            <a:ext cx="10515600" cy="1325559"/>
          </a:xfrm>
        </p:spPr>
        <p:txBody>
          <a:bodyPr/>
          <a:lstStyle/>
          <a:p>
            <a:pPr lvl="0" algn="ctr"/>
            <a:r>
              <a:rPr lang="en-GB" sz="6600" b="1" dirty="0">
                <a:solidFill>
                  <a:srgbClr val="FFFFFF"/>
                </a:solidFill>
                <a:latin typeface="Arial" pitchFamily="34"/>
                <a:cs typeface="Arial" pitchFamily="34"/>
              </a:rPr>
              <a:t>Probe Tube Calibration </a:t>
            </a:r>
            <a:endParaRPr lang="en-US" sz="6600" b="1" dirty="0">
              <a:solidFill>
                <a:srgbClr val="FFFFFF"/>
              </a:solidFill>
              <a:latin typeface="Arial" pitchFamily="34"/>
              <a:cs typeface="Arial" pitchFamily="34"/>
            </a:endParaRPr>
          </a:p>
        </p:txBody>
      </p:sp>
      <p:sp>
        <p:nvSpPr>
          <p:cNvPr id="26" name="TextBox 25">
            <a:extLst>
              <a:ext uri="{FF2B5EF4-FFF2-40B4-BE49-F238E27FC236}">
                <a16:creationId xmlns:a16="http://schemas.microsoft.com/office/drawing/2014/main" id="{67D6C072-FEF4-416D-B1A8-25518A4F39E5}"/>
              </a:ext>
            </a:extLst>
          </p:cNvPr>
          <p:cNvSpPr txBox="1"/>
          <p:nvPr/>
        </p:nvSpPr>
        <p:spPr>
          <a:xfrm>
            <a:off x="548757" y="1681871"/>
            <a:ext cx="6067294" cy="5165517"/>
          </a:xfrm>
          <a:prstGeom prst="rect">
            <a:avLst/>
          </a:prstGeom>
          <a:noFill/>
        </p:spPr>
        <p:txBody>
          <a:bodyPr wrap="square">
            <a:spAutoFit/>
          </a:bodyPr>
          <a:lstStyle/>
          <a:p>
            <a:pPr marL="566928" indent="-457200">
              <a:lnSpc>
                <a:spcPct val="150000"/>
              </a:lnSpc>
              <a:buFont typeface="Arial" panose="020B0604020202020204" pitchFamily="34" charset="0"/>
              <a:buChar char="•"/>
            </a:pPr>
            <a:endParaRPr lang="en-GB" sz="3200" dirty="0">
              <a:latin typeface="Arial" panose="020B0604020202020204" pitchFamily="34" charset="0"/>
              <a:cs typeface="Arial" panose="020B0604020202020204" pitchFamily="34" charset="0"/>
            </a:endParaRPr>
          </a:p>
          <a:p>
            <a:pPr marL="566928" indent="-457200">
              <a:lnSpc>
                <a:spcPct val="150000"/>
              </a:lnSpc>
              <a:buFont typeface="Arial" panose="020B0604020202020204" pitchFamily="34" charset="0"/>
              <a:buChar char="•"/>
            </a:pPr>
            <a:r>
              <a:rPr lang="en-GB" sz="2800" dirty="0">
                <a:latin typeface="Arial" panose="020B0604020202020204" pitchFamily="34" charset="0"/>
                <a:cs typeface="Arial" panose="020B0604020202020204" pitchFamily="34" charset="0"/>
              </a:rPr>
              <a:t>Remove the RECD probe and RECD coupling from the test box.</a:t>
            </a:r>
          </a:p>
          <a:p>
            <a:pPr marL="109728">
              <a:lnSpc>
                <a:spcPct val="150000"/>
              </a:lnSpc>
            </a:pPr>
            <a:r>
              <a:rPr lang="en-GB" sz="2800" dirty="0">
                <a:latin typeface="Arial" panose="020B0604020202020204" pitchFamily="34" charset="0"/>
                <a:cs typeface="Arial" panose="020B0604020202020204" pitchFamily="34" charset="0"/>
              </a:rPr>
              <a:t> </a:t>
            </a:r>
          </a:p>
          <a:p>
            <a:pPr marL="566928" indent="-457200">
              <a:lnSpc>
                <a:spcPct val="150000"/>
              </a:lnSpc>
              <a:buFont typeface="Arial" panose="020B0604020202020204" pitchFamily="34" charset="0"/>
              <a:buChar char="•"/>
            </a:pPr>
            <a:r>
              <a:rPr lang="en-GB" sz="2800" dirty="0">
                <a:latin typeface="Arial" panose="020B0604020202020204" pitchFamily="34" charset="0"/>
                <a:cs typeface="Arial" panose="020B0604020202020204" pitchFamily="34" charset="0"/>
              </a:rPr>
              <a:t>Perform Probe Tube calibration for the RECD probe tube </a:t>
            </a:r>
          </a:p>
          <a:p>
            <a:pPr marL="109728" indent="0">
              <a:lnSpc>
                <a:spcPct val="150000"/>
              </a:lnSpc>
              <a:buNone/>
            </a:pPr>
            <a:endParaRPr lang="en-GB" sz="2000" dirty="0">
              <a:latin typeface="Arial" panose="020B0604020202020204" pitchFamily="34" charset="0"/>
              <a:cs typeface="Arial" panose="020B0604020202020204" pitchFamily="34" charset="0"/>
            </a:endParaRPr>
          </a:p>
          <a:p>
            <a:endParaRPr lang="en-GB" dirty="0"/>
          </a:p>
          <a:p>
            <a:pPr>
              <a:lnSpc>
                <a:spcPct val="150000"/>
              </a:lnSpc>
            </a:pPr>
            <a:endParaRPr lang="en-GB" dirty="0">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ADDA9DAF-725C-493C-9EA4-97CEFA0404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69" t="33023" r="65767" b="37603"/>
          <a:stretch/>
        </p:blipFill>
        <p:spPr bwMode="auto">
          <a:xfrm>
            <a:off x="6616051" y="2596995"/>
            <a:ext cx="4972757" cy="3113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1060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8DF806B-62D6-4B70-B13D-AA53B1F798A4}"/>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46">
            <a:extLst>
              <a:ext uri="{FF2B5EF4-FFF2-40B4-BE49-F238E27FC236}">
                <a16:creationId xmlns:a16="http://schemas.microsoft.com/office/drawing/2014/main" id="{7E11090C-9870-4706-A837-7C48017AB3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C858411-2B3E-453D-A076-6B2F8CC9037D}"/>
              </a:ext>
            </a:extLst>
          </p:cNvPr>
          <p:cNvSpPr txBox="1">
            <a:spLocks noGrp="1"/>
          </p:cNvSpPr>
          <p:nvPr>
            <p:ph type="title"/>
          </p:nvPr>
        </p:nvSpPr>
        <p:spPr>
          <a:xfrm>
            <a:off x="836676" y="635718"/>
            <a:ext cx="10515600" cy="1325559"/>
          </a:xfrm>
        </p:spPr>
        <p:txBody>
          <a:bodyPr/>
          <a:lstStyle/>
          <a:p>
            <a:pPr lvl="0" algn="ctr"/>
            <a:r>
              <a:rPr lang="en-GB" sz="4800" b="1" dirty="0">
                <a:solidFill>
                  <a:srgbClr val="FFFFFF"/>
                </a:solidFill>
                <a:latin typeface="Arial" pitchFamily="34"/>
                <a:cs typeface="Arial" pitchFamily="34"/>
              </a:rPr>
              <a:t>Foam Tip Insertion (Ear Response) </a:t>
            </a:r>
            <a:endParaRPr lang="en-US" sz="4800" b="1" dirty="0">
              <a:solidFill>
                <a:srgbClr val="FFFFFF"/>
              </a:solidFill>
              <a:latin typeface="Arial" pitchFamily="34"/>
              <a:cs typeface="Arial" pitchFamily="34"/>
            </a:endParaRPr>
          </a:p>
        </p:txBody>
      </p:sp>
      <p:sp>
        <p:nvSpPr>
          <p:cNvPr id="26" name="TextBox 25">
            <a:extLst>
              <a:ext uri="{FF2B5EF4-FFF2-40B4-BE49-F238E27FC236}">
                <a16:creationId xmlns:a16="http://schemas.microsoft.com/office/drawing/2014/main" id="{67D6C072-FEF4-416D-B1A8-25518A4F39E5}"/>
              </a:ext>
            </a:extLst>
          </p:cNvPr>
          <p:cNvSpPr txBox="1"/>
          <p:nvPr/>
        </p:nvSpPr>
        <p:spPr>
          <a:xfrm>
            <a:off x="569346" y="2070088"/>
            <a:ext cx="5738481" cy="4913589"/>
          </a:xfrm>
          <a:prstGeom prst="rect">
            <a:avLst/>
          </a:prstGeom>
          <a:noFill/>
        </p:spPr>
        <p:txBody>
          <a:bodyPr wrap="square">
            <a:spAutoFit/>
          </a:bodyPr>
          <a:lstStyle/>
          <a:p>
            <a:pPr algn="just">
              <a:lnSpc>
                <a:spcPct val="150000"/>
              </a:lnSpc>
            </a:pPr>
            <a:endParaRPr lang="en-GB" dirty="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Connect the RECD coupling to a foam insert tip ensuring that a suitable size is used appropriate to the patients ear to prevent acoustical leakage. </a:t>
            </a:r>
          </a:p>
          <a:p>
            <a:pPr marL="457200" indent="-457200" algn="just">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A loose-fitting foam tip in the patient’s ear will result sound leaking out around the foam tip leading to negative RECD values in the low frequencies.</a:t>
            </a:r>
          </a:p>
          <a:p>
            <a:endParaRPr lang="en-GB" sz="2000" dirty="0"/>
          </a:p>
          <a:p>
            <a:pPr>
              <a:lnSpc>
                <a:spcPct val="150000"/>
              </a:lnSpc>
            </a:pPr>
            <a:endParaRPr lang="en-GB" sz="2000" dirty="0">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84DE98CE-C095-4B2A-AF51-C92F131196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17" t="20801" r="58867" b="15625"/>
          <a:stretch/>
        </p:blipFill>
        <p:spPr bwMode="auto">
          <a:xfrm rot="5400000">
            <a:off x="6599295" y="2774098"/>
            <a:ext cx="3703175" cy="3012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a:extLst>
              <a:ext uri="{FF2B5EF4-FFF2-40B4-BE49-F238E27FC236}">
                <a16:creationId xmlns:a16="http://schemas.microsoft.com/office/drawing/2014/main" id="{C009F3E6-5353-4EC0-9D44-16D8216F4C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0" t="32324" r="76171" b="27207"/>
          <a:stretch/>
        </p:blipFill>
        <p:spPr bwMode="auto">
          <a:xfrm rot="5400000">
            <a:off x="9788899" y="4350408"/>
            <a:ext cx="1559547"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2199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9E632980-2686-4BC4-95DC-7913DB07F69A}"/>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46">
            <a:extLst>
              <a:ext uri="{FF2B5EF4-FFF2-40B4-BE49-F238E27FC236}">
                <a16:creationId xmlns:a16="http://schemas.microsoft.com/office/drawing/2014/main" id="{95C9FB31-81C6-4C1A-A308-8DA3A0B0DC2D}"/>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7281E56-C2B3-4AB5-A774-D610B9D4BFB6}"/>
              </a:ext>
            </a:extLst>
          </p:cNvPr>
          <p:cNvSpPr txBox="1">
            <a:spLocks noGrp="1"/>
          </p:cNvSpPr>
          <p:nvPr>
            <p:ph type="title"/>
          </p:nvPr>
        </p:nvSpPr>
        <p:spPr>
          <a:xfrm>
            <a:off x="958501" y="800392"/>
            <a:ext cx="10264697" cy="1212101"/>
          </a:xfrm>
        </p:spPr>
        <p:txBody>
          <a:bodyPr/>
          <a:lstStyle/>
          <a:p>
            <a:pPr lvl="0" algn="ctr"/>
            <a:r>
              <a:rPr lang="en-GB" sz="6600" b="1" dirty="0">
                <a:solidFill>
                  <a:srgbClr val="FFFFFF"/>
                </a:solidFill>
                <a:latin typeface="Arial" pitchFamily="34"/>
                <a:cs typeface="Arial" pitchFamily="34"/>
              </a:rPr>
              <a:t>What is an RECD? </a:t>
            </a:r>
            <a:endParaRPr lang="en-US" sz="6600" b="1" dirty="0">
              <a:solidFill>
                <a:srgbClr val="FFFFFF"/>
              </a:solidFill>
              <a:latin typeface="Arial" pitchFamily="34"/>
              <a:cs typeface="Arial" pitchFamily="34"/>
            </a:endParaRPr>
          </a:p>
        </p:txBody>
      </p:sp>
      <p:sp>
        <p:nvSpPr>
          <p:cNvPr id="9" name="Content Placeholder 3">
            <a:extLst>
              <a:ext uri="{FF2B5EF4-FFF2-40B4-BE49-F238E27FC236}">
                <a16:creationId xmlns:a16="http://schemas.microsoft.com/office/drawing/2014/main" id="{4818B493-DCBD-4238-B2D4-C163D1667433}"/>
              </a:ext>
            </a:extLst>
          </p:cNvPr>
          <p:cNvSpPr txBox="1">
            <a:spLocks noGrp="1"/>
          </p:cNvSpPr>
          <p:nvPr>
            <p:ph idx="1"/>
          </p:nvPr>
        </p:nvSpPr>
        <p:spPr>
          <a:xfrm>
            <a:off x="1236360" y="2897239"/>
            <a:ext cx="9708998" cy="3567174"/>
          </a:xfrm>
        </p:spPr>
        <p:txBody>
          <a:bodyPr anchor="ctr"/>
          <a:lstStyle/>
          <a:p>
            <a:pPr lvl="0">
              <a:lnSpc>
                <a:spcPct val="130000"/>
              </a:lnSpc>
            </a:pPr>
            <a:endParaRPr lang="en-GB" sz="2000" dirty="0">
              <a:latin typeface="Arial" pitchFamily="34"/>
              <a:cs typeface="Arial" pitchFamily="34"/>
            </a:endParaRPr>
          </a:p>
          <a:p>
            <a:pPr marL="0" lvl="0" indent="0">
              <a:lnSpc>
                <a:spcPct val="130000"/>
              </a:lnSpc>
              <a:buNone/>
            </a:pPr>
            <a:endParaRPr lang="en-GB" sz="1100" dirty="0">
              <a:latin typeface="Arial" pitchFamily="34"/>
              <a:cs typeface="Arial" pitchFamily="34"/>
            </a:endParaRPr>
          </a:p>
          <a:p>
            <a:pPr marL="0" lvl="0" indent="0">
              <a:lnSpc>
                <a:spcPct val="70000"/>
              </a:lnSpc>
              <a:buNone/>
            </a:pPr>
            <a:endParaRPr lang="en-GB" sz="1100" dirty="0">
              <a:latin typeface="Arial" pitchFamily="34"/>
              <a:cs typeface="Arial" pitchFamily="34"/>
            </a:endParaRPr>
          </a:p>
          <a:p>
            <a:pPr lvl="0">
              <a:lnSpc>
                <a:spcPct val="70000"/>
              </a:lnSpc>
            </a:pPr>
            <a:endParaRPr lang="en-GB" sz="1100" dirty="0"/>
          </a:p>
        </p:txBody>
      </p:sp>
      <p:sp>
        <p:nvSpPr>
          <p:cNvPr id="10" name="TextBox 9">
            <a:extLst>
              <a:ext uri="{FF2B5EF4-FFF2-40B4-BE49-F238E27FC236}">
                <a16:creationId xmlns:a16="http://schemas.microsoft.com/office/drawing/2014/main" id="{0E5B6EBB-1EEB-4CFC-BA49-2334FB1AB510}"/>
              </a:ext>
            </a:extLst>
          </p:cNvPr>
          <p:cNvSpPr txBox="1"/>
          <p:nvPr/>
        </p:nvSpPr>
        <p:spPr>
          <a:xfrm>
            <a:off x="640084" y="2177167"/>
            <a:ext cx="10907859" cy="4127797"/>
          </a:xfrm>
          <a:prstGeom prst="rect">
            <a:avLst/>
          </a:prstGeom>
          <a:noFill/>
        </p:spPr>
        <p:txBody>
          <a:bodyPr wrap="square">
            <a:spAutoFit/>
          </a:bodyPr>
          <a:lstStyle/>
          <a:p>
            <a:pPr marL="109728" indent="0" algn="ctr">
              <a:lnSpc>
                <a:spcPct val="150000"/>
              </a:lnSpc>
              <a:buNone/>
            </a:pPr>
            <a:r>
              <a:rPr lang="en-GB" sz="3200" dirty="0">
                <a:latin typeface="Arial" panose="020B0604020202020204" pitchFamily="34" charset="0"/>
                <a:cs typeface="Arial" panose="020B0604020202020204" pitchFamily="34" charset="0"/>
              </a:rPr>
              <a:t>RECD is the difference in dB across frequencies between the sound pressure level (SPL) in the “real-ear” and SPL measured in a 2cc coupler, produced by a transducer generating the same input signal in both.</a:t>
            </a:r>
          </a:p>
          <a:p>
            <a:pPr marL="109728" indent="0" algn="ctr">
              <a:lnSpc>
                <a:spcPct val="150000"/>
              </a:lnSpc>
              <a:buNone/>
            </a:pPr>
            <a:r>
              <a:rPr lang="en-GB" sz="3200" b="1" dirty="0">
                <a:latin typeface="Arial" panose="020B0604020202020204" pitchFamily="34" charset="0"/>
                <a:cs typeface="Arial" panose="020B0604020202020204" pitchFamily="34" charset="0"/>
              </a:rPr>
              <a:t>Real Ear SPL – 2CC coupler SPL = RECD</a:t>
            </a:r>
          </a:p>
          <a:p>
            <a:pPr algn="just">
              <a:lnSpc>
                <a:spcPct val="160000"/>
              </a:lnSpc>
            </a:pP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67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8DF806B-62D6-4B70-B13D-AA53B1F798A4}"/>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46">
            <a:extLst>
              <a:ext uri="{FF2B5EF4-FFF2-40B4-BE49-F238E27FC236}">
                <a16:creationId xmlns:a16="http://schemas.microsoft.com/office/drawing/2014/main" id="{7E11090C-9870-4706-A837-7C48017AB3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C858411-2B3E-453D-A076-6B2F8CC9037D}"/>
              </a:ext>
            </a:extLst>
          </p:cNvPr>
          <p:cNvSpPr txBox="1">
            <a:spLocks noGrp="1"/>
          </p:cNvSpPr>
          <p:nvPr>
            <p:ph type="title"/>
          </p:nvPr>
        </p:nvSpPr>
        <p:spPr>
          <a:xfrm>
            <a:off x="836676" y="635718"/>
            <a:ext cx="10515600" cy="1325559"/>
          </a:xfrm>
        </p:spPr>
        <p:txBody>
          <a:bodyPr/>
          <a:lstStyle/>
          <a:p>
            <a:pPr lvl="0" algn="ctr"/>
            <a:r>
              <a:rPr lang="en-GB" sz="6600" b="1" dirty="0">
                <a:solidFill>
                  <a:srgbClr val="FFFFFF"/>
                </a:solidFill>
                <a:latin typeface="Arial" pitchFamily="34"/>
                <a:cs typeface="Arial" pitchFamily="34"/>
              </a:rPr>
              <a:t>Probe Tube Placement </a:t>
            </a:r>
            <a:endParaRPr lang="en-US" sz="6600" b="1" dirty="0">
              <a:solidFill>
                <a:srgbClr val="FFFFFF"/>
              </a:solidFill>
              <a:latin typeface="Arial" pitchFamily="34"/>
              <a:cs typeface="Arial" pitchFamily="34"/>
            </a:endParaRPr>
          </a:p>
        </p:txBody>
      </p:sp>
      <p:sp>
        <p:nvSpPr>
          <p:cNvPr id="26" name="TextBox 25">
            <a:extLst>
              <a:ext uri="{FF2B5EF4-FFF2-40B4-BE49-F238E27FC236}">
                <a16:creationId xmlns:a16="http://schemas.microsoft.com/office/drawing/2014/main" id="{67D6C072-FEF4-416D-B1A8-25518A4F39E5}"/>
              </a:ext>
            </a:extLst>
          </p:cNvPr>
          <p:cNvSpPr txBox="1"/>
          <p:nvPr/>
        </p:nvSpPr>
        <p:spPr>
          <a:xfrm>
            <a:off x="512265" y="1961277"/>
            <a:ext cx="5738481" cy="4842351"/>
          </a:xfrm>
          <a:prstGeom prst="rect">
            <a:avLst/>
          </a:prstGeom>
          <a:noFill/>
        </p:spPr>
        <p:txBody>
          <a:bodyPr wrap="square">
            <a:spAutoFit/>
          </a:bodyPr>
          <a:lstStyle/>
          <a:p>
            <a:pPr algn="ctr">
              <a:lnSpc>
                <a:spcPct val="150000"/>
              </a:lnSpc>
            </a:pPr>
            <a:endParaRPr lang="en-GB" dirty="0">
              <a:latin typeface="Arial" panose="020B0604020202020204" pitchFamily="34" charset="0"/>
              <a:cs typeface="Arial" panose="020B0604020202020204" pitchFamily="34" charset="0"/>
            </a:endParaRPr>
          </a:p>
          <a:p>
            <a:pPr algn="ctr">
              <a:lnSpc>
                <a:spcPct val="150000"/>
              </a:lnSpc>
            </a:pPr>
            <a:r>
              <a:rPr lang="en-GB" sz="2000" b="1" dirty="0">
                <a:latin typeface="Arial" panose="020B0604020202020204" pitchFamily="34" charset="0"/>
                <a:cs typeface="Arial" panose="020B0604020202020204" pitchFamily="34" charset="0"/>
              </a:rPr>
              <a:t>Follow BSA (2018) REM procedure </a:t>
            </a:r>
          </a:p>
          <a:p>
            <a:pPr marL="342900" indent="-342900" algn="just">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Check for contraindications prior to probe tube insertion with Otoscopy. </a:t>
            </a:r>
          </a:p>
          <a:p>
            <a:pPr marL="342900" indent="-342900" algn="just">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Place the REM tube in the patient’s ears and perform Otoscopy to check probe tube placement. </a:t>
            </a:r>
          </a:p>
          <a:p>
            <a:pPr marL="342900" indent="-342900" algn="just">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The REM tube should be inserted within 5mm of the TM and 5mm past the insert tip.</a:t>
            </a:r>
          </a:p>
          <a:p>
            <a:endParaRPr lang="en-GB" dirty="0">
              <a:latin typeface="Arial" panose="020B0604020202020204" pitchFamily="34" charset="0"/>
              <a:cs typeface="Arial" panose="020B0604020202020204" pitchFamily="34" charset="0"/>
            </a:endParaRPr>
          </a:p>
          <a:p>
            <a:pPr>
              <a:lnSpc>
                <a:spcPct val="150000"/>
              </a:lnSpc>
            </a:pPr>
            <a:endParaRPr lang="en-GB" dirty="0">
              <a:latin typeface="Arial" panose="020B0604020202020204" pitchFamily="34" charset="0"/>
              <a:cs typeface="Arial" panose="020B0604020202020204" pitchFamily="34" charset="0"/>
            </a:endParaRPr>
          </a:p>
        </p:txBody>
      </p:sp>
      <p:pic>
        <p:nvPicPr>
          <p:cNvPr id="11" name="Content Placeholder 4">
            <a:extLst>
              <a:ext uri="{FF2B5EF4-FFF2-40B4-BE49-F238E27FC236}">
                <a16:creationId xmlns:a16="http://schemas.microsoft.com/office/drawing/2014/main" id="{0AFF31FB-0DD9-426C-B06F-84CF174C82D4}"/>
              </a:ext>
            </a:extLst>
          </p:cNvPr>
          <p:cNvPicPr>
            <a:picLocks noChangeAspect="1"/>
          </p:cNvPicPr>
          <p:nvPr/>
        </p:nvPicPr>
        <p:blipFill rotWithShape="1">
          <a:blip r:embed="rId3"/>
          <a:srcRect l="20481" t="40407" r="53578" b="40501"/>
          <a:stretch/>
        </p:blipFill>
        <p:spPr>
          <a:xfrm>
            <a:off x="6572775" y="2419257"/>
            <a:ext cx="4979141" cy="2083731"/>
          </a:xfrm>
          <a:prstGeom prst="rect">
            <a:avLst/>
          </a:prstGeom>
        </p:spPr>
      </p:pic>
      <p:graphicFrame>
        <p:nvGraphicFramePr>
          <p:cNvPr id="12" name="Table 11">
            <a:extLst>
              <a:ext uri="{FF2B5EF4-FFF2-40B4-BE49-F238E27FC236}">
                <a16:creationId xmlns:a16="http://schemas.microsoft.com/office/drawing/2014/main" id="{A783FAFD-8879-42E8-B4E5-F8B16F86FFEF}"/>
              </a:ext>
            </a:extLst>
          </p:cNvPr>
          <p:cNvGraphicFramePr>
            <a:graphicFrameLocks noGrp="1"/>
          </p:cNvGraphicFramePr>
          <p:nvPr>
            <p:extLst>
              <p:ext uri="{D42A27DB-BD31-4B8C-83A1-F6EECF244321}">
                <p14:modId xmlns:p14="http://schemas.microsoft.com/office/powerpoint/2010/main" val="399104453"/>
              </p:ext>
            </p:extLst>
          </p:nvPr>
        </p:nvGraphicFramePr>
        <p:xfrm>
          <a:off x="6735252" y="4745069"/>
          <a:ext cx="4617024" cy="1759248"/>
        </p:xfrm>
        <a:graphic>
          <a:graphicData uri="http://schemas.openxmlformats.org/drawingml/2006/table">
            <a:tbl>
              <a:tblPr firstRow="1" bandRow="1">
                <a:tableStyleId>{616DA210-FB5B-4158-B5E0-FEB733F419BA}</a:tableStyleId>
              </a:tblPr>
              <a:tblGrid>
                <a:gridCol w="2308512">
                  <a:extLst>
                    <a:ext uri="{9D8B030D-6E8A-4147-A177-3AD203B41FA5}">
                      <a16:colId xmlns:a16="http://schemas.microsoft.com/office/drawing/2014/main" val="20000"/>
                    </a:ext>
                  </a:extLst>
                </a:gridCol>
                <a:gridCol w="2308512">
                  <a:extLst>
                    <a:ext uri="{9D8B030D-6E8A-4147-A177-3AD203B41FA5}">
                      <a16:colId xmlns:a16="http://schemas.microsoft.com/office/drawing/2014/main" val="20001"/>
                    </a:ext>
                  </a:extLst>
                </a:gridCol>
              </a:tblGrid>
              <a:tr h="617746">
                <a:tc>
                  <a:txBody>
                    <a:bodyPr/>
                    <a:lstStyle/>
                    <a:p>
                      <a:r>
                        <a:rPr lang="en-GB" dirty="0">
                          <a:latin typeface="Arial" panose="020B0604020202020204" pitchFamily="34" charset="0"/>
                          <a:cs typeface="Arial" panose="020B0604020202020204" pitchFamily="34" charset="0"/>
                        </a:rPr>
                        <a:t>Gender</a:t>
                      </a:r>
                    </a:p>
                  </a:txBody>
                  <a:tcPr/>
                </a:tc>
                <a:tc>
                  <a:txBody>
                    <a:bodyPr/>
                    <a:lstStyle/>
                    <a:p>
                      <a:r>
                        <a:rPr lang="en-GB" dirty="0">
                          <a:latin typeface="Arial" panose="020B0604020202020204" pitchFamily="34" charset="0"/>
                          <a:cs typeface="Arial" panose="020B0604020202020204" pitchFamily="34" charset="0"/>
                        </a:rPr>
                        <a:t>Insertion</a:t>
                      </a:r>
                      <a:r>
                        <a:rPr lang="en-GB" baseline="0" dirty="0">
                          <a:latin typeface="Arial" panose="020B0604020202020204" pitchFamily="34" charset="0"/>
                          <a:cs typeface="Arial" panose="020B0604020202020204" pitchFamily="34" charset="0"/>
                        </a:rPr>
                        <a:t> Depth</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617746">
                <a:tc>
                  <a:txBody>
                    <a:bodyPr/>
                    <a:lstStyle/>
                    <a:p>
                      <a:r>
                        <a:rPr lang="en-GB" b="1" dirty="0">
                          <a:latin typeface="Arial" panose="020B0604020202020204" pitchFamily="34" charset="0"/>
                          <a:cs typeface="Arial" panose="020B0604020202020204" pitchFamily="34" charset="0"/>
                        </a:rPr>
                        <a:t>Adult Females</a:t>
                      </a:r>
                    </a:p>
                  </a:txBody>
                  <a:tcPr/>
                </a:tc>
                <a:tc>
                  <a:txBody>
                    <a:bodyPr/>
                    <a:lstStyle/>
                    <a:p>
                      <a:r>
                        <a:rPr lang="en-GB" b="1" dirty="0">
                          <a:latin typeface="Arial" panose="020B0604020202020204" pitchFamily="34" charset="0"/>
                          <a:cs typeface="Arial" panose="020B0604020202020204" pitchFamily="34" charset="0"/>
                        </a:rPr>
                        <a:t>28mm</a:t>
                      </a:r>
                    </a:p>
                  </a:txBody>
                  <a:tcPr/>
                </a:tc>
                <a:extLst>
                  <a:ext uri="{0D108BD9-81ED-4DB2-BD59-A6C34878D82A}">
                    <a16:rowId xmlns:a16="http://schemas.microsoft.com/office/drawing/2014/main" val="10001"/>
                  </a:ext>
                </a:extLst>
              </a:tr>
              <a:tr h="523756">
                <a:tc>
                  <a:txBody>
                    <a:bodyPr/>
                    <a:lstStyle/>
                    <a:p>
                      <a:r>
                        <a:rPr lang="en-GB" b="1" dirty="0">
                          <a:latin typeface="Arial" panose="020B0604020202020204" pitchFamily="34" charset="0"/>
                          <a:cs typeface="Arial" panose="020B0604020202020204" pitchFamily="34" charset="0"/>
                        </a:rPr>
                        <a:t>Adult</a:t>
                      </a:r>
                      <a:r>
                        <a:rPr lang="en-GB" b="1" baseline="0" dirty="0">
                          <a:latin typeface="Arial" panose="020B0604020202020204" pitchFamily="34" charset="0"/>
                          <a:cs typeface="Arial" panose="020B0604020202020204" pitchFamily="34" charset="0"/>
                        </a:rPr>
                        <a:t> Males</a:t>
                      </a:r>
                      <a:endParaRPr lang="en-GB" b="1" dirty="0">
                        <a:latin typeface="Arial" panose="020B0604020202020204" pitchFamily="34" charset="0"/>
                        <a:cs typeface="Arial" panose="020B0604020202020204" pitchFamily="34" charset="0"/>
                      </a:endParaRPr>
                    </a:p>
                  </a:txBody>
                  <a:tcPr/>
                </a:tc>
                <a:tc>
                  <a:txBody>
                    <a:bodyPr/>
                    <a:lstStyle/>
                    <a:p>
                      <a:r>
                        <a:rPr lang="en-GB" b="1" dirty="0">
                          <a:latin typeface="Arial" panose="020B0604020202020204" pitchFamily="34" charset="0"/>
                          <a:cs typeface="Arial" panose="020B0604020202020204" pitchFamily="34" charset="0"/>
                        </a:rPr>
                        <a:t>30mm</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27536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8DF806B-62D6-4B70-B13D-AA53B1F798A4}"/>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46">
            <a:extLst>
              <a:ext uri="{FF2B5EF4-FFF2-40B4-BE49-F238E27FC236}">
                <a16:creationId xmlns:a16="http://schemas.microsoft.com/office/drawing/2014/main" id="{7E11090C-9870-4706-A837-7C48017AB3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C858411-2B3E-453D-A076-6B2F8CC9037D}"/>
              </a:ext>
            </a:extLst>
          </p:cNvPr>
          <p:cNvSpPr txBox="1">
            <a:spLocks noGrp="1"/>
          </p:cNvSpPr>
          <p:nvPr>
            <p:ph type="title"/>
          </p:nvPr>
        </p:nvSpPr>
        <p:spPr>
          <a:xfrm>
            <a:off x="836676" y="635718"/>
            <a:ext cx="10515600" cy="1325559"/>
          </a:xfrm>
        </p:spPr>
        <p:txBody>
          <a:bodyPr/>
          <a:lstStyle/>
          <a:p>
            <a:pPr lvl="0" algn="ctr"/>
            <a:r>
              <a:rPr lang="en-GB" sz="6600" b="1" dirty="0">
                <a:solidFill>
                  <a:srgbClr val="FFFFFF"/>
                </a:solidFill>
                <a:latin typeface="Arial" pitchFamily="34"/>
                <a:cs typeface="Arial" pitchFamily="34"/>
              </a:rPr>
              <a:t>Foam Tip Placement </a:t>
            </a:r>
            <a:endParaRPr lang="en-US" sz="6600" b="1" dirty="0">
              <a:solidFill>
                <a:srgbClr val="FFFFFF"/>
              </a:solidFill>
              <a:latin typeface="Arial" pitchFamily="34"/>
              <a:cs typeface="Arial" pitchFamily="34"/>
            </a:endParaRPr>
          </a:p>
        </p:txBody>
      </p:sp>
      <p:pic>
        <p:nvPicPr>
          <p:cNvPr id="9" name="Picture 8">
            <a:extLst>
              <a:ext uri="{FF2B5EF4-FFF2-40B4-BE49-F238E27FC236}">
                <a16:creationId xmlns:a16="http://schemas.microsoft.com/office/drawing/2014/main" id="{377805C3-2F4C-46C1-9D1B-D7BA43D0B846}"/>
              </a:ext>
            </a:extLst>
          </p:cNvPr>
          <p:cNvPicPr>
            <a:picLocks noChangeAspect="1"/>
          </p:cNvPicPr>
          <p:nvPr/>
        </p:nvPicPr>
        <p:blipFill rotWithShape="1">
          <a:blip r:embed="rId3"/>
          <a:srcRect l="20862" t="30391" r="66952" b="52998"/>
          <a:stretch/>
        </p:blipFill>
        <p:spPr>
          <a:xfrm>
            <a:off x="644056" y="2306253"/>
            <a:ext cx="3384375" cy="2593947"/>
          </a:xfrm>
          <a:prstGeom prst="rect">
            <a:avLst/>
          </a:prstGeom>
        </p:spPr>
      </p:pic>
      <p:pic>
        <p:nvPicPr>
          <p:cNvPr id="10" name="Picture 9">
            <a:extLst>
              <a:ext uri="{FF2B5EF4-FFF2-40B4-BE49-F238E27FC236}">
                <a16:creationId xmlns:a16="http://schemas.microsoft.com/office/drawing/2014/main" id="{A193D1DB-0FAD-4C30-BDEA-7789DB15A25A}"/>
              </a:ext>
            </a:extLst>
          </p:cNvPr>
          <p:cNvPicPr>
            <a:picLocks noChangeAspect="1"/>
          </p:cNvPicPr>
          <p:nvPr/>
        </p:nvPicPr>
        <p:blipFill rotWithShape="1">
          <a:blip r:embed="rId3"/>
          <a:srcRect l="34656" t="30391" r="55056" b="53324"/>
          <a:stretch/>
        </p:blipFill>
        <p:spPr>
          <a:xfrm>
            <a:off x="4868507" y="2306252"/>
            <a:ext cx="2914563" cy="2593947"/>
          </a:xfrm>
          <a:prstGeom prst="rect">
            <a:avLst/>
          </a:prstGeom>
        </p:spPr>
      </p:pic>
      <p:pic>
        <p:nvPicPr>
          <p:cNvPr id="13" name="Picture 12">
            <a:extLst>
              <a:ext uri="{FF2B5EF4-FFF2-40B4-BE49-F238E27FC236}">
                <a16:creationId xmlns:a16="http://schemas.microsoft.com/office/drawing/2014/main" id="{A63C9187-5C27-4291-956A-45ECB16C43AF}"/>
              </a:ext>
            </a:extLst>
          </p:cNvPr>
          <p:cNvPicPr>
            <a:picLocks noChangeAspect="1"/>
          </p:cNvPicPr>
          <p:nvPr/>
        </p:nvPicPr>
        <p:blipFill rotWithShape="1">
          <a:blip r:embed="rId4"/>
          <a:srcRect l="28206" t="43634" r="60884" b="30390"/>
          <a:stretch/>
        </p:blipFill>
        <p:spPr>
          <a:xfrm>
            <a:off x="8550618" y="2306251"/>
            <a:ext cx="3074273" cy="2593947"/>
          </a:xfrm>
          <a:prstGeom prst="rect">
            <a:avLst/>
          </a:prstGeom>
        </p:spPr>
      </p:pic>
      <p:sp>
        <p:nvSpPr>
          <p:cNvPr id="14" name="TextBox 13">
            <a:extLst>
              <a:ext uri="{FF2B5EF4-FFF2-40B4-BE49-F238E27FC236}">
                <a16:creationId xmlns:a16="http://schemas.microsoft.com/office/drawing/2014/main" id="{A2BFC450-27A4-4A44-8D6E-13E2A362BE56}"/>
              </a:ext>
            </a:extLst>
          </p:cNvPr>
          <p:cNvSpPr txBox="1"/>
          <p:nvPr/>
        </p:nvSpPr>
        <p:spPr>
          <a:xfrm>
            <a:off x="644056" y="4957033"/>
            <a:ext cx="5185243" cy="1881990"/>
          </a:xfrm>
          <a:prstGeom prst="rect">
            <a:avLst/>
          </a:prstGeom>
          <a:noFill/>
          <a:ln>
            <a:solidFill>
              <a:schemeClr val="tx1"/>
            </a:solidFill>
          </a:ln>
        </p:spPr>
        <p:txBody>
          <a:bodyPr wrap="square" rtlCol="0">
            <a:spAutoFit/>
          </a:bodyPr>
          <a:lstStyle/>
          <a:p>
            <a:pPr algn="ctr">
              <a:lnSpc>
                <a:spcPct val="150000"/>
              </a:lnSpc>
            </a:pPr>
            <a:r>
              <a:rPr lang="en-GB" sz="2000" dirty="0">
                <a:latin typeface="Arial" panose="020B0604020202020204" pitchFamily="34" charset="0"/>
                <a:cs typeface="Arial" panose="020B0604020202020204" pitchFamily="34" charset="0"/>
              </a:rPr>
              <a:t>Do not use foam tip inserts where medically contraindicated including occluding wax,  ear infections, discharge or other otological conditions. </a:t>
            </a:r>
          </a:p>
        </p:txBody>
      </p:sp>
      <p:sp>
        <p:nvSpPr>
          <p:cNvPr id="15" name="TextBox 14">
            <a:extLst>
              <a:ext uri="{FF2B5EF4-FFF2-40B4-BE49-F238E27FC236}">
                <a16:creationId xmlns:a16="http://schemas.microsoft.com/office/drawing/2014/main" id="{C470F631-B2AA-4020-86D5-93F727709EFE}"/>
              </a:ext>
            </a:extLst>
          </p:cNvPr>
          <p:cNvSpPr txBox="1"/>
          <p:nvPr/>
        </p:nvSpPr>
        <p:spPr>
          <a:xfrm>
            <a:off x="6021573" y="4957033"/>
            <a:ext cx="5603318" cy="1881990"/>
          </a:xfrm>
          <a:prstGeom prst="rect">
            <a:avLst/>
          </a:prstGeom>
          <a:noFill/>
          <a:ln>
            <a:solidFill>
              <a:schemeClr val="tx1"/>
            </a:solidFill>
          </a:ln>
        </p:spPr>
        <p:txBody>
          <a:bodyPr wrap="square" rtlCol="0">
            <a:spAutoFit/>
          </a:bodyPr>
          <a:lstStyle/>
          <a:p>
            <a:pPr algn="ctr">
              <a:lnSpc>
                <a:spcPct val="150000"/>
              </a:lnSpc>
            </a:pPr>
            <a:r>
              <a:rPr lang="en-GB" sz="2000" dirty="0">
                <a:latin typeface="Arial" panose="020B0604020202020204" pitchFamily="34" charset="0"/>
                <a:cs typeface="Arial" panose="020B0604020202020204" pitchFamily="34" charset="0"/>
              </a:rPr>
              <a:t> Compress the foam tip and insert it over the probe tube, into the ear. Watch the black marker to make sure it stays at the notch. Ensure adequate seal and allow foam tip to expand. </a:t>
            </a:r>
          </a:p>
        </p:txBody>
      </p:sp>
    </p:spTree>
    <p:extLst>
      <p:ext uri="{BB962C8B-B14F-4D97-AF65-F5344CB8AC3E}">
        <p14:creationId xmlns:p14="http://schemas.microsoft.com/office/powerpoint/2010/main" val="2225030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8DF806B-62D6-4B70-B13D-AA53B1F798A4}"/>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46">
            <a:extLst>
              <a:ext uri="{FF2B5EF4-FFF2-40B4-BE49-F238E27FC236}">
                <a16:creationId xmlns:a16="http://schemas.microsoft.com/office/drawing/2014/main" id="{7E11090C-9870-4706-A837-7C48017AB3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C858411-2B3E-453D-A076-6B2F8CC9037D}"/>
              </a:ext>
            </a:extLst>
          </p:cNvPr>
          <p:cNvSpPr txBox="1">
            <a:spLocks noGrp="1"/>
          </p:cNvSpPr>
          <p:nvPr>
            <p:ph type="title"/>
          </p:nvPr>
        </p:nvSpPr>
        <p:spPr>
          <a:xfrm>
            <a:off x="836676" y="539000"/>
            <a:ext cx="10515600" cy="1325559"/>
          </a:xfrm>
        </p:spPr>
        <p:txBody>
          <a:bodyPr/>
          <a:lstStyle/>
          <a:p>
            <a:pPr lvl="0" algn="ctr"/>
            <a:br>
              <a:rPr lang="en-GB" sz="4000" b="1" dirty="0">
                <a:solidFill>
                  <a:srgbClr val="FFFFFF"/>
                </a:solidFill>
                <a:latin typeface="Arial" pitchFamily="34"/>
                <a:cs typeface="Arial" pitchFamily="34"/>
              </a:rPr>
            </a:br>
            <a:r>
              <a:rPr lang="en-GB" sz="6600" b="1" dirty="0">
                <a:solidFill>
                  <a:srgbClr val="FFFFFF"/>
                </a:solidFill>
                <a:latin typeface="Arial" pitchFamily="34"/>
                <a:cs typeface="Arial" pitchFamily="34"/>
              </a:rPr>
              <a:t>Foam Tip Placement </a:t>
            </a:r>
            <a:endParaRPr lang="en-US" sz="4000" b="1" dirty="0">
              <a:solidFill>
                <a:srgbClr val="FFFFFF"/>
              </a:solidFill>
              <a:latin typeface="Arial" pitchFamily="34"/>
              <a:cs typeface="Arial" pitchFamily="34"/>
            </a:endParaRPr>
          </a:p>
        </p:txBody>
      </p:sp>
      <p:sp>
        <p:nvSpPr>
          <p:cNvPr id="3" name="Content Placeholder 2">
            <a:extLst>
              <a:ext uri="{FF2B5EF4-FFF2-40B4-BE49-F238E27FC236}">
                <a16:creationId xmlns:a16="http://schemas.microsoft.com/office/drawing/2014/main" id="{7A6767B0-4EF0-4DE8-8FE1-1DD60C5D57D2}"/>
              </a:ext>
            </a:extLst>
          </p:cNvPr>
          <p:cNvSpPr>
            <a:spLocks noGrp="1"/>
          </p:cNvSpPr>
          <p:nvPr>
            <p:ph idx="1"/>
          </p:nvPr>
        </p:nvSpPr>
        <p:spPr>
          <a:xfrm>
            <a:off x="838203" y="2214244"/>
            <a:ext cx="6710274" cy="3729198"/>
          </a:xfrm>
        </p:spPr>
        <p:txBody>
          <a:bodyPr/>
          <a:lstStyle/>
          <a:p>
            <a:pPr>
              <a:lnSpc>
                <a:spcPct val="170000"/>
              </a:lnSpc>
            </a:pPr>
            <a:r>
              <a:rPr lang="en-GB" sz="2800" dirty="0">
                <a:latin typeface="Arial" panose="020B0604020202020204" pitchFamily="34" charset="0"/>
                <a:cs typeface="Arial" panose="020B0604020202020204" pitchFamily="34" charset="0"/>
              </a:rPr>
              <a:t>Ensure that the foam tip is given enough time to fully expand and consider using a larger insert tip  if needed.  </a:t>
            </a:r>
          </a:p>
          <a:p>
            <a:pPr>
              <a:lnSpc>
                <a:spcPct val="170000"/>
              </a:lnSpc>
            </a:pPr>
            <a:r>
              <a:rPr lang="en-GB" sz="2800" dirty="0">
                <a:latin typeface="Arial" panose="020B0604020202020204" pitchFamily="34" charset="0"/>
                <a:cs typeface="Arial" panose="020B0604020202020204" pitchFamily="34" charset="0"/>
              </a:rPr>
              <a:t>To run the </a:t>
            </a:r>
            <a:r>
              <a:rPr lang="en-GB" sz="2800" i="1" dirty="0">
                <a:latin typeface="Arial" panose="020B0604020202020204" pitchFamily="34" charset="0"/>
                <a:cs typeface="Arial" panose="020B0604020202020204" pitchFamily="34" charset="0"/>
              </a:rPr>
              <a:t>‘Ear Response’ </a:t>
            </a:r>
            <a:r>
              <a:rPr lang="en-GB" sz="2800" dirty="0">
                <a:latin typeface="Arial" panose="020B0604020202020204" pitchFamily="34" charset="0"/>
                <a:cs typeface="Arial" panose="020B0604020202020204" pitchFamily="34" charset="0"/>
              </a:rPr>
              <a:t>ensure that the correct ear marker is selected.</a:t>
            </a:r>
            <a:endParaRPr lang="en-GB" dirty="0"/>
          </a:p>
        </p:txBody>
      </p:sp>
      <p:pic>
        <p:nvPicPr>
          <p:cNvPr id="11" name="Picture 2">
            <a:extLst>
              <a:ext uri="{FF2B5EF4-FFF2-40B4-BE49-F238E27FC236}">
                <a16:creationId xmlns:a16="http://schemas.microsoft.com/office/drawing/2014/main" id="{026AA197-E642-4D1D-BD98-2876D44FDB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92098" b="71444"/>
          <a:stretch/>
        </p:blipFill>
        <p:spPr bwMode="auto">
          <a:xfrm>
            <a:off x="7548477" y="2216575"/>
            <a:ext cx="345638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a:extLst>
              <a:ext uri="{FF2B5EF4-FFF2-40B4-BE49-F238E27FC236}">
                <a16:creationId xmlns:a16="http://schemas.microsoft.com/office/drawing/2014/main" id="{FE699FE5-135E-4BEF-AC60-F7F35714821F}"/>
              </a:ext>
            </a:extLst>
          </p:cNvPr>
          <p:cNvSpPr/>
          <p:nvPr/>
        </p:nvSpPr>
        <p:spPr>
          <a:xfrm>
            <a:off x="9173856" y="2500277"/>
            <a:ext cx="958392" cy="1199356"/>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7D134984-CDEA-43D0-8ABC-6EDA70FA5AF6}"/>
              </a:ext>
            </a:extLst>
          </p:cNvPr>
          <p:cNvCxnSpPr>
            <a:cxnSpLocks/>
          </p:cNvCxnSpPr>
          <p:nvPr/>
        </p:nvCxnSpPr>
        <p:spPr>
          <a:xfrm flipH="1">
            <a:off x="9736204" y="6066414"/>
            <a:ext cx="792088"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05994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8DF806B-62D6-4B70-B13D-AA53B1F798A4}"/>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46">
            <a:extLst>
              <a:ext uri="{FF2B5EF4-FFF2-40B4-BE49-F238E27FC236}">
                <a16:creationId xmlns:a16="http://schemas.microsoft.com/office/drawing/2014/main" id="{7E11090C-9870-4706-A837-7C48017AB3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C858411-2B3E-453D-A076-6B2F8CC9037D}"/>
              </a:ext>
            </a:extLst>
          </p:cNvPr>
          <p:cNvSpPr txBox="1">
            <a:spLocks noGrp="1"/>
          </p:cNvSpPr>
          <p:nvPr>
            <p:ph type="title"/>
          </p:nvPr>
        </p:nvSpPr>
        <p:spPr>
          <a:xfrm>
            <a:off x="836676" y="539000"/>
            <a:ext cx="10515600" cy="1325559"/>
          </a:xfrm>
        </p:spPr>
        <p:txBody>
          <a:bodyPr/>
          <a:lstStyle/>
          <a:p>
            <a:pPr lvl="0" algn="ctr"/>
            <a:br>
              <a:rPr lang="en-GB" sz="4000" b="1" dirty="0">
                <a:solidFill>
                  <a:srgbClr val="FFFFFF"/>
                </a:solidFill>
                <a:latin typeface="Arial" pitchFamily="34"/>
                <a:cs typeface="Arial" pitchFamily="34"/>
              </a:rPr>
            </a:br>
            <a:r>
              <a:rPr lang="en-GB" sz="6600" b="1" dirty="0">
                <a:solidFill>
                  <a:srgbClr val="FFFFFF"/>
                </a:solidFill>
                <a:latin typeface="Arial" pitchFamily="34"/>
                <a:cs typeface="Arial" pitchFamily="34"/>
              </a:rPr>
              <a:t>Normative RECD </a:t>
            </a:r>
            <a:endParaRPr lang="en-US" sz="4000" b="1" dirty="0">
              <a:solidFill>
                <a:srgbClr val="FFFFFF"/>
              </a:solidFill>
              <a:latin typeface="Arial" pitchFamily="34"/>
              <a:cs typeface="Arial" pitchFamily="34"/>
            </a:endParaRPr>
          </a:p>
        </p:txBody>
      </p:sp>
      <p:sp>
        <p:nvSpPr>
          <p:cNvPr id="3" name="Content Placeholder 2">
            <a:extLst>
              <a:ext uri="{FF2B5EF4-FFF2-40B4-BE49-F238E27FC236}">
                <a16:creationId xmlns:a16="http://schemas.microsoft.com/office/drawing/2014/main" id="{7A6767B0-4EF0-4DE8-8FE1-1DD60C5D57D2}"/>
              </a:ext>
            </a:extLst>
          </p:cNvPr>
          <p:cNvSpPr>
            <a:spLocks noGrp="1"/>
          </p:cNvSpPr>
          <p:nvPr>
            <p:ph idx="1"/>
          </p:nvPr>
        </p:nvSpPr>
        <p:spPr>
          <a:xfrm>
            <a:off x="836676" y="2273894"/>
            <a:ext cx="6266737" cy="3729198"/>
          </a:xfrm>
        </p:spPr>
        <p:txBody>
          <a:bodyPr/>
          <a:lstStyle/>
          <a:p>
            <a:pPr algn="just">
              <a:lnSpc>
                <a:spcPct val="150000"/>
              </a:lnSpc>
            </a:pPr>
            <a:r>
              <a:rPr lang="en-GB" sz="2000" dirty="0">
                <a:latin typeface="Arial" panose="020B0604020202020204" pitchFamily="34" charset="0"/>
                <a:cs typeface="Arial" panose="020B0604020202020204" pitchFamily="34" charset="0"/>
              </a:rPr>
              <a:t>Gently insert the probe tube. A notch in the gain curve above 4000 Hz is likely to be observed which is moving towards higher frequencies. </a:t>
            </a:r>
          </a:p>
          <a:p>
            <a:pPr algn="just">
              <a:lnSpc>
                <a:spcPct val="150000"/>
              </a:lnSpc>
            </a:pPr>
            <a:r>
              <a:rPr lang="en-GB" sz="2000" dirty="0">
                <a:latin typeface="Arial" panose="020B0604020202020204" pitchFamily="34" charset="0"/>
                <a:cs typeface="Arial" panose="020B0604020202020204" pitchFamily="34" charset="0"/>
              </a:rPr>
              <a:t>The probe tube is located correctly as soon as the notch is no longer pulling the gain curve down (-5 dB) in the high-frequencies. </a:t>
            </a:r>
          </a:p>
          <a:p>
            <a:pPr algn="just">
              <a:lnSpc>
                <a:spcPct val="150000"/>
              </a:lnSpc>
            </a:pPr>
            <a:r>
              <a:rPr lang="en-GB" sz="2000" dirty="0">
                <a:latin typeface="Arial" panose="020B0604020202020204" pitchFamily="34" charset="0"/>
                <a:cs typeface="Arial" panose="020B0604020202020204" pitchFamily="34" charset="0"/>
              </a:rPr>
              <a:t>Once a normative trace has been obtained, if suitable, copy RECD for the contralateral ear. </a:t>
            </a:r>
            <a:endParaRPr lang="en-GB" sz="2000" dirty="0"/>
          </a:p>
        </p:txBody>
      </p:sp>
      <p:pic>
        <p:nvPicPr>
          <p:cNvPr id="9" name="Picture 5">
            <a:extLst>
              <a:ext uri="{FF2B5EF4-FFF2-40B4-BE49-F238E27FC236}">
                <a16:creationId xmlns:a16="http://schemas.microsoft.com/office/drawing/2014/main" id="{7FD0135A-26EF-4D6B-A9AE-6375318456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52" t="32652" r="62734" b="20410"/>
          <a:stretch/>
        </p:blipFill>
        <p:spPr bwMode="auto">
          <a:xfrm>
            <a:off x="7426191" y="2254606"/>
            <a:ext cx="412572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patelp\AppData\Local\Microsoft\Windows\INetCache\IE\E5XF9PX5\check-mark-1292787_960_720[1].png">
            <a:extLst>
              <a:ext uri="{FF2B5EF4-FFF2-40B4-BE49-F238E27FC236}">
                <a16:creationId xmlns:a16="http://schemas.microsoft.com/office/drawing/2014/main" id="{D34E04F2-4CC9-4445-854C-F219AEBD81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2540" y="3598424"/>
            <a:ext cx="1234997" cy="12130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86EFE27A-F956-4EC7-A0F0-24E82E4837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2221" y="5788753"/>
            <a:ext cx="859710" cy="867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1171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CB094EDE-6379-4E6E-B06B-5542DC67642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652" t="32652" r="62734" b="20410"/>
          <a:stretch/>
        </p:blipFill>
        <p:spPr bwMode="auto">
          <a:xfrm>
            <a:off x="2691914" y="508366"/>
            <a:ext cx="5635996" cy="5841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6AC6CBCE-EDBC-4C08-9EC6-426A744ABF8D}"/>
              </a:ext>
            </a:extLst>
          </p:cNvPr>
          <p:cNvSpPr txBox="1"/>
          <p:nvPr/>
        </p:nvSpPr>
        <p:spPr>
          <a:xfrm>
            <a:off x="5417722" y="903346"/>
            <a:ext cx="2343150" cy="456535"/>
          </a:xfrm>
          <a:prstGeom prst="rect">
            <a:avLst/>
          </a:prstGeom>
          <a:noFill/>
        </p:spPr>
        <p:txBody>
          <a:bodyPr wrap="square" rtlCol="0">
            <a:spAutoFit/>
          </a:bodyPr>
          <a:lstStyle/>
          <a:p>
            <a:pPr>
              <a:lnSpc>
                <a:spcPct val="150000"/>
              </a:lnSpc>
            </a:pPr>
            <a:r>
              <a:rPr lang="en-GB" b="1" dirty="0">
                <a:latin typeface="Arial" panose="020B0604020202020204" pitchFamily="34" charset="0"/>
                <a:cs typeface="Arial" panose="020B0604020202020204" pitchFamily="34" charset="0"/>
              </a:rPr>
              <a:t>Ear Response</a:t>
            </a:r>
          </a:p>
        </p:txBody>
      </p:sp>
      <p:sp>
        <p:nvSpPr>
          <p:cNvPr id="6" name="TextBox 5">
            <a:extLst>
              <a:ext uri="{FF2B5EF4-FFF2-40B4-BE49-F238E27FC236}">
                <a16:creationId xmlns:a16="http://schemas.microsoft.com/office/drawing/2014/main" id="{BDABF5A5-D109-48BB-96CF-5B8441960EFA}"/>
              </a:ext>
            </a:extLst>
          </p:cNvPr>
          <p:cNvSpPr txBox="1"/>
          <p:nvPr/>
        </p:nvSpPr>
        <p:spPr>
          <a:xfrm>
            <a:off x="5236747" y="2397371"/>
            <a:ext cx="2705100"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Coupler Response </a:t>
            </a:r>
          </a:p>
        </p:txBody>
      </p:sp>
      <p:sp>
        <p:nvSpPr>
          <p:cNvPr id="7" name="TextBox 6">
            <a:extLst>
              <a:ext uri="{FF2B5EF4-FFF2-40B4-BE49-F238E27FC236}">
                <a16:creationId xmlns:a16="http://schemas.microsoft.com/office/drawing/2014/main" id="{DF0108CF-F97C-4324-91FD-49B5D1A68DC1}"/>
              </a:ext>
            </a:extLst>
          </p:cNvPr>
          <p:cNvSpPr txBox="1"/>
          <p:nvPr/>
        </p:nvSpPr>
        <p:spPr>
          <a:xfrm>
            <a:off x="8327910" y="1478081"/>
            <a:ext cx="3730740" cy="3901837"/>
          </a:xfrm>
          <a:prstGeom prst="rect">
            <a:avLst/>
          </a:prstGeom>
          <a:noFill/>
        </p:spPr>
        <p:txBody>
          <a:bodyPr wrap="square" rtlCol="0">
            <a:spAutoFit/>
          </a:bodyPr>
          <a:lstStyle/>
          <a:p>
            <a:pPr>
              <a:lnSpc>
                <a:spcPct val="150000"/>
              </a:lnSpc>
            </a:pPr>
            <a:r>
              <a:rPr lang="en-GB" sz="2400" dirty="0">
                <a:latin typeface="Arial" panose="020B0604020202020204" pitchFamily="34" charset="0"/>
                <a:cs typeface="Arial" panose="020B0604020202020204" pitchFamily="34" charset="0"/>
              </a:rPr>
              <a:t>The on-ear RECD component will usually be positive values when compared to the coupler values</a:t>
            </a:r>
            <a:r>
              <a:rPr lang="en-GB" sz="2400" b="1"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expect a RECD of around 10 dB in the mid-frequencies.</a:t>
            </a:r>
            <a:endParaRPr lang="en-GB" sz="24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0ABBF14-735B-44B5-AEC9-757878CBB8C0}"/>
              </a:ext>
            </a:extLst>
          </p:cNvPr>
          <p:cNvSpPr txBox="1"/>
          <p:nvPr/>
        </p:nvSpPr>
        <p:spPr>
          <a:xfrm>
            <a:off x="5279910" y="4274438"/>
            <a:ext cx="6096000" cy="456535"/>
          </a:xfrm>
          <a:prstGeom prst="rect">
            <a:avLst/>
          </a:prstGeom>
          <a:noFill/>
        </p:spPr>
        <p:txBody>
          <a:bodyPr wrap="square">
            <a:spAutoFit/>
          </a:bodyPr>
          <a:lstStyle/>
          <a:p>
            <a:pPr>
              <a:lnSpc>
                <a:spcPct val="150000"/>
              </a:lnSpc>
            </a:pPr>
            <a:r>
              <a:rPr lang="en-GB" b="1" dirty="0">
                <a:latin typeface="Arial" panose="020B0604020202020204" pitchFamily="34" charset="0"/>
                <a:cs typeface="Arial" panose="020B0604020202020204" pitchFamily="34" charset="0"/>
              </a:rPr>
              <a:t>Measured RECD</a:t>
            </a:r>
          </a:p>
        </p:txBody>
      </p:sp>
    </p:spTree>
    <p:extLst>
      <p:ext uri="{BB962C8B-B14F-4D97-AF65-F5344CB8AC3E}">
        <p14:creationId xmlns:p14="http://schemas.microsoft.com/office/powerpoint/2010/main" val="820909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8DF806B-62D6-4B70-B13D-AA53B1F798A4}"/>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46">
            <a:extLst>
              <a:ext uri="{FF2B5EF4-FFF2-40B4-BE49-F238E27FC236}">
                <a16:creationId xmlns:a16="http://schemas.microsoft.com/office/drawing/2014/main" id="{7E11090C-9870-4706-A837-7C48017AB3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C858411-2B3E-453D-A076-6B2F8CC9037D}"/>
              </a:ext>
            </a:extLst>
          </p:cNvPr>
          <p:cNvSpPr txBox="1">
            <a:spLocks noGrp="1"/>
          </p:cNvSpPr>
          <p:nvPr>
            <p:ph type="title"/>
          </p:nvPr>
        </p:nvSpPr>
        <p:spPr>
          <a:xfrm>
            <a:off x="836676" y="539000"/>
            <a:ext cx="10515600" cy="1325559"/>
          </a:xfrm>
        </p:spPr>
        <p:txBody>
          <a:bodyPr/>
          <a:lstStyle/>
          <a:p>
            <a:pPr lvl="0" algn="ctr"/>
            <a:br>
              <a:rPr lang="en-GB" sz="4000" b="1" dirty="0">
                <a:solidFill>
                  <a:srgbClr val="FFFFFF"/>
                </a:solidFill>
                <a:latin typeface="Arial" pitchFamily="34"/>
                <a:cs typeface="Arial" pitchFamily="34"/>
              </a:rPr>
            </a:br>
            <a:r>
              <a:rPr lang="en-GB" sz="6600" b="1" dirty="0">
                <a:solidFill>
                  <a:srgbClr val="FFFFFF"/>
                </a:solidFill>
                <a:latin typeface="Arial" pitchFamily="34"/>
                <a:cs typeface="Arial" pitchFamily="34"/>
              </a:rPr>
              <a:t>Negative  RECD </a:t>
            </a:r>
            <a:endParaRPr lang="en-US" sz="4000" b="1" dirty="0">
              <a:solidFill>
                <a:srgbClr val="FFFFFF"/>
              </a:solidFill>
              <a:latin typeface="Arial" pitchFamily="34"/>
              <a:cs typeface="Arial" pitchFamily="34"/>
            </a:endParaRPr>
          </a:p>
        </p:txBody>
      </p:sp>
      <p:pic>
        <p:nvPicPr>
          <p:cNvPr id="11" name="Picture 3">
            <a:extLst>
              <a:ext uri="{FF2B5EF4-FFF2-40B4-BE49-F238E27FC236}">
                <a16:creationId xmlns:a16="http://schemas.microsoft.com/office/drawing/2014/main" id="{E092A9D5-D9CE-4A21-9F6E-00CBB5942EF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332" t="11166" r="42067" b="33279"/>
          <a:stretch/>
        </p:blipFill>
        <p:spPr bwMode="auto">
          <a:xfrm>
            <a:off x="644057" y="2273894"/>
            <a:ext cx="4035846" cy="4246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7B138C6A-F3B6-43DE-BB5E-8C3C93BC547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63" t="10285" r="41019" b="31868"/>
          <a:stretch/>
        </p:blipFill>
        <p:spPr bwMode="auto">
          <a:xfrm>
            <a:off x="7294449" y="2225562"/>
            <a:ext cx="4175770" cy="4342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descr="C:\Users\patelp\AppData\Local\Microsoft\Windows\INetCache\IE\QTEDBK21\1024px-Saint_Andrew's_cross_(red).svg[1].png">
            <a:extLst>
              <a:ext uri="{FF2B5EF4-FFF2-40B4-BE49-F238E27FC236}">
                <a16:creationId xmlns:a16="http://schemas.microsoft.com/office/drawing/2014/main" id="{60B02774-D657-41A6-B0FE-74EF492CA9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3266" y="3172456"/>
            <a:ext cx="2085467" cy="2085467"/>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25825053-B10C-46D5-B38F-2E2DE4435065}"/>
              </a:ext>
            </a:extLst>
          </p:cNvPr>
          <p:cNvSpPr/>
          <p:nvPr/>
        </p:nvSpPr>
        <p:spPr>
          <a:xfrm>
            <a:off x="3785983" y="4852366"/>
            <a:ext cx="720401" cy="1143000"/>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sp>
        <p:nvSpPr>
          <p:cNvPr id="16" name="Oval 15">
            <a:extLst>
              <a:ext uri="{FF2B5EF4-FFF2-40B4-BE49-F238E27FC236}">
                <a16:creationId xmlns:a16="http://schemas.microsoft.com/office/drawing/2014/main" id="{A5DC8E9C-8CA1-4632-8038-3059B750F1BD}"/>
              </a:ext>
            </a:extLst>
          </p:cNvPr>
          <p:cNvSpPr/>
          <p:nvPr/>
        </p:nvSpPr>
        <p:spPr>
          <a:xfrm>
            <a:off x="7824006" y="5257923"/>
            <a:ext cx="720401" cy="1143000"/>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661413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8DF806B-62D6-4B70-B13D-AA53B1F798A4}"/>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46">
            <a:extLst>
              <a:ext uri="{FF2B5EF4-FFF2-40B4-BE49-F238E27FC236}">
                <a16:creationId xmlns:a16="http://schemas.microsoft.com/office/drawing/2014/main" id="{7E11090C-9870-4706-A837-7C48017AB3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C858411-2B3E-453D-A076-6B2F8CC9037D}"/>
              </a:ext>
            </a:extLst>
          </p:cNvPr>
          <p:cNvSpPr txBox="1">
            <a:spLocks noGrp="1"/>
          </p:cNvSpPr>
          <p:nvPr>
            <p:ph type="title"/>
          </p:nvPr>
        </p:nvSpPr>
        <p:spPr/>
        <p:txBody>
          <a:bodyPr/>
          <a:lstStyle/>
          <a:p>
            <a:pPr lvl="0" algn="ctr"/>
            <a:br>
              <a:rPr lang="en-GB" sz="4000" b="1" dirty="0">
                <a:solidFill>
                  <a:srgbClr val="FFFFFF"/>
                </a:solidFill>
                <a:latin typeface="Arial" pitchFamily="34"/>
                <a:cs typeface="Arial" pitchFamily="34"/>
              </a:rPr>
            </a:br>
            <a:r>
              <a:rPr lang="en-GB" sz="6600" b="1" dirty="0">
                <a:solidFill>
                  <a:srgbClr val="FFFFFF"/>
                </a:solidFill>
                <a:latin typeface="Arial" pitchFamily="34"/>
                <a:cs typeface="Arial" pitchFamily="34"/>
              </a:rPr>
              <a:t>RECD Troubleshooting</a:t>
            </a:r>
            <a:endParaRPr lang="en-US" sz="4000" b="1" dirty="0">
              <a:solidFill>
                <a:srgbClr val="FFFFFF"/>
              </a:solidFill>
              <a:latin typeface="Arial" pitchFamily="34"/>
              <a:cs typeface="Arial" pitchFamily="34"/>
            </a:endParaRPr>
          </a:p>
        </p:txBody>
      </p:sp>
      <p:sp>
        <p:nvSpPr>
          <p:cNvPr id="3" name="Content Placeholder 2">
            <a:extLst>
              <a:ext uri="{FF2B5EF4-FFF2-40B4-BE49-F238E27FC236}">
                <a16:creationId xmlns:a16="http://schemas.microsoft.com/office/drawing/2014/main" id="{8AF90634-6364-4709-8540-D6C2E2FA7C7D}"/>
              </a:ext>
            </a:extLst>
          </p:cNvPr>
          <p:cNvSpPr>
            <a:spLocks noGrp="1"/>
          </p:cNvSpPr>
          <p:nvPr>
            <p:ph idx="1"/>
          </p:nvPr>
        </p:nvSpPr>
        <p:spPr>
          <a:xfrm>
            <a:off x="640084" y="2141535"/>
            <a:ext cx="10515600" cy="4351336"/>
          </a:xfrm>
        </p:spPr>
        <p:txBody>
          <a:bodyPr/>
          <a:lstStyle/>
          <a:p>
            <a:pPr>
              <a:lnSpc>
                <a:spcPct val="150000"/>
              </a:lnSpc>
            </a:pPr>
            <a:r>
              <a:rPr lang="en-GB" sz="2000" b="1" dirty="0">
                <a:latin typeface="Arial" panose="020B0604020202020204" pitchFamily="34" charset="0"/>
                <a:cs typeface="Arial" panose="020B0604020202020204" pitchFamily="34" charset="0"/>
              </a:rPr>
              <a:t>Loose-fitting insert foam tips:  </a:t>
            </a:r>
            <a:r>
              <a:rPr lang="en-GB" sz="2000" dirty="0">
                <a:latin typeface="Arial" panose="020B0604020202020204" pitchFamily="34" charset="0"/>
                <a:cs typeface="Arial" panose="020B0604020202020204" pitchFamily="34" charset="0"/>
              </a:rPr>
              <a:t>In this case, sound leaks out around the foam tip leading to negative RECD values in the low frequencies.  Make sure the foam tip  is given enough time to fully expand and consider using a larger insert  if needed.  </a:t>
            </a:r>
          </a:p>
          <a:p>
            <a:pPr>
              <a:lnSpc>
                <a:spcPct val="150000"/>
              </a:lnSpc>
            </a:pPr>
            <a:r>
              <a:rPr lang="en-GB" sz="2000" b="1" dirty="0">
                <a:latin typeface="Arial" panose="020B0604020202020204" pitchFamily="34" charset="0"/>
                <a:cs typeface="Arial" panose="020B0604020202020204" pitchFamily="34" charset="0"/>
              </a:rPr>
              <a:t>Shallow probe tube insertions.  </a:t>
            </a:r>
            <a:r>
              <a:rPr lang="en-GB" sz="2000" dirty="0">
                <a:latin typeface="Arial" panose="020B0604020202020204" pitchFamily="34" charset="0"/>
                <a:cs typeface="Arial" panose="020B0604020202020204" pitchFamily="34" charset="0"/>
              </a:rPr>
              <a:t>Negative RECD values may occur in the higher frequencies above 3000 Hz when the probe tube has not been inserted far enough into the ear canal.</a:t>
            </a:r>
          </a:p>
          <a:p>
            <a:pPr>
              <a:lnSpc>
                <a:spcPct val="150000"/>
              </a:lnSpc>
            </a:pPr>
            <a:r>
              <a:rPr lang="en-GB" sz="2000" b="1" dirty="0">
                <a:latin typeface="Arial" panose="020B0604020202020204" pitchFamily="34" charset="0"/>
                <a:cs typeface="Arial" panose="020B0604020202020204" pitchFamily="34" charset="0"/>
              </a:rPr>
              <a:t>Blocked probe tube:  </a:t>
            </a:r>
            <a:r>
              <a:rPr lang="en-GB" sz="2000" dirty="0">
                <a:latin typeface="Arial" panose="020B0604020202020204" pitchFamily="34" charset="0"/>
                <a:cs typeface="Arial" panose="020B0604020202020204" pitchFamily="34" charset="0"/>
              </a:rPr>
              <a:t>When RECD values are negative across the frequency range a blocked or crimped probe tube may be the cause. The tube could be blocked by wax or by incorrect placement of the tube against the ear canal. </a:t>
            </a:r>
          </a:p>
          <a:p>
            <a:pPr marL="0" indent="0">
              <a:buNone/>
            </a:pPr>
            <a:endParaRPr lang="en-GB" sz="28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150345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8DF806B-62D6-4B70-B13D-AA53B1F798A4}"/>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46">
            <a:extLst>
              <a:ext uri="{FF2B5EF4-FFF2-40B4-BE49-F238E27FC236}">
                <a16:creationId xmlns:a16="http://schemas.microsoft.com/office/drawing/2014/main" id="{7E11090C-9870-4706-A837-7C48017AB3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C858411-2B3E-453D-A076-6B2F8CC9037D}"/>
              </a:ext>
            </a:extLst>
          </p:cNvPr>
          <p:cNvSpPr txBox="1">
            <a:spLocks noGrp="1"/>
          </p:cNvSpPr>
          <p:nvPr>
            <p:ph type="title"/>
          </p:nvPr>
        </p:nvSpPr>
        <p:spPr/>
        <p:txBody>
          <a:bodyPr/>
          <a:lstStyle/>
          <a:p>
            <a:pPr lvl="0" algn="ctr"/>
            <a:br>
              <a:rPr lang="en-GB" sz="4000" b="1" dirty="0">
                <a:solidFill>
                  <a:srgbClr val="FFFFFF"/>
                </a:solidFill>
                <a:latin typeface="Arial" pitchFamily="34"/>
                <a:cs typeface="Arial" pitchFamily="34"/>
              </a:rPr>
            </a:br>
            <a:r>
              <a:rPr lang="en-GB" sz="6600" b="1" dirty="0">
                <a:solidFill>
                  <a:srgbClr val="FFFFFF"/>
                </a:solidFill>
                <a:latin typeface="Arial" pitchFamily="34"/>
                <a:cs typeface="Arial" pitchFamily="34"/>
              </a:rPr>
              <a:t>Middle Ear Problems</a:t>
            </a:r>
            <a:endParaRPr lang="en-US" sz="4000" b="1" dirty="0">
              <a:solidFill>
                <a:srgbClr val="FFFFFF"/>
              </a:solidFill>
              <a:latin typeface="Arial" pitchFamily="34"/>
              <a:cs typeface="Arial" pitchFamily="34"/>
            </a:endParaRPr>
          </a:p>
        </p:txBody>
      </p:sp>
      <p:sp>
        <p:nvSpPr>
          <p:cNvPr id="3" name="Content Placeholder 2">
            <a:extLst>
              <a:ext uri="{FF2B5EF4-FFF2-40B4-BE49-F238E27FC236}">
                <a16:creationId xmlns:a16="http://schemas.microsoft.com/office/drawing/2014/main" id="{8AF90634-6364-4709-8540-D6C2E2FA7C7D}"/>
              </a:ext>
            </a:extLst>
          </p:cNvPr>
          <p:cNvSpPr>
            <a:spLocks noGrp="1"/>
          </p:cNvSpPr>
          <p:nvPr>
            <p:ph idx="1"/>
          </p:nvPr>
        </p:nvSpPr>
        <p:spPr>
          <a:xfrm>
            <a:off x="640084" y="2055817"/>
            <a:ext cx="10515600" cy="4351336"/>
          </a:xfrm>
        </p:spPr>
        <p:txBody>
          <a:bodyPr/>
          <a:lstStyle/>
          <a:p>
            <a:pPr algn="just">
              <a:lnSpc>
                <a:spcPct val="150000"/>
              </a:lnSpc>
            </a:pPr>
            <a:r>
              <a:rPr lang="en-GB" sz="2000" b="1" dirty="0">
                <a:latin typeface="Arial" panose="020B0604020202020204" pitchFamily="34" charset="0"/>
                <a:cs typeface="Arial" panose="020B0604020202020204" pitchFamily="34" charset="0"/>
              </a:rPr>
              <a:t>Presence of a patent PE tube or TM perforation: </a:t>
            </a:r>
            <a:r>
              <a:rPr lang="en-GB" sz="2000" dirty="0">
                <a:latin typeface="Arial" panose="020B0604020202020204" pitchFamily="34" charset="0"/>
                <a:cs typeface="Arial" panose="020B0604020202020204" pitchFamily="34" charset="0"/>
              </a:rPr>
              <a:t>The larger ear canal/middle ear volume created by a patent PE tube or TM perforation creates a negative RECD value in the low frequencies. This not a concern as the effect of the perforation is unlikely to fluctuate. </a:t>
            </a:r>
          </a:p>
          <a:p>
            <a:pPr algn="just">
              <a:lnSpc>
                <a:spcPct val="150000"/>
              </a:lnSpc>
            </a:pPr>
            <a:r>
              <a:rPr lang="en-GB" sz="2000" b="1" dirty="0">
                <a:latin typeface="Arial" panose="020B0604020202020204" pitchFamily="34" charset="0"/>
                <a:cs typeface="Arial" panose="020B0604020202020204" pitchFamily="34" charset="0"/>
              </a:rPr>
              <a:t>Grommets: </a:t>
            </a:r>
            <a:r>
              <a:rPr lang="en-GB" sz="2000" dirty="0">
                <a:latin typeface="Arial" panose="020B0604020202020204" pitchFamily="34" charset="0"/>
                <a:cs typeface="Arial" panose="020B0604020202020204" pitchFamily="34" charset="0"/>
              </a:rPr>
              <a:t>Take care if grommets are fitted as canal characteristics (and RECDs) will vary depending on the patency of the grommet.</a:t>
            </a:r>
          </a:p>
          <a:p>
            <a:pPr algn="just">
              <a:lnSpc>
                <a:spcPct val="150000"/>
              </a:lnSpc>
            </a:pPr>
            <a:r>
              <a:rPr lang="en-GB" sz="2000" b="1" dirty="0">
                <a:latin typeface="Arial" panose="020B0604020202020204" pitchFamily="34" charset="0"/>
                <a:cs typeface="Arial" panose="020B0604020202020204" pitchFamily="34" charset="0"/>
              </a:rPr>
              <a:t>Middle Ear Effusion (MEE): </a:t>
            </a:r>
            <a:r>
              <a:rPr lang="en-GB" sz="2000" dirty="0">
                <a:latin typeface="Arial" panose="020B0604020202020204" pitchFamily="34" charset="0"/>
                <a:cs typeface="Arial" panose="020B0604020202020204" pitchFamily="34" charset="0"/>
              </a:rPr>
              <a:t>MEE</a:t>
            </a:r>
            <a:r>
              <a:rPr lang="en-GB" sz="2000" b="1"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will prevent sound entering the middle ear, resulting in a larger RECD. If MEE is persistent, you can use the measured RECD. If the effusion is transient, an average RECD may be more appropriate (or use the contralateral RECD if no effusion is present).</a:t>
            </a:r>
          </a:p>
          <a:p>
            <a:endParaRPr lang="en-GB" dirty="0"/>
          </a:p>
        </p:txBody>
      </p:sp>
    </p:spTree>
    <p:extLst>
      <p:ext uri="{BB962C8B-B14F-4D97-AF65-F5344CB8AC3E}">
        <p14:creationId xmlns:p14="http://schemas.microsoft.com/office/powerpoint/2010/main" val="3923212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8DF806B-62D6-4B70-B13D-AA53B1F798A4}"/>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46">
            <a:extLst>
              <a:ext uri="{FF2B5EF4-FFF2-40B4-BE49-F238E27FC236}">
                <a16:creationId xmlns:a16="http://schemas.microsoft.com/office/drawing/2014/main" id="{7E11090C-9870-4706-A837-7C48017AB3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C858411-2B3E-453D-A076-6B2F8CC9037D}"/>
              </a:ext>
            </a:extLst>
          </p:cNvPr>
          <p:cNvSpPr txBox="1">
            <a:spLocks noGrp="1"/>
          </p:cNvSpPr>
          <p:nvPr>
            <p:ph type="title"/>
          </p:nvPr>
        </p:nvSpPr>
        <p:spPr/>
        <p:txBody>
          <a:bodyPr/>
          <a:lstStyle/>
          <a:p>
            <a:pPr lvl="0" algn="ctr"/>
            <a:br>
              <a:rPr lang="en-GB" sz="4000" b="1" dirty="0">
                <a:solidFill>
                  <a:srgbClr val="FFFFFF"/>
                </a:solidFill>
                <a:latin typeface="Arial" pitchFamily="34"/>
                <a:cs typeface="Arial" pitchFamily="34"/>
              </a:rPr>
            </a:br>
            <a:r>
              <a:rPr lang="en-GB" sz="6600" b="1" dirty="0">
                <a:solidFill>
                  <a:srgbClr val="FFFFFF"/>
                </a:solidFill>
                <a:latin typeface="Arial" pitchFamily="34"/>
                <a:cs typeface="Arial" pitchFamily="34"/>
              </a:rPr>
              <a:t>What Next: Thin Tubes</a:t>
            </a:r>
            <a:endParaRPr lang="en-US" sz="4000" b="1" dirty="0">
              <a:solidFill>
                <a:srgbClr val="FFFFFF"/>
              </a:solidFill>
              <a:latin typeface="Arial" pitchFamily="34"/>
              <a:cs typeface="Arial" pitchFamily="34"/>
            </a:endParaRPr>
          </a:p>
        </p:txBody>
      </p:sp>
      <p:sp>
        <p:nvSpPr>
          <p:cNvPr id="3" name="Content Placeholder 2">
            <a:extLst>
              <a:ext uri="{FF2B5EF4-FFF2-40B4-BE49-F238E27FC236}">
                <a16:creationId xmlns:a16="http://schemas.microsoft.com/office/drawing/2014/main" id="{8AF90634-6364-4709-8540-D6C2E2FA7C7D}"/>
              </a:ext>
            </a:extLst>
          </p:cNvPr>
          <p:cNvSpPr>
            <a:spLocks noGrp="1"/>
          </p:cNvSpPr>
          <p:nvPr>
            <p:ph idx="1"/>
          </p:nvPr>
        </p:nvSpPr>
        <p:spPr>
          <a:xfrm>
            <a:off x="644056" y="2326406"/>
            <a:ext cx="7829109" cy="4351336"/>
          </a:xfrm>
        </p:spPr>
        <p:txBody>
          <a:bodyPr/>
          <a:lstStyle/>
          <a:p>
            <a:pPr algn="just">
              <a:lnSpc>
                <a:spcPct val="150000"/>
              </a:lnSpc>
            </a:pPr>
            <a:r>
              <a:rPr lang="en-GB" sz="2000" dirty="0">
                <a:latin typeface="Arial" panose="020B0604020202020204" pitchFamily="34" charset="0"/>
                <a:cs typeface="Arial" panose="020B0604020202020204" pitchFamily="34" charset="0"/>
              </a:rPr>
              <a:t>Once you have obtained RECD measurement for closed dome fittings, you will need to determine the patient’s individual thin tube size for each ear using the </a:t>
            </a:r>
            <a:r>
              <a:rPr lang="en-GB" sz="2000" b="0" i="0" dirty="0">
                <a:solidFill>
                  <a:srgbClr val="0A0A0A"/>
                </a:solidFill>
                <a:effectLst/>
                <a:latin typeface="Arial" panose="020B0604020202020204" pitchFamily="34" charset="0"/>
                <a:cs typeface="Arial" panose="020B0604020202020204" pitchFamily="34" charset="0"/>
              </a:rPr>
              <a:t>Corda MiniFit measuring tool  appropriate to the hearing </a:t>
            </a:r>
            <a:r>
              <a:rPr lang="en-GB" sz="2000" dirty="0">
                <a:solidFill>
                  <a:srgbClr val="0A0A0A"/>
                </a:solidFill>
                <a:latin typeface="Arial" panose="020B0604020202020204" pitchFamily="34" charset="0"/>
                <a:cs typeface="Arial" panose="020B0604020202020204" pitchFamily="34" charset="0"/>
              </a:rPr>
              <a:t>aid manufacturer </a:t>
            </a:r>
            <a:r>
              <a:rPr lang="en-GB" sz="2000" b="0" i="0" dirty="0">
                <a:solidFill>
                  <a:srgbClr val="0A0A0A"/>
                </a:solidFill>
                <a:effectLst/>
                <a:latin typeface="Arial" panose="020B0604020202020204" pitchFamily="34" charset="0"/>
                <a:cs typeface="Arial" panose="020B0604020202020204" pitchFamily="34" charset="0"/>
              </a:rPr>
              <a:t>as well as measuring the dome size. </a:t>
            </a:r>
          </a:p>
          <a:p>
            <a:pPr algn="just">
              <a:lnSpc>
                <a:spcPct val="150000"/>
              </a:lnSpc>
            </a:pPr>
            <a:r>
              <a:rPr lang="en-GB" sz="2000" dirty="0">
                <a:solidFill>
                  <a:srgbClr val="0A0A0A"/>
                </a:solidFill>
                <a:latin typeface="Arial" panose="020B0604020202020204" pitchFamily="34" charset="0"/>
                <a:cs typeface="Arial" panose="020B0604020202020204" pitchFamily="34" charset="0"/>
              </a:rPr>
              <a:t>Best practice would be to check the fit of tubing and dome size in the patients ears to ensure comfort and enable accurate fitting. Determine whether sports lock will be required. </a:t>
            </a:r>
          </a:p>
          <a:p>
            <a:pPr algn="just">
              <a:lnSpc>
                <a:spcPct val="150000"/>
              </a:lnSpc>
            </a:pPr>
            <a:r>
              <a:rPr lang="en-GB" sz="2000" dirty="0">
                <a:solidFill>
                  <a:srgbClr val="0A0A0A"/>
                </a:solidFill>
                <a:latin typeface="Arial" panose="020B0604020202020204" pitchFamily="34" charset="0"/>
                <a:cs typeface="Arial" panose="020B0604020202020204" pitchFamily="34" charset="0"/>
              </a:rPr>
              <a:t>Record measurement in patient’s journal. </a:t>
            </a:r>
          </a:p>
          <a:p>
            <a:pPr marL="0" indent="0" algn="just">
              <a:lnSpc>
                <a:spcPct val="150000"/>
              </a:lnSpc>
              <a:buNone/>
            </a:pPr>
            <a:r>
              <a:rPr lang="en-GB" sz="2000" dirty="0">
                <a:solidFill>
                  <a:srgbClr val="0A0A0A"/>
                </a:solidFill>
                <a:latin typeface="Arial" panose="020B0604020202020204" pitchFamily="34" charset="0"/>
                <a:cs typeface="Arial" panose="020B0604020202020204" pitchFamily="34" charset="0"/>
              </a:rPr>
              <a:t> </a:t>
            </a:r>
            <a:endParaRPr lang="en-GB" sz="2000" b="0" i="0" dirty="0">
              <a:solidFill>
                <a:srgbClr val="0A0A0A"/>
              </a:solidFill>
              <a:effectLst/>
              <a:latin typeface="Arial" panose="020B0604020202020204" pitchFamily="34" charset="0"/>
              <a:cs typeface="Arial" panose="020B0604020202020204" pitchFamily="34" charset="0"/>
            </a:endParaRPr>
          </a:p>
          <a:p>
            <a:pPr algn="just">
              <a:lnSpc>
                <a:spcPct val="150000"/>
              </a:lnSpc>
            </a:pPr>
            <a:endParaRPr lang="en-GB" sz="1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15B2B1E-39EB-429B-9CD5-FE7EE571D22F}"/>
              </a:ext>
            </a:extLst>
          </p:cNvPr>
          <p:cNvPicPr>
            <a:picLocks noChangeAspect="1"/>
          </p:cNvPicPr>
          <p:nvPr/>
        </p:nvPicPr>
        <p:blipFill rotWithShape="1">
          <a:blip r:embed="rId3"/>
          <a:srcRect r="3010"/>
          <a:stretch/>
        </p:blipFill>
        <p:spPr>
          <a:xfrm>
            <a:off x="8839941" y="2565403"/>
            <a:ext cx="2982234" cy="2931394"/>
          </a:xfrm>
          <a:prstGeom prst="rect">
            <a:avLst/>
          </a:prstGeom>
        </p:spPr>
      </p:pic>
    </p:spTree>
    <p:extLst>
      <p:ext uri="{BB962C8B-B14F-4D97-AF65-F5344CB8AC3E}">
        <p14:creationId xmlns:p14="http://schemas.microsoft.com/office/powerpoint/2010/main" val="563381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8DF806B-62D6-4B70-B13D-AA53B1F798A4}"/>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46">
            <a:extLst>
              <a:ext uri="{FF2B5EF4-FFF2-40B4-BE49-F238E27FC236}">
                <a16:creationId xmlns:a16="http://schemas.microsoft.com/office/drawing/2014/main" id="{7E11090C-9870-4706-A837-7C48017AB3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C858411-2B3E-453D-A076-6B2F8CC9037D}"/>
              </a:ext>
            </a:extLst>
          </p:cNvPr>
          <p:cNvSpPr txBox="1">
            <a:spLocks noGrp="1"/>
          </p:cNvSpPr>
          <p:nvPr>
            <p:ph type="title"/>
          </p:nvPr>
        </p:nvSpPr>
        <p:spPr>
          <a:xfrm>
            <a:off x="836676" y="545589"/>
            <a:ext cx="10515600" cy="1325559"/>
          </a:xfrm>
        </p:spPr>
        <p:txBody>
          <a:bodyPr/>
          <a:lstStyle/>
          <a:p>
            <a:pPr lvl="0" algn="ctr"/>
            <a:br>
              <a:rPr lang="en-GB" sz="3200" b="1" dirty="0">
                <a:solidFill>
                  <a:srgbClr val="FFFFFF"/>
                </a:solidFill>
                <a:latin typeface="Arial" pitchFamily="34"/>
                <a:cs typeface="Arial" pitchFamily="34"/>
              </a:rPr>
            </a:br>
            <a:r>
              <a:rPr lang="en-GB" sz="5400" b="1" dirty="0">
                <a:solidFill>
                  <a:srgbClr val="FFFFFF"/>
                </a:solidFill>
                <a:latin typeface="Arial" pitchFamily="34"/>
                <a:cs typeface="Arial" pitchFamily="34"/>
              </a:rPr>
              <a:t>What Next:  &lt;3mm Vented Earmoulds</a:t>
            </a:r>
            <a:endParaRPr lang="en-US" sz="3200" b="1" dirty="0">
              <a:solidFill>
                <a:srgbClr val="FFFFFF"/>
              </a:solidFill>
              <a:latin typeface="Arial" pitchFamily="34"/>
              <a:cs typeface="Arial" pitchFamily="34"/>
            </a:endParaRPr>
          </a:p>
        </p:txBody>
      </p:sp>
      <p:sp>
        <p:nvSpPr>
          <p:cNvPr id="3" name="Content Placeholder 2">
            <a:extLst>
              <a:ext uri="{FF2B5EF4-FFF2-40B4-BE49-F238E27FC236}">
                <a16:creationId xmlns:a16="http://schemas.microsoft.com/office/drawing/2014/main" id="{8AF90634-6364-4709-8540-D6C2E2FA7C7D}"/>
              </a:ext>
            </a:extLst>
          </p:cNvPr>
          <p:cNvSpPr>
            <a:spLocks noGrp="1"/>
          </p:cNvSpPr>
          <p:nvPr>
            <p:ph idx="1"/>
          </p:nvPr>
        </p:nvSpPr>
        <p:spPr>
          <a:xfrm>
            <a:off x="640084" y="2177176"/>
            <a:ext cx="10907859" cy="4351336"/>
          </a:xfrm>
        </p:spPr>
        <p:txBody>
          <a:bodyPr/>
          <a:lstStyle/>
          <a:p>
            <a:pPr algn="just">
              <a:lnSpc>
                <a:spcPct val="150000"/>
              </a:lnSpc>
            </a:pPr>
            <a:r>
              <a:rPr lang="en-GB" sz="1600" dirty="0">
                <a:latin typeface="Arial" panose="020B0604020202020204" pitchFamily="34" charset="0"/>
                <a:cs typeface="Arial" panose="020B0604020202020204" pitchFamily="34" charset="0"/>
              </a:rPr>
              <a:t>Once you have obtained a RECD measurement for earmoulds with &lt;3mm vents, measure </a:t>
            </a:r>
            <a:r>
              <a:rPr lang="en-GB" sz="1600" b="0" i="0" dirty="0">
                <a:solidFill>
                  <a:srgbClr val="000000"/>
                </a:solidFill>
                <a:effectLst/>
                <a:latin typeface="Arial" panose="020B0604020202020204" pitchFamily="34" charset="0"/>
                <a:cs typeface="Arial" panose="020B0604020202020204" pitchFamily="34" charset="0"/>
              </a:rPr>
              <a:t>the distance between </a:t>
            </a:r>
            <a:r>
              <a:rPr lang="en-GB" sz="1600" b="1" i="0" dirty="0">
                <a:solidFill>
                  <a:srgbClr val="000000"/>
                </a:solidFill>
                <a:effectLst/>
                <a:highlight>
                  <a:srgbClr val="FFFF00"/>
                </a:highlight>
                <a:latin typeface="Arial" panose="020B0604020202020204" pitchFamily="34" charset="0"/>
                <a:cs typeface="Arial" panose="020B0604020202020204" pitchFamily="34" charset="0"/>
              </a:rPr>
              <a:t>the centre of the ear canal opening and end of the hearing aid elbow.</a:t>
            </a:r>
          </a:p>
          <a:p>
            <a:pPr algn="just">
              <a:lnSpc>
                <a:spcPct val="150000"/>
              </a:lnSpc>
            </a:pPr>
            <a:r>
              <a:rPr lang="en-GB" sz="1600" b="1" dirty="0">
                <a:highlight>
                  <a:srgbClr val="FFFF00"/>
                </a:highlight>
                <a:latin typeface="Arial" panose="020B0604020202020204" pitchFamily="34" charset="0"/>
                <a:cs typeface="Arial" panose="020B0604020202020204" pitchFamily="34" charset="0"/>
              </a:rPr>
              <a:t>P</a:t>
            </a:r>
            <a:r>
              <a:rPr lang="en-GB" sz="1600" b="1" i="0" dirty="0">
                <a:solidFill>
                  <a:srgbClr val="000000"/>
                </a:solidFill>
                <a:effectLst/>
                <a:highlight>
                  <a:srgbClr val="FFFF00"/>
                </a:highlight>
                <a:latin typeface="Arial" panose="020B0604020202020204" pitchFamily="34" charset="0"/>
                <a:cs typeface="Arial" panose="020B0604020202020204" pitchFamily="34" charset="0"/>
              </a:rPr>
              <a:t>lace the hearing aid behind the patient's ear– this is critical as the hearing aid can sit differently behind different ears, affecting tubing length.  </a:t>
            </a:r>
          </a:p>
          <a:p>
            <a:pPr algn="just">
              <a:lnSpc>
                <a:spcPct val="150000"/>
              </a:lnSpc>
            </a:pPr>
            <a:r>
              <a:rPr lang="en-GB" sz="1600" b="1" i="0" dirty="0">
                <a:solidFill>
                  <a:srgbClr val="000000"/>
                </a:solidFill>
                <a:effectLst/>
                <a:highlight>
                  <a:srgbClr val="FFFF00"/>
                </a:highlight>
                <a:latin typeface="Arial" panose="020B0604020202020204" pitchFamily="34" charset="0"/>
                <a:cs typeface="Arial" panose="020B0604020202020204" pitchFamily="34" charset="0"/>
              </a:rPr>
              <a:t>It may not be exact but would be within 5mm and therefore the hearing aid should stay behind the ear. </a:t>
            </a:r>
          </a:p>
          <a:p>
            <a:pPr algn="just">
              <a:lnSpc>
                <a:spcPct val="150000"/>
              </a:lnSpc>
            </a:pPr>
            <a:r>
              <a:rPr lang="en-GB" sz="1600" dirty="0">
                <a:latin typeface="Arial" panose="020B0604020202020204" pitchFamily="34" charset="0"/>
                <a:cs typeface="Arial" panose="020B0604020202020204" pitchFamily="34" charset="0"/>
              </a:rPr>
              <a:t>This will need to be determined using a ruler or standardised prototype measuring tool that is wipeable in line with infection control.</a:t>
            </a:r>
          </a:p>
          <a:p>
            <a:pPr algn="just">
              <a:lnSpc>
                <a:spcPct val="150000"/>
              </a:lnSpc>
            </a:pPr>
            <a:r>
              <a:rPr lang="en-GB" sz="1600" dirty="0">
                <a:latin typeface="Arial" panose="020B0604020202020204" pitchFamily="34" charset="0"/>
                <a:cs typeface="Arial" panose="020B0604020202020204" pitchFamily="34" charset="0"/>
              </a:rPr>
              <a:t>Please document measurement for left and right ear accordingly in the patient’s journal as this measurement will be used when verifying the hearing aids with earmoulds in the coupler.  </a:t>
            </a:r>
          </a:p>
          <a:p>
            <a:pPr algn="just">
              <a:lnSpc>
                <a:spcPct val="150000"/>
              </a:lnSpc>
            </a:pPr>
            <a:r>
              <a:rPr lang="en-GB" sz="1600" dirty="0">
                <a:latin typeface="Arial" panose="020B0604020202020204" pitchFamily="34" charset="0"/>
                <a:cs typeface="Arial" panose="020B0604020202020204" pitchFamily="34" charset="0"/>
              </a:rPr>
              <a:t>It is important that the ear mould tubing length is measured and accounted for each patient as this will affect the gain from the hearing aid when verifying in the test box.</a:t>
            </a:r>
          </a:p>
          <a:p>
            <a:pPr algn="just">
              <a:lnSpc>
                <a:spcPct val="150000"/>
              </a:lnSpc>
            </a:pPr>
            <a:endParaRPr lang="en-GB" sz="1800" dirty="0">
              <a:latin typeface="Arial" panose="020B0604020202020204" pitchFamily="34" charset="0"/>
              <a:cs typeface="Arial" panose="020B0604020202020204" pitchFamily="34" charset="0"/>
            </a:endParaRPr>
          </a:p>
          <a:p>
            <a:pPr algn="just">
              <a:lnSpc>
                <a:spcPct val="150000"/>
              </a:lnSpc>
            </a:pPr>
            <a:endParaRPr lang="en-GB" sz="1400" dirty="0">
              <a:latin typeface="Arial" panose="020B0604020202020204" pitchFamily="34" charset="0"/>
              <a:cs typeface="Arial" panose="020B0604020202020204" pitchFamily="34" charset="0"/>
            </a:endParaRPr>
          </a:p>
          <a:p>
            <a:pPr algn="just">
              <a:lnSpc>
                <a:spcPct val="150000"/>
              </a:lnSpc>
            </a:pPr>
            <a:endParaRPr lang="en-GB" sz="1400" dirty="0">
              <a:latin typeface="Arial" panose="020B0604020202020204" pitchFamily="34" charset="0"/>
              <a:cs typeface="Arial" panose="020B0604020202020204" pitchFamily="34" charset="0"/>
            </a:endParaRPr>
          </a:p>
          <a:p>
            <a:pPr marL="0" indent="0" algn="just">
              <a:lnSpc>
                <a:spcPct val="150000"/>
              </a:lnSpc>
              <a:buNone/>
            </a:pP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339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9E632980-2686-4BC4-95DC-7913DB07F69A}"/>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46">
            <a:extLst>
              <a:ext uri="{FF2B5EF4-FFF2-40B4-BE49-F238E27FC236}">
                <a16:creationId xmlns:a16="http://schemas.microsoft.com/office/drawing/2014/main" id="{95C9FB31-81C6-4C1A-A308-8DA3A0B0DC2D}"/>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7281E56-C2B3-4AB5-A774-D610B9D4BFB6}"/>
              </a:ext>
            </a:extLst>
          </p:cNvPr>
          <p:cNvSpPr txBox="1">
            <a:spLocks noGrp="1"/>
          </p:cNvSpPr>
          <p:nvPr>
            <p:ph type="title"/>
          </p:nvPr>
        </p:nvSpPr>
        <p:spPr>
          <a:xfrm>
            <a:off x="958501" y="800392"/>
            <a:ext cx="10264697" cy="1212101"/>
          </a:xfrm>
        </p:spPr>
        <p:txBody>
          <a:bodyPr/>
          <a:lstStyle/>
          <a:p>
            <a:pPr lvl="0" algn="ctr"/>
            <a:r>
              <a:rPr lang="en-GB" sz="6600" b="1" dirty="0">
                <a:solidFill>
                  <a:srgbClr val="FFFFFF"/>
                </a:solidFill>
                <a:latin typeface="Arial" pitchFamily="34"/>
                <a:cs typeface="Arial" pitchFamily="34"/>
              </a:rPr>
              <a:t>RECDs: Adult Service</a:t>
            </a:r>
            <a:endParaRPr lang="en-US" sz="6600" b="1" dirty="0">
              <a:solidFill>
                <a:srgbClr val="FFFFFF"/>
              </a:solidFill>
              <a:latin typeface="Arial" pitchFamily="34"/>
              <a:cs typeface="Arial" pitchFamily="34"/>
            </a:endParaRPr>
          </a:p>
        </p:txBody>
      </p:sp>
      <p:sp>
        <p:nvSpPr>
          <p:cNvPr id="9" name="Content Placeholder 3">
            <a:extLst>
              <a:ext uri="{FF2B5EF4-FFF2-40B4-BE49-F238E27FC236}">
                <a16:creationId xmlns:a16="http://schemas.microsoft.com/office/drawing/2014/main" id="{4818B493-DCBD-4238-B2D4-C163D1667433}"/>
              </a:ext>
            </a:extLst>
          </p:cNvPr>
          <p:cNvSpPr txBox="1">
            <a:spLocks noGrp="1"/>
          </p:cNvSpPr>
          <p:nvPr>
            <p:ph idx="1"/>
          </p:nvPr>
        </p:nvSpPr>
        <p:spPr>
          <a:xfrm>
            <a:off x="1236360" y="2897239"/>
            <a:ext cx="9708998" cy="3567174"/>
          </a:xfrm>
        </p:spPr>
        <p:txBody>
          <a:bodyPr anchor="ctr"/>
          <a:lstStyle/>
          <a:p>
            <a:pPr lvl="0">
              <a:lnSpc>
                <a:spcPct val="130000"/>
              </a:lnSpc>
            </a:pPr>
            <a:endParaRPr lang="en-GB" sz="2000" dirty="0">
              <a:latin typeface="Arial" pitchFamily="34"/>
              <a:cs typeface="Arial" pitchFamily="34"/>
            </a:endParaRPr>
          </a:p>
          <a:p>
            <a:pPr marL="0" lvl="0" indent="0">
              <a:lnSpc>
                <a:spcPct val="130000"/>
              </a:lnSpc>
              <a:buNone/>
            </a:pPr>
            <a:endParaRPr lang="en-GB" sz="1100" dirty="0">
              <a:latin typeface="Arial" pitchFamily="34"/>
              <a:cs typeface="Arial" pitchFamily="34"/>
            </a:endParaRPr>
          </a:p>
          <a:p>
            <a:pPr marL="0" lvl="0" indent="0">
              <a:lnSpc>
                <a:spcPct val="70000"/>
              </a:lnSpc>
              <a:buNone/>
            </a:pPr>
            <a:endParaRPr lang="en-GB" sz="1100" dirty="0">
              <a:latin typeface="Arial" pitchFamily="34"/>
              <a:cs typeface="Arial" pitchFamily="34"/>
            </a:endParaRPr>
          </a:p>
          <a:p>
            <a:pPr lvl="0">
              <a:lnSpc>
                <a:spcPct val="70000"/>
              </a:lnSpc>
            </a:pPr>
            <a:endParaRPr lang="en-GB" sz="1100" dirty="0"/>
          </a:p>
        </p:txBody>
      </p:sp>
      <p:sp>
        <p:nvSpPr>
          <p:cNvPr id="10" name="TextBox 9">
            <a:extLst>
              <a:ext uri="{FF2B5EF4-FFF2-40B4-BE49-F238E27FC236}">
                <a16:creationId xmlns:a16="http://schemas.microsoft.com/office/drawing/2014/main" id="{0E5B6EBB-1EEB-4CFC-BA49-2334FB1AB510}"/>
              </a:ext>
            </a:extLst>
          </p:cNvPr>
          <p:cNvSpPr txBox="1"/>
          <p:nvPr/>
        </p:nvSpPr>
        <p:spPr>
          <a:xfrm>
            <a:off x="636919" y="2293280"/>
            <a:ext cx="11102797" cy="43134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During periods of restricted face to face activity, coupler fittings with measured RECDs are the gold standard for verification of remote fittings </a:t>
            </a:r>
            <a:r>
              <a:rPr lang="en-GB" sz="2000" b="1" dirty="0">
                <a:highlight>
                  <a:srgbClr val="FFFF00"/>
                </a:highlight>
                <a:latin typeface="Arial" panose="020B0604020202020204" pitchFamily="34" charset="0"/>
                <a:cs typeface="Arial" panose="020B0604020202020204" pitchFamily="34" charset="0"/>
              </a:rPr>
              <a:t>with occluded earpieces </a:t>
            </a:r>
            <a:r>
              <a:rPr lang="en-GB" sz="2000" b="1" dirty="0">
                <a:latin typeface="Arial" panose="020B0604020202020204" pitchFamily="34" charset="0"/>
                <a:cs typeface="Arial" panose="020B0604020202020204" pitchFamily="34" charset="0"/>
              </a:rPr>
              <a:t>(</a:t>
            </a:r>
            <a:r>
              <a:rPr lang="en-GB" sz="2000" dirty="0">
                <a:latin typeface="Arial" panose="020B0604020202020204" pitchFamily="34" charset="0"/>
                <a:cs typeface="Arial" panose="020B0604020202020204" pitchFamily="34" charset="0"/>
              </a:rPr>
              <a:t>BSA/BAA, 2021).</a:t>
            </a:r>
          </a:p>
          <a:p>
            <a:pPr marL="342900" indent="-342900" algn="just">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Functionally, RECD’s are not intended to replace REMs</a:t>
            </a:r>
            <a:r>
              <a:rPr lang="en-GB" sz="2000" b="1"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hence the long term practicality and feasibility of utilising RECD’s routinely in clinical practice post COVID-19 remains uncertain.</a:t>
            </a:r>
          </a:p>
          <a:p>
            <a:pPr marL="285750" indent="-285750" algn="just">
              <a:lnSpc>
                <a:spcPct val="160000"/>
              </a:lnSpc>
              <a:buFont typeface="Arial" panose="020B0604020202020204" pitchFamily="34" charset="0"/>
              <a:buChar char="•"/>
            </a:pPr>
            <a:r>
              <a:rPr lang="en-GB" sz="2000" dirty="0">
                <a:latin typeface="Arial" panose="020B0604020202020204" pitchFamily="34" charset="0"/>
                <a:cs typeface="Arial" panose="020B0604020202020204" pitchFamily="34" charset="0"/>
              </a:rPr>
              <a:t>The BAA Service Quality Committee and BSA Adult Rehabilitation Interest Group have operationalised new guidance on how to perform RECD measures specifically for adult population. </a:t>
            </a:r>
          </a:p>
          <a:p>
            <a:pPr marL="285750" indent="-285750" algn="just">
              <a:lnSpc>
                <a:spcPct val="160000"/>
              </a:lnSpc>
              <a:buFont typeface="Arial" panose="020B0604020202020204" pitchFamily="34" charset="0"/>
              <a:buChar char="•"/>
            </a:pPr>
            <a:r>
              <a:rPr lang="en-GB" sz="2000" dirty="0">
                <a:latin typeface="Arial" panose="020B0604020202020204" pitchFamily="34" charset="0"/>
                <a:cs typeface="Arial" panose="020B0604020202020204" pitchFamily="34" charset="0"/>
              </a:rPr>
              <a:t>This practical guide has been developed to reflect the  BSA/BAA Adult RECD Guidance. </a:t>
            </a:r>
          </a:p>
          <a:p>
            <a:pPr marL="342900" indent="-342900" algn="just">
              <a:lnSpc>
                <a:spcPct val="150000"/>
              </a:lnSpc>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1012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85C40C-7FA9-4607-84F3-7D315450190B}"/>
              </a:ext>
            </a:extLst>
          </p:cNvPr>
          <p:cNvSpPr txBox="1"/>
          <p:nvPr/>
        </p:nvSpPr>
        <p:spPr>
          <a:xfrm>
            <a:off x="1710836" y="1002251"/>
            <a:ext cx="8770327" cy="2123658"/>
          </a:xfrm>
          <a:prstGeom prst="rect">
            <a:avLst/>
          </a:prstGeom>
          <a:noFill/>
        </p:spPr>
        <p:txBody>
          <a:bodyPr wrap="square">
            <a:spAutoFit/>
          </a:bodyPr>
          <a:lstStyle/>
          <a:p>
            <a:pPr marL="0" indent="0" algn="ctr">
              <a:buNone/>
            </a:pPr>
            <a:r>
              <a:rPr lang="en-GB" sz="6600" b="1" dirty="0">
                <a:solidFill>
                  <a:srgbClr val="002060"/>
                </a:solidFill>
                <a:latin typeface="Arial" panose="020B0604020202020204" pitchFamily="34" charset="0"/>
                <a:cs typeface="Arial" panose="020B0604020202020204" pitchFamily="34" charset="0"/>
              </a:rPr>
              <a:t>Coupler Verification in Test Box </a:t>
            </a:r>
            <a:endParaRPr lang="en-GB" sz="3600" b="1" dirty="0">
              <a:solidFill>
                <a:srgbClr val="002060"/>
              </a:solidFill>
              <a:latin typeface="Arial" panose="020B0604020202020204" pitchFamily="34" charset="0"/>
              <a:cs typeface="Arial" panose="020B0604020202020204" pitchFamily="34" charset="0"/>
            </a:endParaRPr>
          </a:p>
        </p:txBody>
      </p:sp>
      <p:pic>
        <p:nvPicPr>
          <p:cNvPr id="6" name="Picture 2" descr="Aurical - Hearing Aid Fitting System | Natus">
            <a:hlinkClick r:id="rId2"/>
            <a:extLst>
              <a:ext uri="{FF2B5EF4-FFF2-40B4-BE49-F238E27FC236}">
                <a16:creationId xmlns:a16="http://schemas.microsoft.com/office/drawing/2014/main" id="{A6E24202-7015-43F6-9099-F7E86DE79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7181" y="3125909"/>
            <a:ext cx="5472608" cy="3420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32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A8A0BF-B4B6-4D56-AEC3-036B23C851D4}"/>
              </a:ext>
            </a:extLst>
          </p:cNvPr>
          <p:cNvSpPr>
            <a:spLocks noGrp="1"/>
          </p:cNvSpPr>
          <p:nvPr>
            <p:ph idx="1"/>
          </p:nvPr>
        </p:nvSpPr>
        <p:spPr>
          <a:xfrm>
            <a:off x="838200" y="2177176"/>
            <a:ext cx="10515600" cy="4351336"/>
          </a:xfrm>
        </p:spPr>
        <p:txBody>
          <a:bodyPr/>
          <a:lstStyle/>
          <a:p>
            <a:pPr>
              <a:lnSpc>
                <a:spcPct val="150000"/>
              </a:lnSpc>
            </a:pPr>
            <a:r>
              <a:rPr lang="en-GB" sz="2000" b="0" i="0" dirty="0">
                <a:effectLst/>
                <a:latin typeface="Arial" panose="020B0604020202020204" pitchFamily="34" charset="0"/>
              </a:rPr>
              <a:t>Ensure that when setting  the fitting details page on Otosuite, the </a:t>
            </a:r>
            <a:r>
              <a:rPr lang="en-GB" sz="2000" b="0" i="1" dirty="0">
                <a:effectLst/>
                <a:latin typeface="Arial" panose="020B0604020202020204" pitchFamily="34" charset="0"/>
              </a:rPr>
              <a:t>‘Coupler Type ’ </a:t>
            </a:r>
            <a:r>
              <a:rPr lang="en-GB" sz="2000" b="0" i="0" dirty="0">
                <a:effectLst/>
                <a:latin typeface="Arial" panose="020B0604020202020204" pitchFamily="34" charset="0"/>
              </a:rPr>
              <a:t>selected for ‘</a:t>
            </a:r>
            <a:r>
              <a:rPr lang="en-GB" sz="2000" i="1" dirty="0">
                <a:latin typeface="Arial" panose="020B0604020202020204" pitchFamily="34" charset="0"/>
              </a:rPr>
              <a:t>M</a:t>
            </a:r>
            <a:r>
              <a:rPr lang="en-GB" sz="2000" b="0" i="1" dirty="0">
                <a:effectLst/>
                <a:latin typeface="Arial" panose="020B0604020202020204" pitchFamily="34" charset="0"/>
              </a:rPr>
              <a:t>easured RECD’ </a:t>
            </a:r>
            <a:r>
              <a:rPr lang="en-GB" sz="2000" b="0" i="0" dirty="0">
                <a:effectLst/>
                <a:latin typeface="Arial" panose="020B0604020202020204" pitchFamily="34" charset="0"/>
              </a:rPr>
              <a:t>reflects the coupler used at assessment (HA-1 tip).</a:t>
            </a:r>
          </a:p>
          <a:p>
            <a:pPr>
              <a:lnSpc>
                <a:spcPct val="150000"/>
              </a:lnSpc>
            </a:pPr>
            <a:r>
              <a:rPr lang="en-GB" sz="2000" dirty="0">
                <a:latin typeface="Arial" panose="020B0604020202020204" pitchFamily="34" charset="0"/>
              </a:rPr>
              <a:t>It is important to ensure that the fitting details page is set up correctly as the only impact of the RECD measurement for use of headphones will be in the correct selection of the ‘RECD Type’ and ‘Hearing Instrument Type. If those settings accurately reflect your fitting they will be accurately reflected in the target and the application of RECD. </a:t>
            </a:r>
          </a:p>
          <a:p>
            <a:pPr>
              <a:lnSpc>
                <a:spcPct val="150000"/>
              </a:lnSpc>
            </a:pPr>
            <a:r>
              <a:rPr lang="en-GB" sz="2000" dirty="0">
                <a:latin typeface="Arial" panose="020B0604020202020204" pitchFamily="34" charset="0"/>
              </a:rPr>
              <a:t>Select the relevant </a:t>
            </a:r>
            <a:r>
              <a:rPr lang="en-GB" sz="2000" dirty="0">
                <a:latin typeface="Arial" panose="020B0604020202020204" pitchFamily="34" charset="0"/>
                <a:cs typeface="Arial" panose="020B0604020202020204" pitchFamily="34" charset="0"/>
              </a:rPr>
              <a:t>acoustic parameters i.e. transducer, tubing, dome, measured RECD values if obtained at assessment etc) otherwise the accuracy of the fitting will be affected</a:t>
            </a:r>
            <a:r>
              <a:rPr lang="en-GB" sz="1400" dirty="0"/>
              <a:t>. </a:t>
            </a:r>
            <a:endParaRPr lang="en-GB" sz="2000" dirty="0"/>
          </a:p>
        </p:txBody>
      </p:sp>
      <p:sp>
        <p:nvSpPr>
          <p:cNvPr id="7" name="Rectangle 46">
            <a:extLst>
              <a:ext uri="{FF2B5EF4-FFF2-40B4-BE49-F238E27FC236}">
                <a16:creationId xmlns:a16="http://schemas.microsoft.com/office/drawing/2014/main" id="{C92EAB26-6FA4-4594-8E6B-A304B063E5ED}"/>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66A85600-99BD-49D8-8D15-81DB5DAA843B}"/>
              </a:ext>
            </a:extLst>
          </p:cNvPr>
          <p:cNvSpPr txBox="1">
            <a:spLocks noGrp="1"/>
          </p:cNvSpPr>
          <p:nvPr>
            <p:ph type="title"/>
          </p:nvPr>
        </p:nvSpPr>
        <p:spPr>
          <a:xfrm>
            <a:off x="838200" y="567893"/>
            <a:ext cx="10515600" cy="1325559"/>
          </a:xfrm>
        </p:spPr>
        <p:txBody>
          <a:bodyPr/>
          <a:lstStyle/>
          <a:p>
            <a:pPr lvl="0" algn="ctr"/>
            <a:br>
              <a:rPr lang="en-GB" sz="4000" b="1" dirty="0">
                <a:solidFill>
                  <a:srgbClr val="FFFFFF"/>
                </a:solidFill>
                <a:latin typeface="Arial" pitchFamily="34"/>
                <a:cs typeface="Arial" pitchFamily="34"/>
              </a:rPr>
            </a:br>
            <a:r>
              <a:rPr lang="en-GB" sz="6600" b="1" dirty="0">
                <a:solidFill>
                  <a:srgbClr val="FFFFFF"/>
                </a:solidFill>
                <a:latin typeface="Arial" pitchFamily="34"/>
                <a:cs typeface="Arial" pitchFamily="34"/>
              </a:rPr>
              <a:t>Fitting Details</a:t>
            </a:r>
            <a:endParaRPr lang="en-US" sz="4000" b="1" dirty="0">
              <a:solidFill>
                <a:srgbClr val="FFFFFF"/>
              </a:solidFill>
              <a:latin typeface="Arial" pitchFamily="34"/>
              <a:cs typeface="Arial" pitchFamily="34"/>
            </a:endParaRPr>
          </a:p>
        </p:txBody>
      </p:sp>
    </p:spTree>
    <p:extLst>
      <p:ext uri="{BB962C8B-B14F-4D97-AF65-F5344CB8AC3E}">
        <p14:creationId xmlns:p14="http://schemas.microsoft.com/office/powerpoint/2010/main" val="72566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8DF806B-62D6-4B70-B13D-AA53B1F798A4}"/>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7" name="Rectangle 46">
            <a:extLst>
              <a:ext uri="{FF2B5EF4-FFF2-40B4-BE49-F238E27FC236}">
                <a16:creationId xmlns:a16="http://schemas.microsoft.com/office/drawing/2014/main" id="{7E11090C-9870-4706-A837-7C48017AB3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C858411-2B3E-453D-A076-6B2F8CC9037D}"/>
              </a:ext>
            </a:extLst>
          </p:cNvPr>
          <p:cNvSpPr txBox="1">
            <a:spLocks noGrp="1"/>
          </p:cNvSpPr>
          <p:nvPr>
            <p:ph type="title"/>
          </p:nvPr>
        </p:nvSpPr>
        <p:spPr>
          <a:xfrm>
            <a:off x="836676" y="635718"/>
            <a:ext cx="10515600" cy="1325559"/>
          </a:xfrm>
        </p:spPr>
        <p:txBody>
          <a:bodyPr/>
          <a:lstStyle/>
          <a:p>
            <a:pPr lvl="0" algn="ctr"/>
            <a:br>
              <a:rPr lang="en-GB" sz="2800" b="1" dirty="0">
                <a:solidFill>
                  <a:srgbClr val="FFFFFF"/>
                </a:solidFill>
                <a:latin typeface="Arial" pitchFamily="34"/>
                <a:cs typeface="Arial" pitchFamily="34"/>
              </a:rPr>
            </a:br>
            <a:r>
              <a:rPr lang="en-GB" sz="4800" b="1" dirty="0">
                <a:solidFill>
                  <a:srgbClr val="FFFFFF"/>
                </a:solidFill>
                <a:latin typeface="Arial" pitchFamily="34"/>
                <a:cs typeface="Arial" pitchFamily="34"/>
              </a:rPr>
              <a:t>Closed Dome Thin Tube Fitting</a:t>
            </a:r>
            <a:endParaRPr lang="en-US" sz="2800" b="1" dirty="0">
              <a:solidFill>
                <a:srgbClr val="FFFFFF"/>
              </a:solidFill>
              <a:latin typeface="Arial" pitchFamily="34"/>
              <a:cs typeface="Arial" pitchFamily="34"/>
            </a:endParaRPr>
          </a:p>
        </p:txBody>
      </p:sp>
      <p:pic>
        <p:nvPicPr>
          <p:cNvPr id="9" name="Picture 3">
            <a:extLst>
              <a:ext uri="{FF2B5EF4-FFF2-40B4-BE49-F238E27FC236}">
                <a16:creationId xmlns:a16="http://schemas.microsoft.com/office/drawing/2014/main" id="{23497ADE-A377-417C-A9DE-2D4EBBD24E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402" t="30081" r="34326" b="23478"/>
          <a:stretch/>
        </p:blipFill>
        <p:spPr bwMode="auto">
          <a:xfrm rot="5400000">
            <a:off x="868790" y="2168860"/>
            <a:ext cx="2070814"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a:extLst>
              <a:ext uri="{FF2B5EF4-FFF2-40B4-BE49-F238E27FC236}">
                <a16:creationId xmlns:a16="http://schemas.microsoft.com/office/drawing/2014/main" id="{8F67B5CF-4674-4987-8E0E-2BCA3B5D5E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878" t="42498" r="42046" b="32517"/>
          <a:stretch/>
        </p:blipFill>
        <p:spPr bwMode="auto">
          <a:xfrm>
            <a:off x="3365739" y="2393593"/>
            <a:ext cx="2423937" cy="2070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D9BB8419-98DB-4944-BC74-09A53C8B63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232" t="37007" r="40573" b="18875"/>
          <a:stretch/>
        </p:blipFill>
        <p:spPr bwMode="auto">
          <a:xfrm rot="5400000">
            <a:off x="870275" y="4420285"/>
            <a:ext cx="2083900" cy="2592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a:extLst>
              <a:ext uri="{FF2B5EF4-FFF2-40B4-BE49-F238E27FC236}">
                <a16:creationId xmlns:a16="http://schemas.microsoft.com/office/drawing/2014/main" id="{8381E388-CB80-44D2-AE04-0A2EDD0BFD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182" t="27083" r="37416" b="25696"/>
          <a:stretch/>
        </p:blipFill>
        <p:spPr bwMode="auto">
          <a:xfrm rot="5400000">
            <a:off x="3507618" y="4546881"/>
            <a:ext cx="2140176" cy="2339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a:extLst>
              <a:ext uri="{FF2B5EF4-FFF2-40B4-BE49-F238E27FC236}">
                <a16:creationId xmlns:a16="http://schemas.microsoft.com/office/drawing/2014/main" id="{0CD363B9-0A8D-4060-BEC5-1291C5B2FF2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322" t="31983" r="16902" b="21937"/>
          <a:stretch/>
        </p:blipFill>
        <p:spPr bwMode="auto">
          <a:xfrm rot="5400000">
            <a:off x="5080944" y="3440592"/>
            <a:ext cx="4331319"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1E7C6FF4-2559-4459-9565-214476DD7161}"/>
              </a:ext>
            </a:extLst>
          </p:cNvPr>
          <p:cNvSpPr txBox="1"/>
          <p:nvPr/>
        </p:nvSpPr>
        <p:spPr>
          <a:xfrm>
            <a:off x="8703532" y="2259571"/>
            <a:ext cx="3180620" cy="4816703"/>
          </a:xfrm>
          <a:prstGeom prst="rect">
            <a:avLst/>
          </a:prstGeom>
          <a:noFill/>
        </p:spPr>
        <p:txBody>
          <a:bodyPr wrap="square">
            <a:spAutoFit/>
          </a:bodyPr>
          <a:lstStyle/>
          <a:p>
            <a:pPr>
              <a:lnSpc>
                <a:spcPct val="150000"/>
              </a:lnSpc>
            </a:pPr>
            <a:r>
              <a:rPr lang="en-GB" sz="2400" dirty="0">
                <a:latin typeface="Arial" panose="020B0604020202020204" pitchFamily="34" charset="0"/>
                <a:cs typeface="Arial" panose="020B0604020202020204" pitchFamily="34" charset="0"/>
              </a:rPr>
              <a:t>With the HA-1 coupler, clinicians should be mindful about leakage when using putty to attach the device with the coupler.</a:t>
            </a:r>
          </a:p>
          <a:p>
            <a:pPr>
              <a:lnSpc>
                <a:spcPct val="150000"/>
              </a:lnSpc>
            </a:pPr>
            <a:r>
              <a:rPr lang="en-GB" b="1" i="1" dirty="0">
                <a:highlight>
                  <a:srgbClr val="FFFF00"/>
                </a:highlight>
                <a:latin typeface="Arial" panose="020B0604020202020204" pitchFamily="34" charset="0"/>
                <a:cs typeface="Arial" panose="020B0604020202020204" pitchFamily="34" charset="0"/>
              </a:rPr>
              <a:t>Use patient’s thin tube size </a:t>
            </a:r>
          </a:p>
          <a:p>
            <a:endParaRPr lang="en-GB" sz="2800" dirty="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D6DA2521-B54D-44BE-9A07-9963C175BBD9}"/>
              </a:ext>
            </a:extLst>
          </p:cNvPr>
          <p:cNvSpPr/>
          <p:nvPr/>
        </p:nvSpPr>
        <p:spPr>
          <a:xfrm>
            <a:off x="1368594" y="3669633"/>
            <a:ext cx="775817" cy="648072"/>
          </a:xfrm>
          <a:prstGeom prst="ellipse">
            <a:avLst/>
          </a:prstGeom>
          <a:noFill/>
          <a:ln w="762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1</a:t>
            </a:r>
          </a:p>
        </p:txBody>
      </p:sp>
      <p:sp>
        <p:nvSpPr>
          <p:cNvPr id="17" name="Oval 16">
            <a:extLst>
              <a:ext uri="{FF2B5EF4-FFF2-40B4-BE49-F238E27FC236}">
                <a16:creationId xmlns:a16="http://schemas.microsoft.com/office/drawing/2014/main" id="{15E1301D-D8AE-4330-B3F4-E0BB7F03E2EF}"/>
              </a:ext>
            </a:extLst>
          </p:cNvPr>
          <p:cNvSpPr/>
          <p:nvPr/>
        </p:nvSpPr>
        <p:spPr>
          <a:xfrm>
            <a:off x="5013859" y="3809504"/>
            <a:ext cx="775817" cy="648072"/>
          </a:xfrm>
          <a:prstGeom prst="ellipse">
            <a:avLst/>
          </a:prstGeom>
          <a:noFill/>
          <a:ln w="762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2</a:t>
            </a:r>
          </a:p>
        </p:txBody>
      </p:sp>
      <p:sp>
        <p:nvSpPr>
          <p:cNvPr id="18" name="Oval 17">
            <a:extLst>
              <a:ext uri="{FF2B5EF4-FFF2-40B4-BE49-F238E27FC236}">
                <a16:creationId xmlns:a16="http://schemas.microsoft.com/office/drawing/2014/main" id="{03E787F9-EF95-4CF4-8B29-C3A9A93A13BC}"/>
              </a:ext>
            </a:extLst>
          </p:cNvPr>
          <p:cNvSpPr/>
          <p:nvPr/>
        </p:nvSpPr>
        <p:spPr>
          <a:xfrm>
            <a:off x="2349935" y="5935702"/>
            <a:ext cx="775817" cy="648072"/>
          </a:xfrm>
          <a:prstGeom prst="ellipse">
            <a:avLst/>
          </a:prstGeom>
          <a:noFill/>
          <a:ln w="762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3</a:t>
            </a:r>
          </a:p>
        </p:txBody>
      </p:sp>
      <p:sp>
        <p:nvSpPr>
          <p:cNvPr id="19" name="Oval 18">
            <a:extLst>
              <a:ext uri="{FF2B5EF4-FFF2-40B4-BE49-F238E27FC236}">
                <a16:creationId xmlns:a16="http://schemas.microsoft.com/office/drawing/2014/main" id="{635BC24C-4CBB-4D95-8DB9-AB75F613F63F}"/>
              </a:ext>
            </a:extLst>
          </p:cNvPr>
          <p:cNvSpPr/>
          <p:nvPr/>
        </p:nvSpPr>
        <p:spPr>
          <a:xfrm>
            <a:off x="5043720" y="4625301"/>
            <a:ext cx="775817" cy="648072"/>
          </a:xfrm>
          <a:prstGeom prst="ellipse">
            <a:avLst/>
          </a:prstGeom>
          <a:noFill/>
          <a:ln w="762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4</a:t>
            </a:r>
          </a:p>
        </p:txBody>
      </p:sp>
      <p:sp>
        <p:nvSpPr>
          <p:cNvPr id="20" name="Oval 19">
            <a:extLst>
              <a:ext uri="{FF2B5EF4-FFF2-40B4-BE49-F238E27FC236}">
                <a16:creationId xmlns:a16="http://schemas.microsoft.com/office/drawing/2014/main" id="{ACC3BF2A-9F10-479C-BE69-B8A35490B624}"/>
              </a:ext>
            </a:extLst>
          </p:cNvPr>
          <p:cNvSpPr/>
          <p:nvPr/>
        </p:nvSpPr>
        <p:spPr>
          <a:xfrm>
            <a:off x="7387407" y="3669633"/>
            <a:ext cx="775817" cy="648072"/>
          </a:xfrm>
          <a:prstGeom prst="ellipse">
            <a:avLst/>
          </a:prstGeom>
          <a:noFill/>
          <a:ln w="762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5</a:t>
            </a:r>
          </a:p>
        </p:txBody>
      </p:sp>
    </p:spTree>
    <p:extLst>
      <p:ext uri="{BB962C8B-B14F-4D97-AF65-F5344CB8AC3E}">
        <p14:creationId xmlns:p14="http://schemas.microsoft.com/office/powerpoint/2010/main" val="3684533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78899-1552-409B-84A3-B04526074C5D}"/>
              </a:ext>
            </a:extLst>
          </p:cNvPr>
          <p:cNvSpPr>
            <a:spLocks noGrp="1"/>
          </p:cNvSpPr>
          <p:nvPr>
            <p:ph idx="1"/>
          </p:nvPr>
        </p:nvSpPr>
        <p:spPr/>
        <p:txBody>
          <a:bodyPr/>
          <a:lstStyle/>
          <a:p>
            <a:pPr>
              <a:lnSpc>
                <a:spcPct val="150000"/>
              </a:lnSpc>
            </a:pPr>
            <a:r>
              <a:rPr lang="en-GB" sz="1200" dirty="0">
                <a:latin typeface="Arial" panose="020B0604020202020204" pitchFamily="34" charset="0"/>
                <a:cs typeface="Arial" panose="020B0604020202020204" pitchFamily="34" charset="0"/>
              </a:rPr>
              <a:t>Place acoustic putty onto the HA-1 coupler adaptor ensuring that the hole is not blocked (see image 2). </a:t>
            </a:r>
          </a:p>
          <a:p>
            <a:pPr>
              <a:lnSpc>
                <a:spcPct val="150000"/>
              </a:lnSpc>
            </a:pPr>
            <a:r>
              <a:rPr lang="en-GB" sz="1600" dirty="0">
                <a:latin typeface="Arial" panose="020B0604020202020204" pitchFamily="34" charset="0"/>
                <a:cs typeface="Arial" panose="020B0604020202020204" pitchFamily="34" charset="0"/>
              </a:rPr>
              <a:t>Attach some acoustic putty on to the thin tube wire, this will shift its resonance frequency and prevent it from vibrating and creating feedback during testing (see image 3).</a:t>
            </a:r>
          </a:p>
          <a:p>
            <a:pPr>
              <a:lnSpc>
                <a:spcPct val="150000"/>
              </a:lnSpc>
            </a:pPr>
            <a:r>
              <a:rPr lang="en-GB" sz="1600" dirty="0">
                <a:latin typeface="Arial" panose="020B0604020202020204" pitchFamily="34" charset="0"/>
                <a:cs typeface="Arial" panose="020B0604020202020204" pitchFamily="34" charset="0"/>
              </a:rPr>
              <a:t>Place the patient’s thin tube  size into the HA-1 coupler adaptor so that the thin tube’s entry hole is flush with the underside of the adaptor. </a:t>
            </a:r>
          </a:p>
          <a:p>
            <a:pPr>
              <a:lnSpc>
                <a:spcPct val="150000"/>
              </a:lnSpc>
            </a:pPr>
            <a:r>
              <a:rPr lang="en-GB" sz="1600" dirty="0">
                <a:latin typeface="Arial" panose="020B0604020202020204" pitchFamily="34" charset="0"/>
                <a:cs typeface="Arial" panose="020B0604020202020204" pitchFamily="34" charset="0"/>
              </a:rPr>
              <a:t>Make sure that the acoustic putty is creating a tight fitting seal around the thin tube. </a:t>
            </a:r>
          </a:p>
          <a:p>
            <a:pPr>
              <a:lnSpc>
                <a:spcPct val="150000"/>
              </a:lnSpc>
            </a:pPr>
            <a:r>
              <a:rPr lang="en-GB" sz="1600" dirty="0">
                <a:latin typeface="Arial" panose="020B0604020202020204" pitchFamily="34" charset="0"/>
                <a:cs typeface="Arial" panose="020B0604020202020204" pitchFamily="34" charset="0"/>
              </a:rPr>
              <a:t>Position the hearing instrument horizontally on a piece of acoustic putty on the surface of the HA-1 adapter inside the test box.</a:t>
            </a:r>
          </a:p>
          <a:p>
            <a:pPr>
              <a:lnSpc>
                <a:spcPct val="150000"/>
              </a:lnSpc>
            </a:pPr>
            <a:r>
              <a:rPr lang="en-GB" sz="1600" dirty="0">
                <a:latin typeface="Arial" panose="020B0604020202020204" pitchFamily="34" charset="0"/>
                <a:cs typeface="Arial" panose="020B0604020202020204" pitchFamily="34" charset="0"/>
              </a:rPr>
              <a:t>Align the microphones along the loudspeaker axis and the reference microphone as close as possible to the front microphone of the hearing instrument without touching (image 5). </a:t>
            </a:r>
          </a:p>
          <a:p>
            <a:pPr>
              <a:lnSpc>
                <a:spcPct val="150000"/>
              </a:lnSpc>
            </a:pPr>
            <a:r>
              <a:rPr lang="en-GB" sz="1600" dirty="0">
                <a:latin typeface="Arial" panose="020B0604020202020204" pitchFamily="34" charset="0"/>
                <a:cs typeface="Arial" panose="020B0604020202020204" pitchFamily="34" charset="0"/>
              </a:rPr>
              <a:t>Close the lid and you are ready to start testing.</a:t>
            </a:r>
          </a:p>
        </p:txBody>
      </p:sp>
      <p:sp>
        <p:nvSpPr>
          <p:cNvPr id="4" name="Rectangle 46">
            <a:extLst>
              <a:ext uri="{FF2B5EF4-FFF2-40B4-BE49-F238E27FC236}">
                <a16:creationId xmlns:a16="http://schemas.microsoft.com/office/drawing/2014/main" id="{FAAF9BCB-DE69-4DBC-B4CE-71B1F4FB5C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 name="Title 1">
            <a:extLst>
              <a:ext uri="{FF2B5EF4-FFF2-40B4-BE49-F238E27FC236}">
                <a16:creationId xmlns:a16="http://schemas.microsoft.com/office/drawing/2014/main" id="{D6BADCC7-4CDD-4E0D-B052-F50E7B550BFA}"/>
              </a:ext>
            </a:extLst>
          </p:cNvPr>
          <p:cNvSpPr txBox="1">
            <a:spLocks noGrp="1"/>
          </p:cNvSpPr>
          <p:nvPr>
            <p:ph type="title"/>
          </p:nvPr>
        </p:nvSpPr>
        <p:spPr>
          <a:xfrm>
            <a:off x="836676" y="635718"/>
            <a:ext cx="10515600" cy="1325559"/>
          </a:xfrm>
        </p:spPr>
        <p:txBody>
          <a:bodyPr/>
          <a:lstStyle/>
          <a:p>
            <a:pPr lvl="0" algn="ctr"/>
            <a:br>
              <a:rPr lang="en-GB" sz="2800" b="1" dirty="0">
                <a:solidFill>
                  <a:srgbClr val="FFFFFF"/>
                </a:solidFill>
                <a:latin typeface="Arial" pitchFamily="34"/>
                <a:cs typeface="Arial" pitchFamily="34"/>
              </a:rPr>
            </a:br>
            <a:r>
              <a:rPr lang="en-GB" sz="4800" b="1" dirty="0">
                <a:solidFill>
                  <a:srgbClr val="FFFFFF"/>
                </a:solidFill>
                <a:latin typeface="Arial" pitchFamily="34"/>
                <a:cs typeface="Arial" pitchFamily="34"/>
              </a:rPr>
              <a:t>Closed Dome Thin Tube Fitting</a:t>
            </a:r>
            <a:endParaRPr lang="en-US" sz="2800" b="1" dirty="0">
              <a:solidFill>
                <a:srgbClr val="FFFFFF"/>
              </a:solidFill>
              <a:latin typeface="Arial" pitchFamily="34"/>
              <a:cs typeface="Arial" pitchFamily="34"/>
            </a:endParaRPr>
          </a:p>
        </p:txBody>
      </p:sp>
    </p:spTree>
    <p:extLst>
      <p:ext uri="{BB962C8B-B14F-4D97-AF65-F5344CB8AC3E}">
        <p14:creationId xmlns:p14="http://schemas.microsoft.com/office/powerpoint/2010/main" val="2181193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78899-1552-409B-84A3-B04526074C5D}"/>
              </a:ext>
            </a:extLst>
          </p:cNvPr>
          <p:cNvSpPr>
            <a:spLocks noGrp="1"/>
          </p:cNvSpPr>
          <p:nvPr>
            <p:ph idx="1"/>
          </p:nvPr>
        </p:nvSpPr>
        <p:spPr>
          <a:xfrm>
            <a:off x="836676" y="2177176"/>
            <a:ext cx="7313994" cy="4351336"/>
          </a:xfrm>
        </p:spPr>
        <p:txBody>
          <a:bodyPr/>
          <a:lstStyle/>
          <a:p>
            <a:pPr>
              <a:lnSpc>
                <a:spcPct val="150000"/>
              </a:lnSpc>
            </a:pPr>
            <a:r>
              <a:rPr lang="en-GB" sz="1400" dirty="0">
                <a:latin typeface="Arial" panose="020B0604020202020204" pitchFamily="34" charset="0"/>
                <a:cs typeface="Arial" panose="020B0604020202020204" pitchFamily="34" charset="0"/>
              </a:rPr>
              <a:t>Once the patient’s earmoulds have returned from the manufacturer, cut the tubing to the size measured and documented at assessment.</a:t>
            </a:r>
          </a:p>
          <a:p>
            <a:pPr algn="l" fontAlgn="base">
              <a:lnSpc>
                <a:spcPct val="150000"/>
              </a:lnSpc>
            </a:pPr>
            <a:r>
              <a:rPr lang="en-GB" sz="1400" b="1" i="0" dirty="0">
                <a:solidFill>
                  <a:srgbClr val="000000"/>
                </a:solidFill>
                <a:effectLst/>
                <a:highlight>
                  <a:srgbClr val="FFFF00"/>
                </a:highlight>
                <a:latin typeface="Arial" panose="020B0604020202020204" pitchFamily="34" charset="0"/>
                <a:cs typeface="Arial" panose="020B0604020202020204" pitchFamily="34" charset="0"/>
              </a:rPr>
              <a:t>It is critical that the tubing length is cut before verification, to ensure the gain is correct when worn by the patient.</a:t>
            </a:r>
            <a:endParaRPr lang="en-GB" sz="1400" b="0" i="0" dirty="0">
              <a:solidFill>
                <a:srgbClr val="000000"/>
              </a:solidFill>
              <a:effectLst/>
              <a:highlight>
                <a:srgbClr val="FFFF00"/>
              </a:highlight>
              <a:latin typeface="Arial" panose="020B0604020202020204" pitchFamily="34" charset="0"/>
              <a:cs typeface="Arial" panose="020B0604020202020204" pitchFamily="34" charset="0"/>
            </a:endParaRPr>
          </a:p>
          <a:p>
            <a:pPr>
              <a:lnSpc>
                <a:spcPct val="150000"/>
              </a:lnSpc>
            </a:pPr>
            <a:r>
              <a:rPr lang="en-GB" sz="1400" dirty="0">
                <a:latin typeface="Arial" panose="020B0604020202020204" pitchFamily="34" charset="0"/>
                <a:cs typeface="Arial" panose="020B0604020202020204" pitchFamily="34" charset="0"/>
              </a:rPr>
              <a:t>Once cut to appropriate length, attach earmould to hearing aid and place on HA-1 coupler using acoustic putty. </a:t>
            </a:r>
          </a:p>
          <a:p>
            <a:pPr>
              <a:lnSpc>
                <a:spcPct val="150000"/>
              </a:lnSpc>
            </a:pPr>
            <a:r>
              <a:rPr lang="en-GB" sz="1400" dirty="0">
                <a:latin typeface="Arial" panose="020B0604020202020204" pitchFamily="34" charset="0"/>
                <a:cs typeface="Arial" panose="020B0604020202020204" pitchFamily="34" charset="0"/>
              </a:rPr>
              <a:t>Align the microphones along the loudspeaker axis. It is important to align the test box reference microphone and hearing device microphone appropriately to avoid measurement error. Position the reference microphone as close as possible to the front microphone of the hearing instrument without touching. </a:t>
            </a:r>
          </a:p>
          <a:p>
            <a:pPr>
              <a:lnSpc>
                <a:spcPct val="150000"/>
              </a:lnSpc>
            </a:pPr>
            <a:r>
              <a:rPr lang="en-GB" sz="1400" dirty="0">
                <a:latin typeface="Arial" panose="020B0604020202020204" pitchFamily="34" charset="0"/>
                <a:cs typeface="Arial" panose="020B0604020202020204" pitchFamily="34" charset="0"/>
              </a:rPr>
              <a:t>Close the lid. You are ready to start testing. </a:t>
            </a:r>
          </a:p>
          <a:p>
            <a:pPr>
              <a:lnSpc>
                <a:spcPct val="150000"/>
              </a:lnSpc>
            </a:pPr>
            <a:endParaRPr lang="en-GB" sz="1400" dirty="0">
              <a:latin typeface="Arial" panose="020B0604020202020204" pitchFamily="34" charset="0"/>
              <a:cs typeface="Arial" panose="020B0604020202020204" pitchFamily="34" charset="0"/>
            </a:endParaRPr>
          </a:p>
          <a:p>
            <a:pPr marL="0" indent="0">
              <a:lnSpc>
                <a:spcPct val="150000"/>
              </a:lnSpc>
              <a:buNone/>
            </a:pPr>
            <a:br>
              <a:rPr lang="en-GB" sz="1800" dirty="0">
                <a:latin typeface="Arial" panose="020B0604020202020204" pitchFamily="34" charset="0"/>
                <a:cs typeface="Arial" panose="020B0604020202020204" pitchFamily="34" charset="0"/>
              </a:rPr>
            </a:br>
            <a:endParaRPr lang="en-GB" sz="1800" dirty="0">
              <a:latin typeface="Arial" panose="020B0604020202020204" pitchFamily="34" charset="0"/>
              <a:cs typeface="Arial" panose="020B0604020202020204" pitchFamily="34" charset="0"/>
            </a:endParaRPr>
          </a:p>
        </p:txBody>
      </p:sp>
      <p:sp>
        <p:nvSpPr>
          <p:cNvPr id="4" name="Rectangle 46">
            <a:extLst>
              <a:ext uri="{FF2B5EF4-FFF2-40B4-BE49-F238E27FC236}">
                <a16:creationId xmlns:a16="http://schemas.microsoft.com/office/drawing/2014/main" id="{FAAF9BCB-DE69-4DBC-B4CE-71B1F4FB5C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 name="Title 1">
            <a:extLst>
              <a:ext uri="{FF2B5EF4-FFF2-40B4-BE49-F238E27FC236}">
                <a16:creationId xmlns:a16="http://schemas.microsoft.com/office/drawing/2014/main" id="{D6BADCC7-4CDD-4E0D-B052-F50E7B550BFA}"/>
              </a:ext>
            </a:extLst>
          </p:cNvPr>
          <p:cNvSpPr txBox="1">
            <a:spLocks noGrp="1"/>
          </p:cNvSpPr>
          <p:nvPr>
            <p:ph type="title"/>
          </p:nvPr>
        </p:nvSpPr>
        <p:spPr>
          <a:xfrm>
            <a:off x="836676" y="635718"/>
            <a:ext cx="10515600" cy="1325559"/>
          </a:xfrm>
        </p:spPr>
        <p:txBody>
          <a:bodyPr/>
          <a:lstStyle/>
          <a:p>
            <a:pPr lvl="0" algn="ctr"/>
            <a:br>
              <a:rPr lang="en-GB" sz="2800" b="1" dirty="0">
                <a:solidFill>
                  <a:srgbClr val="FFFFFF"/>
                </a:solidFill>
                <a:latin typeface="Arial" pitchFamily="34"/>
                <a:cs typeface="Arial" pitchFamily="34"/>
              </a:rPr>
            </a:br>
            <a:r>
              <a:rPr lang="en-GB" sz="4800" b="1" dirty="0">
                <a:solidFill>
                  <a:srgbClr val="FFFFFF"/>
                </a:solidFill>
                <a:latin typeface="Arial" pitchFamily="34"/>
                <a:cs typeface="Arial" pitchFamily="34"/>
              </a:rPr>
              <a:t>Earmould Fitting &lt;3mm vents </a:t>
            </a:r>
            <a:endParaRPr lang="en-US" sz="2800" b="1" dirty="0">
              <a:solidFill>
                <a:srgbClr val="FFFFFF"/>
              </a:solidFill>
              <a:latin typeface="Arial" pitchFamily="34"/>
              <a:cs typeface="Arial" pitchFamily="34"/>
            </a:endParaRPr>
          </a:p>
        </p:txBody>
      </p:sp>
      <p:pic>
        <p:nvPicPr>
          <p:cNvPr id="6" name="Picture 5">
            <a:extLst>
              <a:ext uri="{FF2B5EF4-FFF2-40B4-BE49-F238E27FC236}">
                <a16:creationId xmlns:a16="http://schemas.microsoft.com/office/drawing/2014/main" id="{3CBA66EB-AABE-46DA-9514-73A0083899D1}"/>
              </a:ext>
            </a:extLst>
          </p:cNvPr>
          <p:cNvPicPr>
            <a:picLocks noChangeAspect="1"/>
          </p:cNvPicPr>
          <p:nvPr/>
        </p:nvPicPr>
        <p:blipFill>
          <a:blip r:embed="rId2"/>
          <a:stretch>
            <a:fillRect/>
          </a:stretch>
        </p:blipFill>
        <p:spPr>
          <a:xfrm>
            <a:off x="8343289" y="2628545"/>
            <a:ext cx="3023160" cy="3140793"/>
          </a:xfrm>
          <a:prstGeom prst="rect">
            <a:avLst/>
          </a:prstGeom>
        </p:spPr>
      </p:pic>
    </p:spTree>
    <p:extLst>
      <p:ext uri="{BB962C8B-B14F-4D97-AF65-F5344CB8AC3E}">
        <p14:creationId xmlns:p14="http://schemas.microsoft.com/office/powerpoint/2010/main" val="845458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78899-1552-409B-84A3-B04526074C5D}"/>
              </a:ext>
            </a:extLst>
          </p:cNvPr>
          <p:cNvSpPr>
            <a:spLocks noGrp="1"/>
          </p:cNvSpPr>
          <p:nvPr>
            <p:ph idx="1"/>
          </p:nvPr>
        </p:nvSpPr>
        <p:spPr>
          <a:xfrm>
            <a:off x="836676" y="2177176"/>
            <a:ext cx="10711268" cy="4351336"/>
          </a:xfrm>
        </p:spPr>
        <p:txBody>
          <a:bodyPr/>
          <a:lstStyle/>
          <a:p>
            <a:pPr>
              <a:lnSpc>
                <a:spcPct val="150000"/>
              </a:lnSpc>
            </a:pPr>
            <a:r>
              <a:rPr lang="en-GB" sz="1800" dirty="0">
                <a:latin typeface="Arial" panose="020B0604020202020204" pitchFamily="34" charset="0"/>
                <a:cs typeface="Arial" panose="020B0604020202020204" pitchFamily="34" charset="0"/>
              </a:rPr>
              <a:t>Measure the hearing aid output inside the test box at:</a:t>
            </a:r>
          </a:p>
          <a:p>
            <a:pPr marL="285750" indent="-285750">
              <a:lnSpc>
                <a:spcPct val="150000"/>
              </a:lnSpc>
              <a:buFont typeface="Arial" panose="020B0604020202020204" pitchFamily="34" charset="0"/>
              <a:buChar char="•"/>
            </a:pPr>
            <a:r>
              <a:rPr lang="en-GB" sz="1800" dirty="0">
                <a:latin typeface="Arial" panose="020B0604020202020204" pitchFamily="34" charset="0"/>
                <a:cs typeface="Arial" panose="020B0604020202020204" pitchFamily="34" charset="0"/>
              </a:rPr>
              <a:t>50dB SPL, 65dB SPL AND 80dB SPL  using ISTS signal</a:t>
            </a:r>
          </a:p>
          <a:p>
            <a:pPr marL="285750" indent="-285750">
              <a:lnSpc>
                <a:spcPct val="150000"/>
              </a:lnSpc>
              <a:buFont typeface="Arial" panose="020B0604020202020204" pitchFamily="34" charset="0"/>
              <a:buChar char="•"/>
            </a:pPr>
            <a:r>
              <a:rPr lang="en-GB" sz="1800" dirty="0">
                <a:latin typeface="Arial" panose="020B0604020202020204" pitchFamily="34" charset="0"/>
                <a:cs typeface="Arial" panose="020B0604020202020204" pitchFamily="34" charset="0"/>
              </a:rPr>
              <a:t>Ensure responses are made in SPL format. </a:t>
            </a:r>
          </a:p>
          <a:p>
            <a:pPr marL="285750" indent="-285750">
              <a:lnSpc>
                <a:spcPct val="150000"/>
              </a:lnSpc>
              <a:buFont typeface="Arial" panose="020B0604020202020204" pitchFamily="34" charset="0"/>
              <a:buChar char="•"/>
            </a:pPr>
            <a:r>
              <a:rPr lang="en-GB" sz="1800" dirty="0">
                <a:latin typeface="Arial" panose="020B0604020202020204" pitchFamily="34" charset="0"/>
                <a:cs typeface="Arial" panose="020B0604020202020204" pitchFamily="34" charset="0"/>
              </a:rPr>
              <a:t>Ensure output does not exceed uncomfortable loudness levels by running the 0SPL90  warble tone sweep and adjusting the MPO where appropriate. </a:t>
            </a:r>
          </a:p>
          <a:p>
            <a:pPr marL="285750" indent="-285750">
              <a:lnSpc>
                <a:spcPct val="150000"/>
              </a:lnSpc>
              <a:buFont typeface="Arial" panose="020B0604020202020204" pitchFamily="34" charset="0"/>
              <a:buChar char="•"/>
            </a:pPr>
            <a:r>
              <a:rPr lang="en-GB" sz="1800" b="1" dirty="0">
                <a:highlight>
                  <a:srgbClr val="FFFF00"/>
                </a:highlight>
                <a:latin typeface="Arial" panose="020B0604020202020204" pitchFamily="34" charset="0"/>
                <a:cs typeface="Arial" panose="020B0604020202020204" pitchFamily="34" charset="0"/>
              </a:rPr>
              <a:t>Take care with the low frequency gain when verifying for thin tube/wire hearing aids. For low frequencies (1kHz and below) be cautious not to move too far from the click-fit starting point, even if the target is requesting much more low frequency gain. The clinician is advised to sense check the target against the hearing loss to spot a spurious element to the low frequency target. </a:t>
            </a:r>
          </a:p>
          <a:p>
            <a:pPr>
              <a:lnSpc>
                <a:spcPct val="150000"/>
              </a:lnSpc>
            </a:pPr>
            <a:endParaRPr lang="en-GB" sz="1400" dirty="0">
              <a:latin typeface="Arial" panose="020B0604020202020204" pitchFamily="34" charset="0"/>
              <a:cs typeface="Arial" panose="020B0604020202020204" pitchFamily="34" charset="0"/>
            </a:endParaRPr>
          </a:p>
          <a:p>
            <a:pPr marL="0" indent="0">
              <a:lnSpc>
                <a:spcPct val="150000"/>
              </a:lnSpc>
              <a:buNone/>
            </a:pPr>
            <a:br>
              <a:rPr lang="en-GB" sz="1400" dirty="0">
                <a:latin typeface="Arial" panose="020B0604020202020204" pitchFamily="34" charset="0"/>
                <a:cs typeface="Arial" panose="020B0604020202020204" pitchFamily="34" charset="0"/>
              </a:rPr>
            </a:br>
            <a:endParaRPr lang="en-GB" sz="1400" dirty="0">
              <a:latin typeface="Arial" panose="020B0604020202020204" pitchFamily="34" charset="0"/>
              <a:cs typeface="Arial" panose="020B0604020202020204" pitchFamily="34" charset="0"/>
            </a:endParaRPr>
          </a:p>
        </p:txBody>
      </p:sp>
      <p:sp>
        <p:nvSpPr>
          <p:cNvPr id="4" name="Rectangle 46">
            <a:extLst>
              <a:ext uri="{FF2B5EF4-FFF2-40B4-BE49-F238E27FC236}">
                <a16:creationId xmlns:a16="http://schemas.microsoft.com/office/drawing/2014/main" id="{FAAF9BCB-DE69-4DBC-B4CE-71B1F4FB5C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 name="Title 1">
            <a:extLst>
              <a:ext uri="{FF2B5EF4-FFF2-40B4-BE49-F238E27FC236}">
                <a16:creationId xmlns:a16="http://schemas.microsoft.com/office/drawing/2014/main" id="{D6BADCC7-4CDD-4E0D-B052-F50E7B550BFA}"/>
              </a:ext>
            </a:extLst>
          </p:cNvPr>
          <p:cNvSpPr txBox="1">
            <a:spLocks noGrp="1"/>
          </p:cNvSpPr>
          <p:nvPr>
            <p:ph type="title"/>
          </p:nvPr>
        </p:nvSpPr>
        <p:spPr>
          <a:xfrm>
            <a:off x="836676" y="635718"/>
            <a:ext cx="10515600" cy="1325559"/>
          </a:xfrm>
        </p:spPr>
        <p:txBody>
          <a:bodyPr/>
          <a:lstStyle/>
          <a:p>
            <a:pPr lvl="0" algn="ctr"/>
            <a:br>
              <a:rPr lang="en-GB" sz="2800" b="1" dirty="0">
                <a:solidFill>
                  <a:srgbClr val="FFFFFF"/>
                </a:solidFill>
                <a:latin typeface="Arial" pitchFamily="34"/>
                <a:cs typeface="Arial" pitchFamily="34"/>
              </a:rPr>
            </a:br>
            <a:r>
              <a:rPr lang="en-GB" sz="6600" b="1" dirty="0">
                <a:solidFill>
                  <a:srgbClr val="FFFFFF"/>
                </a:solidFill>
                <a:latin typeface="Arial" pitchFamily="34"/>
                <a:cs typeface="Arial" pitchFamily="34"/>
              </a:rPr>
              <a:t>Verification</a:t>
            </a:r>
            <a:endParaRPr lang="en-US" sz="2800" b="1" dirty="0">
              <a:solidFill>
                <a:srgbClr val="FFFFFF"/>
              </a:solidFill>
              <a:latin typeface="Arial" pitchFamily="34"/>
              <a:cs typeface="Arial" pitchFamily="34"/>
            </a:endParaRPr>
          </a:p>
        </p:txBody>
      </p:sp>
    </p:spTree>
    <p:extLst>
      <p:ext uri="{BB962C8B-B14F-4D97-AF65-F5344CB8AC3E}">
        <p14:creationId xmlns:p14="http://schemas.microsoft.com/office/powerpoint/2010/main" val="48970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78899-1552-409B-84A3-B04526074C5D}"/>
              </a:ext>
            </a:extLst>
          </p:cNvPr>
          <p:cNvSpPr>
            <a:spLocks noGrp="1"/>
          </p:cNvSpPr>
          <p:nvPr>
            <p:ph idx="1"/>
          </p:nvPr>
        </p:nvSpPr>
        <p:spPr>
          <a:xfrm>
            <a:off x="836676" y="2177176"/>
            <a:ext cx="9780524" cy="4351336"/>
          </a:xfrm>
        </p:spPr>
        <p:txBody>
          <a:bodyPr/>
          <a:lstStyle/>
          <a:p>
            <a:pPr marL="395478" indent="-285750"/>
            <a:r>
              <a:rPr lang="en-GB" sz="900" dirty="0">
                <a:solidFill>
                  <a:schemeClr val="tx1"/>
                </a:solidFill>
                <a:latin typeface="Arial" panose="020B0604020202020204" pitchFamily="34" charset="0"/>
                <a:cs typeface="Arial" panose="020B0604020202020204" pitchFamily="34" charset="0"/>
              </a:rPr>
              <a:t>Aurical HIT and the Otosuite HIT Reference Manual. (2015). Otometrics [Online]. Available at: </a:t>
            </a:r>
            <a:r>
              <a:rPr lang="en-GB" sz="900"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https://madsen.hu/pdf/utmutato/Aurical_HIT_Reference_Manual_7-50-1150-EN_04.pdf</a:t>
            </a:r>
            <a:r>
              <a:rPr lang="en-GB" sz="900" dirty="0">
                <a:solidFill>
                  <a:schemeClr val="tx1"/>
                </a:solidFill>
                <a:latin typeface="Arial" panose="020B0604020202020204" pitchFamily="34" charset="0"/>
                <a:cs typeface="Arial" panose="020B0604020202020204" pitchFamily="34" charset="0"/>
              </a:rPr>
              <a:t> </a:t>
            </a:r>
          </a:p>
          <a:p>
            <a:pPr marL="395478" indent="-285750"/>
            <a:r>
              <a:rPr lang="en-GB" sz="900" dirty="0">
                <a:solidFill>
                  <a:schemeClr val="tx1"/>
                </a:solidFill>
                <a:latin typeface="Arial" panose="020B0604020202020204" pitchFamily="34" charset="0"/>
                <a:cs typeface="Arial" panose="020B0604020202020204" pitchFamily="34" charset="0"/>
              </a:rPr>
              <a:t>Baggatto, M., Moodie, S., Scollie, S., Seewald, R., Moodie, S., Pumford, J., Liu, K. (2005). Clinical Protocols for hearing instrument fitting in the Desired Sensation Level method. Trends in hearing: 9(4): 199-226. </a:t>
            </a:r>
          </a:p>
          <a:p>
            <a:pPr marL="395478" indent="-285750"/>
            <a:r>
              <a:rPr lang="en-GB" sz="900" dirty="0" err="1">
                <a:solidFill>
                  <a:schemeClr val="tx1"/>
                </a:solidFill>
                <a:latin typeface="Arial" panose="020B0604020202020204" pitchFamily="34" charset="0"/>
                <a:cs typeface="Arial" panose="020B0604020202020204" pitchFamily="34" charset="0"/>
              </a:rPr>
              <a:t>Baggato</a:t>
            </a:r>
            <a:r>
              <a:rPr lang="en-GB" sz="900" dirty="0">
                <a:solidFill>
                  <a:schemeClr val="tx1"/>
                </a:solidFill>
                <a:latin typeface="Arial" panose="020B0604020202020204" pitchFamily="34" charset="0"/>
                <a:cs typeface="Arial" panose="020B0604020202020204" pitchFamily="34" charset="0"/>
              </a:rPr>
              <a:t>, M. P., Seewald, R.C., Scollie, S. &amp; Tharpe. AM. (2006), Evaluation or a Probe-Tube </a:t>
            </a:r>
            <a:r>
              <a:rPr lang="en-GB" sz="900" dirty="0" err="1">
                <a:solidFill>
                  <a:schemeClr val="tx1"/>
                </a:solidFill>
                <a:latin typeface="Arial" panose="020B0604020202020204" pitchFamily="34" charset="0"/>
                <a:cs typeface="Arial" panose="020B0604020202020204" pitchFamily="34" charset="0"/>
              </a:rPr>
              <a:t>Insetion</a:t>
            </a:r>
            <a:r>
              <a:rPr lang="en-GB" sz="900" dirty="0">
                <a:solidFill>
                  <a:schemeClr val="tx1"/>
                </a:solidFill>
                <a:latin typeface="Arial" panose="020B0604020202020204" pitchFamily="34" charset="0"/>
                <a:cs typeface="Arial" panose="020B0604020202020204" pitchFamily="34" charset="0"/>
              </a:rPr>
              <a:t> Technique for </a:t>
            </a:r>
            <a:r>
              <a:rPr lang="en-GB" sz="900" dirty="0" err="1">
                <a:solidFill>
                  <a:schemeClr val="tx1"/>
                </a:solidFill>
                <a:latin typeface="Arial" panose="020B0604020202020204" pitchFamily="34" charset="0"/>
                <a:cs typeface="Arial" panose="020B0604020202020204" pitchFamily="34" charset="0"/>
              </a:rPr>
              <a:t>Measureing</a:t>
            </a:r>
            <a:r>
              <a:rPr lang="en-GB" sz="900" dirty="0">
                <a:solidFill>
                  <a:schemeClr val="tx1"/>
                </a:solidFill>
                <a:latin typeface="Arial" panose="020B0604020202020204" pitchFamily="34" charset="0"/>
                <a:cs typeface="Arial" panose="020B0604020202020204" pitchFamily="34" charset="0"/>
              </a:rPr>
              <a:t> the Real-Ear-to Coupler Difference (REC) in Young Infants.’ J Am </a:t>
            </a:r>
            <a:r>
              <a:rPr lang="en-GB" sz="900" dirty="0" err="1">
                <a:solidFill>
                  <a:schemeClr val="tx1"/>
                </a:solidFill>
                <a:latin typeface="Arial" panose="020B0604020202020204" pitchFamily="34" charset="0"/>
                <a:cs typeface="Arial" panose="020B0604020202020204" pitchFamily="34" charset="0"/>
              </a:rPr>
              <a:t>Acad</a:t>
            </a:r>
            <a:r>
              <a:rPr lang="en-GB" sz="900" dirty="0">
                <a:solidFill>
                  <a:schemeClr val="tx1"/>
                </a:solidFill>
                <a:latin typeface="Arial" panose="020B0604020202020204" pitchFamily="34" charset="0"/>
                <a:cs typeface="Arial" panose="020B0604020202020204" pitchFamily="34" charset="0"/>
              </a:rPr>
              <a:t> </a:t>
            </a:r>
            <a:r>
              <a:rPr lang="en-GB" sz="900" dirty="0" err="1">
                <a:solidFill>
                  <a:schemeClr val="tx1"/>
                </a:solidFill>
                <a:latin typeface="Arial" panose="020B0604020202020204" pitchFamily="34" charset="0"/>
                <a:cs typeface="Arial" panose="020B0604020202020204" pitchFamily="34" charset="0"/>
              </a:rPr>
              <a:t>Audiol</a:t>
            </a:r>
            <a:r>
              <a:rPr lang="en-GB" sz="900" dirty="0">
                <a:solidFill>
                  <a:schemeClr val="tx1"/>
                </a:solidFill>
                <a:latin typeface="Arial" panose="020B0604020202020204" pitchFamily="34" charset="0"/>
                <a:cs typeface="Arial" panose="020B0604020202020204" pitchFamily="34" charset="0"/>
              </a:rPr>
              <a:t> 12(8), 573-581.</a:t>
            </a:r>
          </a:p>
          <a:p>
            <a:pPr marL="395478" indent="-285750"/>
            <a:r>
              <a:rPr lang="en-GB" sz="900" dirty="0">
                <a:solidFill>
                  <a:schemeClr val="tx1"/>
                </a:solidFill>
                <a:latin typeface="Arial" panose="020B0604020202020204" pitchFamily="34" charset="0"/>
                <a:cs typeface="Arial" panose="020B0604020202020204" pitchFamily="34" charset="0"/>
              </a:rPr>
              <a:t>Beck, D., (2209). DSL, RECD, and Pediatric Amplification: Interview with </a:t>
            </a:r>
            <a:r>
              <a:rPr lang="en-GB" sz="900" dirty="0" err="1">
                <a:solidFill>
                  <a:schemeClr val="tx1"/>
                </a:solidFill>
                <a:latin typeface="Arial" panose="020B0604020202020204" pitchFamily="34" charset="0"/>
                <a:cs typeface="Arial" panose="020B0604020202020204" pitchFamily="34" charset="0"/>
              </a:rPr>
              <a:t>Ricahrd</a:t>
            </a:r>
            <a:r>
              <a:rPr lang="en-GB" sz="900" dirty="0">
                <a:solidFill>
                  <a:schemeClr val="tx1"/>
                </a:solidFill>
                <a:latin typeface="Arial" panose="020B0604020202020204" pitchFamily="34" charset="0"/>
                <a:cs typeface="Arial" panose="020B0604020202020204" pitchFamily="34" charset="0"/>
              </a:rPr>
              <a:t> </a:t>
            </a:r>
            <a:r>
              <a:rPr lang="en-GB" sz="900" dirty="0" err="1">
                <a:solidFill>
                  <a:schemeClr val="tx1"/>
                </a:solidFill>
                <a:latin typeface="Arial" panose="020B0604020202020204" pitchFamily="34" charset="0"/>
                <a:cs typeface="Arial" panose="020B0604020202020204" pitchFamily="34" charset="0"/>
              </a:rPr>
              <a:t>C.Seewald</a:t>
            </a:r>
            <a:r>
              <a:rPr lang="en-GB" sz="900" dirty="0">
                <a:solidFill>
                  <a:schemeClr val="tx1"/>
                </a:solidFill>
                <a:latin typeface="Arial" panose="020B0604020202020204" pitchFamily="34" charset="0"/>
                <a:cs typeface="Arial" panose="020B0604020202020204" pitchFamily="34" charset="0"/>
              </a:rPr>
              <a:t>, PhD ; Available at: http://www.audiology.org/news/interviews/Pages/20090113a.aspx [Accessed December 08, 2019]. BS ISO 12124:2001. Acoustics: Procedures for the measurement of real-ear acoustical characteristics oh hearing aids.</a:t>
            </a:r>
          </a:p>
          <a:p>
            <a:pPr marL="395478" indent="-285750"/>
            <a:r>
              <a:rPr lang="en-GB" sz="900" dirty="0">
                <a:solidFill>
                  <a:schemeClr val="tx1"/>
                </a:solidFill>
                <a:latin typeface="Arial" panose="020B0604020202020204" pitchFamily="34" charset="0"/>
                <a:cs typeface="Arial" panose="020B0604020202020204" pitchFamily="34" charset="0"/>
              </a:rPr>
              <a:t>British Society of Audiology (2018) </a:t>
            </a:r>
            <a:r>
              <a:rPr lang="en-GB" sz="900" i="1" dirty="0">
                <a:solidFill>
                  <a:schemeClr val="tx1"/>
                </a:solidFill>
                <a:latin typeface="Arial" panose="020B0604020202020204" pitchFamily="34" charset="0"/>
                <a:cs typeface="Arial" panose="020B0604020202020204" pitchFamily="34" charset="0"/>
              </a:rPr>
              <a:t>Recommended Procedure: Practice Guidance </a:t>
            </a:r>
            <a:r>
              <a:rPr lang="en-GB" sz="900" i="1" dirty="0" err="1">
                <a:solidFill>
                  <a:schemeClr val="tx1"/>
                </a:solidFill>
                <a:latin typeface="Arial" panose="020B0604020202020204" pitchFamily="34" charset="0"/>
                <a:cs typeface="Arial" panose="020B0604020202020204" pitchFamily="34" charset="0"/>
              </a:rPr>
              <a:t>Verifcation</a:t>
            </a:r>
            <a:r>
              <a:rPr lang="en-GB" sz="900" i="1" dirty="0">
                <a:solidFill>
                  <a:schemeClr val="tx1"/>
                </a:solidFill>
                <a:latin typeface="Arial" panose="020B0604020202020204" pitchFamily="34" charset="0"/>
                <a:cs typeface="Arial" panose="020B0604020202020204" pitchFamily="34" charset="0"/>
              </a:rPr>
              <a:t> using probe microphone measurements. </a:t>
            </a:r>
            <a:r>
              <a:rPr lang="en-GB" sz="900" dirty="0">
                <a:solidFill>
                  <a:schemeClr val="tx1"/>
                </a:solidFill>
                <a:latin typeface="Arial" panose="020B0604020202020204" pitchFamily="34" charset="0"/>
                <a:cs typeface="Arial" panose="020B0604020202020204" pitchFamily="34" charset="0"/>
              </a:rPr>
              <a:t>Available at: </a:t>
            </a:r>
            <a:r>
              <a:rPr lang="en-GB" sz="9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https://www.thebsa.org.uk/wp-content/uploads/2018/05/REMS-2018.pdf</a:t>
            </a:r>
            <a:r>
              <a:rPr lang="en-GB" sz="900" dirty="0">
                <a:solidFill>
                  <a:schemeClr val="tx1"/>
                </a:solidFill>
                <a:latin typeface="Arial" panose="020B0604020202020204" pitchFamily="34" charset="0"/>
                <a:cs typeface="Arial" panose="020B0604020202020204" pitchFamily="34" charset="0"/>
              </a:rPr>
              <a:t> [Accessed December 08 2019).</a:t>
            </a:r>
          </a:p>
          <a:p>
            <a:pPr marL="395478" indent="-285750"/>
            <a:r>
              <a:rPr lang="en-GB" sz="900" dirty="0">
                <a:solidFill>
                  <a:schemeClr val="tx1"/>
                </a:solidFill>
                <a:latin typeface="Arial" panose="020B0604020202020204" pitchFamily="34" charset="0"/>
                <a:cs typeface="Arial" panose="020B0604020202020204" pitchFamily="34" charset="0"/>
              </a:rPr>
              <a:t>British Society of Audiology/British Academy of Audiology (2021). ‘Setting and verifying the frequency response of a hearing aid remotely for adults during periods of restricted service delivery.’ [Online]. Available at: </a:t>
            </a:r>
            <a:r>
              <a:rPr lang="en-GB" sz="90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https://www.baaudiology.org/app/uploads/2021/02/BAA-BSA-remote-fitting-guidance_Publish.pdf</a:t>
            </a:r>
            <a:r>
              <a:rPr lang="en-GB" sz="900" dirty="0">
                <a:solidFill>
                  <a:schemeClr val="tx1"/>
                </a:solidFill>
                <a:latin typeface="Arial" panose="020B0604020202020204" pitchFamily="34" charset="0"/>
                <a:cs typeface="Arial" panose="020B0604020202020204" pitchFamily="34" charset="0"/>
              </a:rPr>
              <a:t> [Accessed 7th February 2021]. </a:t>
            </a:r>
          </a:p>
          <a:p>
            <a:pPr marL="395478" indent="-285750"/>
            <a:r>
              <a:rPr lang="en-GB" sz="900" dirty="0">
                <a:solidFill>
                  <a:schemeClr val="tx1"/>
                </a:solidFill>
                <a:latin typeface="Arial" panose="020B0604020202020204" pitchFamily="34" charset="0"/>
                <a:cs typeface="Arial" panose="020B0604020202020204" pitchFamily="34" charset="0"/>
              </a:rPr>
              <a:t>Dworsack-Dodge, M. and Kossek, P. (2012). RECD and CBF made easy with the new AURICAL, Otometrics.</a:t>
            </a:r>
          </a:p>
          <a:p>
            <a:pPr marL="395478" indent="-285750"/>
            <a:r>
              <a:rPr lang="en-GB" sz="900" i="1" dirty="0" err="1">
                <a:solidFill>
                  <a:schemeClr val="tx1"/>
                </a:solidFill>
                <a:latin typeface="Arial" panose="020B0604020202020204" pitchFamily="34" charset="0"/>
                <a:cs typeface="Arial" panose="020B0604020202020204" pitchFamily="34" charset="0"/>
              </a:rPr>
              <a:t>Gustafon</a:t>
            </a:r>
            <a:r>
              <a:rPr lang="en-GB" sz="900" i="1" dirty="0">
                <a:solidFill>
                  <a:schemeClr val="tx1"/>
                </a:solidFill>
                <a:latin typeface="Arial" panose="020B0604020202020204" pitchFamily="34" charset="0"/>
                <a:cs typeface="Arial" panose="020B0604020202020204" pitchFamily="34" charset="0"/>
              </a:rPr>
              <a:t>, S. Pittman, A. and Fanning, R. (2013). ‘</a:t>
            </a:r>
            <a:r>
              <a:rPr lang="en-GB" sz="900" dirty="0">
                <a:solidFill>
                  <a:schemeClr val="tx1"/>
                </a:solidFill>
                <a:latin typeface="Arial" panose="020B0604020202020204" pitchFamily="34" charset="0"/>
                <a:cs typeface="Arial" panose="020B0604020202020204" pitchFamily="34" charset="0"/>
              </a:rPr>
              <a:t>Effects of Tubing Length and Coupling Method on Hearing Threshold and Real-Ear to Coupler Difference Measures’ </a:t>
            </a:r>
            <a:r>
              <a:rPr lang="en-GB" sz="900" i="1" dirty="0">
                <a:solidFill>
                  <a:schemeClr val="tx1"/>
                </a:solidFill>
                <a:latin typeface="Arial" panose="020B0604020202020204" pitchFamily="34" charset="0"/>
                <a:cs typeface="Arial" panose="020B0604020202020204" pitchFamily="34" charset="0"/>
              </a:rPr>
              <a:t>American Journal of Audiology, 22(1), pp.190-199.</a:t>
            </a:r>
          </a:p>
          <a:p>
            <a:pPr marL="395478" indent="-285750"/>
            <a:r>
              <a:rPr lang="en-GB" sz="900" dirty="0">
                <a:solidFill>
                  <a:schemeClr val="tx1"/>
                </a:solidFill>
                <a:latin typeface="Arial" panose="020B0604020202020204" pitchFamily="34" charset="0"/>
                <a:cs typeface="Arial" panose="020B0604020202020204" pitchFamily="34" charset="0"/>
              </a:rPr>
              <a:t>Lantz, J. Jensen, O.D. </a:t>
            </a:r>
            <a:r>
              <a:rPr lang="en-GB" sz="900" dirty="0" err="1">
                <a:solidFill>
                  <a:schemeClr val="tx1"/>
                </a:solidFill>
                <a:latin typeface="Arial" panose="020B0604020202020204" pitchFamily="34" charset="0"/>
                <a:cs typeface="Arial" panose="020B0604020202020204" pitchFamily="34" charset="0"/>
              </a:rPr>
              <a:t>Haastrup</a:t>
            </a:r>
            <a:r>
              <a:rPr lang="en-GB" sz="900" dirty="0">
                <a:solidFill>
                  <a:schemeClr val="tx1"/>
                </a:solidFill>
                <a:latin typeface="Arial" panose="020B0604020202020204" pitchFamily="34" charset="0"/>
                <a:cs typeface="Arial" panose="020B0604020202020204" pitchFamily="34" charset="0"/>
              </a:rPr>
              <a:t>, A. and Olsen, S. Ø. (2007). ‘Real-ear measurement verification for open, non-occluding hearing instruments,’,  </a:t>
            </a:r>
            <a:r>
              <a:rPr lang="en-GB" sz="900" i="1" dirty="0">
                <a:solidFill>
                  <a:schemeClr val="tx1"/>
                </a:solidFill>
                <a:latin typeface="Arial" panose="020B0604020202020204" pitchFamily="34" charset="0"/>
                <a:cs typeface="Arial" panose="020B0604020202020204" pitchFamily="34" charset="0"/>
              </a:rPr>
              <a:t> International Journal of Audiology, </a:t>
            </a:r>
            <a:r>
              <a:rPr lang="en-GB" sz="900" dirty="0">
                <a:solidFill>
                  <a:schemeClr val="tx1"/>
                </a:solidFill>
                <a:latin typeface="Arial" panose="020B0604020202020204" pitchFamily="34" charset="0"/>
                <a:cs typeface="Arial" panose="020B0604020202020204" pitchFamily="34" charset="0"/>
              </a:rPr>
              <a:t>46(1), pp. 11-16. DOI; </a:t>
            </a:r>
            <a:r>
              <a:rPr lang="en-GB" sz="90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https://doi.org/10.1080/14992020601083313</a:t>
            </a:r>
            <a:r>
              <a:rPr lang="en-GB" sz="900" dirty="0">
                <a:solidFill>
                  <a:schemeClr val="tx1"/>
                </a:solidFill>
                <a:latin typeface="Arial" panose="020B0604020202020204" pitchFamily="34" charset="0"/>
                <a:cs typeface="Arial" panose="020B0604020202020204" pitchFamily="34" charset="0"/>
              </a:rPr>
              <a:t> [Accessed 7th February 2021].</a:t>
            </a:r>
          </a:p>
          <a:p>
            <a:pPr marL="395478" indent="-285750"/>
            <a:r>
              <a:rPr lang="en-GB" sz="900" dirty="0">
                <a:solidFill>
                  <a:schemeClr val="tx1"/>
                </a:solidFill>
                <a:latin typeface="Arial" panose="020B0604020202020204" pitchFamily="34" charset="0"/>
                <a:cs typeface="Arial" panose="020B0604020202020204" pitchFamily="34" charset="0"/>
              </a:rPr>
              <a:t>Munro, K.J. (2004). Update on RECD measures in children. In: Seewald RC, Bamford J, eds. A Sound Foundation through Early Amplification: Proceedings of the 3rd International Conference. </a:t>
            </a:r>
            <a:r>
              <a:rPr lang="en-GB" sz="900" dirty="0" err="1">
                <a:solidFill>
                  <a:schemeClr val="tx1"/>
                </a:solidFill>
                <a:latin typeface="Arial" panose="020B0604020202020204" pitchFamily="34" charset="0"/>
                <a:cs typeface="Arial" panose="020B0604020202020204" pitchFamily="34" charset="0"/>
              </a:rPr>
              <a:t>Stäfa</a:t>
            </a:r>
            <a:r>
              <a:rPr lang="en-GB" sz="900" dirty="0">
                <a:solidFill>
                  <a:schemeClr val="tx1"/>
                </a:solidFill>
                <a:latin typeface="Arial" panose="020B0604020202020204" pitchFamily="34" charset="0"/>
                <a:cs typeface="Arial" panose="020B0604020202020204" pitchFamily="34" charset="0"/>
              </a:rPr>
              <a:t>, Switzerland: Phonak AG, 71-89. </a:t>
            </a:r>
          </a:p>
          <a:p>
            <a:pPr marL="395478" indent="-285750"/>
            <a:r>
              <a:rPr lang="en-GB" sz="900" dirty="0">
                <a:solidFill>
                  <a:schemeClr val="tx1"/>
                </a:solidFill>
                <a:latin typeface="Arial" panose="020B0604020202020204" pitchFamily="34" charset="0"/>
                <a:cs typeface="Arial" panose="020B0604020202020204" pitchFamily="34" charset="0"/>
              </a:rPr>
              <a:t>Munro, K.J., Toal, S. (2005). Measuring the Real-Ear to Coupler Difference Transfer function with an insert Earphone and a Hearing instrument: Are they the same? </a:t>
            </a:r>
            <a:r>
              <a:rPr lang="en-GB" sz="900" i="1" dirty="0">
                <a:solidFill>
                  <a:schemeClr val="tx1"/>
                </a:solidFill>
                <a:latin typeface="Arial" panose="020B0604020202020204" pitchFamily="34" charset="0"/>
                <a:cs typeface="Arial" panose="020B0604020202020204" pitchFamily="34" charset="0"/>
              </a:rPr>
              <a:t>Ear and Hearing</a:t>
            </a:r>
            <a:r>
              <a:rPr lang="en-GB" sz="900" dirty="0">
                <a:solidFill>
                  <a:schemeClr val="tx1"/>
                </a:solidFill>
                <a:latin typeface="Arial" panose="020B0604020202020204" pitchFamily="34" charset="0"/>
                <a:cs typeface="Arial" panose="020B0604020202020204" pitchFamily="34" charset="0"/>
              </a:rPr>
              <a:t>. 26;27-34. </a:t>
            </a:r>
          </a:p>
          <a:p>
            <a:pPr marL="395478" indent="-285750"/>
            <a:r>
              <a:rPr lang="en-GB" sz="900" dirty="0">
                <a:solidFill>
                  <a:schemeClr val="tx1"/>
                </a:solidFill>
                <a:latin typeface="Arial" panose="020B0604020202020204" pitchFamily="34" charset="0"/>
                <a:cs typeface="Arial" panose="020B0604020202020204" pitchFamily="34" charset="0"/>
              </a:rPr>
              <a:t>Oticon (2017). ‘Fitting </a:t>
            </a:r>
            <a:r>
              <a:rPr lang="en-GB" sz="900" dirty="0" err="1">
                <a:solidFill>
                  <a:schemeClr val="tx1"/>
                </a:solidFill>
                <a:latin typeface="Arial" panose="020B0604020202020204" pitchFamily="34" charset="0"/>
                <a:cs typeface="Arial" panose="020B0604020202020204" pitchFamily="34" charset="0"/>
              </a:rPr>
              <a:t>Opn</a:t>
            </a:r>
            <a:r>
              <a:rPr lang="en-GB" sz="900" dirty="0">
                <a:solidFill>
                  <a:schemeClr val="tx1"/>
                </a:solidFill>
                <a:latin typeface="Arial" panose="020B0604020202020204" pitchFamily="34" charset="0"/>
                <a:cs typeface="Arial" panose="020B0604020202020204" pitchFamily="34" charset="0"/>
              </a:rPr>
              <a:t> for persons with tinnitus: White Paper [Online]. Available at: </a:t>
            </a:r>
            <a:r>
              <a:rPr lang="en-GB" sz="900"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https://wdh01.azureedge.net/-/media/oticon/main/pdf/master/opn/23975uk_wp_tinnitus_opn.pdf?la=en&amp;rev=344E&amp;hash=DA0D056D74C113FDC8BE60291484C7C1</a:t>
            </a:r>
            <a:r>
              <a:rPr lang="en-GB" sz="900" dirty="0">
                <a:solidFill>
                  <a:schemeClr val="tx1"/>
                </a:solidFill>
                <a:latin typeface="Arial" panose="020B0604020202020204" pitchFamily="34" charset="0"/>
                <a:cs typeface="Arial" panose="020B0604020202020204" pitchFamily="34" charset="0"/>
              </a:rPr>
              <a:t> [Accessed 7</a:t>
            </a:r>
            <a:r>
              <a:rPr lang="en-GB" sz="900" baseline="30000" dirty="0">
                <a:solidFill>
                  <a:schemeClr val="tx1"/>
                </a:solidFill>
                <a:latin typeface="Arial" panose="020B0604020202020204" pitchFamily="34" charset="0"/>
                <a:cs typeface="Arial" panose="020B0604020202020204" pitchFamily="34" charset="0"/>
              </a:rPr>
              <a:t>th</a:t>
            </a:r>
            <a:r>
              <a:rPr lang="en-GB" sz="900" dirty="0">
                <a:solidFill>
                  <a:schemeClr val="tx1"/>
                </a:solidFill>
                <a:latin typeface="Arial" panose="020B0604020202020204" pitchFamily="34" charset="0"/>
                <a:cs typeface="Arial" panose="020B0604020202020204" pitchFamily="34" charset="0"/>
              </a:rPr>
              <a:t> February 2021]. </a:t>
            </a:r>
          </a:p>
          <a:p>
            <a:pPr marL="395478" indent="-285750"/>
            <a:endParaRPr lang="en-GB" sz="900" dirty="0">
              <a:solidFill>
                <a:schemeClr val="tx1"/>
              </a:solidFill>
              <a:latin typeface="Arial" panose="020B0604020202020204" pitchFamily="34" charset="0"/>
              <a:cs typeface="Arial" panose="020B0604020202020204" pitchFamily="34" charset="0"/>
            </a:endParaRPr>
          </a:p>
          <a:p>
            <a:pPr marL="109728" indent="0">
              <a:buNone/>
            </a:pPr>
            <a:endParaRPr lang="en-GB" sz="900" dirty="0">
              <a:solidFill>
                <a:schemeClr val="tx1"/>
              </a:solidFill>
              <a:latin typeface="Arial" panose="020B0604020202020204" pitchFamily="34" charset="0"/>
              <a:cs typeface="Arial" panose="020B0604020202020204" pitchFamily="34" charset="0"/>
            </a:endParaRPr>
          </a:p>
        </p:txBody>
      </p:sp>
      <p:sp>
        <p:nvSpPr>
          <p:cNvPr id="4" name="Rectangle 46">
            <a:extLst>
              <a:ext uri="{FF2B5EF4-FFF2-40B4-BE49-F238E27FC236}">
                <a16:creationId xmlns:a16="http://schemas.microsoft.com/office/drawing/2014/main" id="{FAAF9BCB-DE69-4DBC-B4CE-71B1F4FB5C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 name="Title 1">
            <a:extLst>
              <a:ext uri="{FF2B5EF4-FFF2-40B4-BE49-F238E27FC236}">
                <a16:creationId xmlns:a16="http://schemas.microsoft.com/office/drawing/2014/main" id="{D6BADCC7-4CDD-4E0D-B052-F50E7B550BFA}"/>
              </a:ext>
            </a:extLst>
          </p:cNvPr>
          <p:cNvSpPr txBox="1">
            <a:spLocks noGrp="1"/>
          </p:cNvSpPr>
          <p:nvPr>
            <p:ph type="title"/>
          </p:nvPr>
        </p:nvSpPr>
        <p:spPr>
          <a:xfrm>
            <a:off x="836676" y="635718"/>
            <a:ext cx="10515600" cy="1325559"/>
          </a:xfrm>
        </p:spPr>
        <p:txBody>
          <a:bodyPr/>
          <a:lstStyle/>
          <a:p>
            <a:pPr lvl="0" algn="ctr"/>
            <a:br>
              <a:rPr lang="en-GB" sz="2800" b="1" dirty="0">
                <a:solidFill>
                  <a:srgbClr val="FFFFFF"/>
                </a:solidFill>
                <a:latin typeface="Arial" pitchFamily="34"/>
                <a:cs typeface="Arial" pitchFamily="34"/>
              </a:rPr>
            </a:br>
            <a:r>
              <a:rPr lang="en-GB" sz="6600" b="1" dirty="0">
                <a:solidFill>
                  <a:srgbClr val="FFFFFF"/>
                </a:solidFill>
                <a:latin typeface="Arial" pitchFamily="34"/>
                <a:cs typeface="Arial" pitchFamily="34"/>
              </a:rPr>
              <a:t>References</a:t>
            </a:r>
            <a:endParaRPr lang="en-US" sz="2800" b="1" dirty="0">
              <a:solidFill>
                <a:srgbClr val="FFFFFF"/>
              </a:solidFill>
              <a:latin typeface="Arial" pitchFamily="34"/>
              <a:cs typeface="Arial" pitchFamily="34"/>
            </a:endParaRPr>
          </a:p>
        </p:txBody>
      </p:sp>
    </p:spTree>
    <p:extLst>
      <p:ext uri="{BB962C8B-B14F-4D97-AF65-F5344CB8AC3E}">
        <p14:creationId xmlns:p14="http://schemas.microsoft.com/office/powerpoint/2010/main" val="4056012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6">
            <a:extLst>
              <a:ext uri="{FF2B5EF4-FFF2-40B4-BE49-F238E27FC236}">
                <a16:creationId xmlns:a16="http://schemas.microsoft.com/office/drawing/2014/main" id="{FAAF9BCB-DE69-4DBC-B4CE-71B1F4FB5C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 name="Title 1">
            <a:extLst>
              <a:ext uri="{FF2B5EF4-FFF2-40B4-BE49-F238E27FC236}">
                <a16:creationId xmlns:a16="http://schemas.microsoft.com/office/drawing/2014/main" id="{D6BADCC7-4CDD-4E0D-B052-F50E7B550BFA}"/>
              </a:ext>
            </a:extLst>
          </p:cNvPr>
          <p:cNvSpPr txBox="1">
            <a:spLocks noGrp="1"/>
          </p:cNvSpPr>
          <p:nvPr>
            <p:ph type="title"/>
          </p:nvPr>
        </p:nvSpPr>
        <p:spPr>
          <a:xfrm>
            <a:off x="836676" y="635718"/>
            <a:ext cx="10515600" cy="1325559"/>
          </a:xfrm>
        </p:spPr>
        <p:txBody>
          <a:bodyPr/>
          <a:lstStyle/>
          <a:p>
            <a:pPr lvl="0" algn="ctr"/>
            <a:br>
              <a:rPr lang="en-GB" sz="2800" b="1" dirty="0">
                <a:solidFill>
                  <a:srgbClr val="FFFFFF"/>
                </a:solidFill>
                <a:latin typeface="Arial" pitchFamily="34"/>
                <a:cs typeface="Arial" pitchFamily="34"/>
              </a:rPr>
            </a:br>
            <a:r>
              <a:rPr lang="en-GB" sz="6600" b="1" dirty="0">
                <a:solidFill>
                  <a:srgbClr val="FFFFFF"/>
                </a:solidFill>
                <a:latin typeface="Arial" pitchFamily="34"/>
                <a:cs typeface="Arial" pitchFamily="34"/>
              </a:rPr>
              <a:t>Key Documents</a:t>
            </a:r>
            <a:endParaRPr lang="en-US" sz="2800" b="1" dirty="0">
              <a:solidFill>
                <a:srgbClr val="FFFFFF"/>
              </a:solidFill>
              <a:latin typeface="Arial" pitchFamily="34"/>
              <a:cs typeface="Arial" pitchFamily="34"/>
            </a:endParaRPr>
          </a:p>
        </p:txBody>
      </p:sp>
      <p:pic>
        <p:nvPicPr>
          <p:cNvPr id="9" name="Picture 2">
            <a:extLst>
              <a:ext uri="{FF2B5EF4-FFF2-40B4-BE49-F238E27FC236}">
                <a16:creationId xmlns:a16="http://schemas.microsoft.com/office/drawing/2014/main" id="{0E46D3DB-CF25-44F8-924D-17CE0B9A08A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0309" t="13040" r="19417" b="9094"/>
          <a:stretch/>
        </p:blipFill>
        <p:spPr bwMode="auto">
          <a:xfrm>
            <a:off x="2784277" y="2486873"/>
            <a:ext cx="2890133" cy="3777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DCFC56A5-1B82-4EF0-8485-22959DB1D324}"/>
              </a:ext>
            </a:extLst>
          </p:cNvPr>
          <p:cNvPicPr>
            <a:picLocks noChangeAspect="1"/>
          </p:cNvPicPr>
          <p:nvPr/>
        </p:nvPicPr>
        <p:blipFill>
          <a:blip r:embed="rId3"/>
          <a:stretch>
            <a:fillRect/>
          </a:stretch>
        </p:blipFill>
        <p:spPr>
          <a:xfrm>
            <a:off x="570728" y="2263747"/>
            <a:ext cx="3036807" cy="3794153"/>
          </a:xfrm>
          <a:prstGeom prst="rect">
            <a:avLst/>
          </a:prstGeom>
        </p:spPr>
      </p:pic>
      <p:pic>
        <p:nvPicPr>
          <p:cNvPr id="10" name="Picture 3">
            <a:extLst>
              <a:ext uri="{FF2B5EF4-FFF2-40B4-BE49-F238E27FC236}">
                <a16:creationId xmlns:a16="http://schemas.microsoft.com/office/drawing/2014/main" id="{B3E7368D-2BEF-4A1A-8EAE-CAB9D9EC8A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595" t="24617" r="24812" b="8098"/>
          <a:stretch/>
        </p:blipFill>
        <p:spPr bwMode="auto">
          <a:xfrm>
            <a:off x="5554472" y="2400301"/>
            <a:ext cx="3351346" cy="364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86E09A85-35ED-45BF-A220-3569C72F68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90" t="15905" r="24537" b="4738"/>
          <a:stretch/>
        </p:blipFill>
        <p:spPr bwMode="auto">
          <a:xfrm>
            <a:off x="8785880" y="2263747"/>
            <a:ext cx="2766036" cy="4000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6708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78899-1552-409B-84A3-B04526074C5D}"/>
              </a:ext>
            </a:extLst>
          </p:cNvPr>
          <p:cNvSpPr>
            <a:spLocks noGrp="1"/>
          </p:cNvSpPr>
          <p:nvPr>
            <p:ph idx="1"/>
          </p:nvPr>
        </p:nvSpPr>
        <p:spPr>
          <a:xfrm>
            <a:off x="967305" y="2177176"/>
            <a:ext cx="9780524" cy="4351336"/>
          </a:xfrm>
        </p:spPr>
        <p:txBody>
          <a:bodyPr/>
          <a:lstStyle/>
          <a:p>
            <a:pPr marL="109728" indent="0" algn="ctr">
              <a:buNone/>
            </a:pPr>
            <a:r>
              <a:rPr lang="en-GB" sz="3200" dirty="0">
                <a:solidFill>
                  <a:schemeClr val="tx1"/>
                </a:solidFill>
                <a:latin typeface="Arial" panose="020B0604020202020204" pitchFamily="34" charset="0"/>
                <a:cs typeface="Arial" panose="020B0604020202020204" pitchFamily="34" charset="0"/>
              </a:rPr>
              <a:t> </a:t>
            </a:r>
          </a:p>
          <a:p>
            <a:pPr marL="109728" indent="0" algn="ctr">
              <a:buNone/>
            </a:pPr>
            <a:r>
              <a:rPr lang="en-GB" sz="3200" dirty="0">
                <a:solidFill>
                  <a:schemeClr val="tx1"/>
                </a:solidFill>
                <a:latin typeface="Arial" panose="020B0604020202020204" pitchFamily="34" charset="0"/>
                <a:cs typeface="Arial" panose="020B0604020202020204" pitchFamily="34" charset="0"/>
              </a:rPr>
              <a:t>Perindi Patel</a:t>
            </a:r>
          </a:p>
          <a:p>
            <a:pPr marL="109728" indent="0" algn="ctr">
              <a:buNone/>
            </a:pPr>
            <a:r>
              <a:rPr lang="en-GB" sz="3200" dirty="0">
                <a:solidFill>
                  <a:schemeClr val="tx1"/>
                </a:solidFill>
                <a:latin typeface="Arial" panose="020B0604020202020204" pitchFamily="34" charset="0"/>
                <a:cs typeface="Arial" panose="020B0604020202020204" pitchFamily="34" charset="0"/>
                <a:hlinkClick r:id="rId2"/>
              </a:rPr>
              <a:t>perindi.patel@nhs.net</a:t>
            </a:r>
            <a:r>
              <a:rPr lang="en-GB" sz="3200" dirty="0">
                <a:solidFill>
                  <a:schemeClr val="tx1"/>
                </a:solidFill>
                <a:latin typeface="Arial" panose="020B0604020202020204" pitchFamily="34" charset="0"/>
                <a:cs typeface="Arial" panose="020B0604020202020204" pitchFamily="34" charset="0"/>
              </a:rPr>
              <a:t> </a:t>
            </a:r>
          </a:p>
          <a:p>
            <a:pPr marL="109728" indent="0" algn="ctr">
              <a:buNone/>
            </a:pPr>
            <a:r>
              <a:rPr lang="en-GB" sz="3200" dirty="0">
                <a:solidFill>
                  <a:schemeClr val="tx1"/>
                </a:solidFill>
                <a:latin typeface="Arial" panose="020B0604020202020204" pitchFamily="34" charset="0"/>
                <a:cs typeface="Arial" panose="020B0604020202020204" pitchFamily="34" charset="0"/>
              </a:rPr>
              <a:t>NHS Audiologist </a:t>
            </a:r>
          </a:p>
          <a:p>
            <a:pPr marL="109728" indent="0" algn="ctr">
              <a:buNone/>
            </a:pPr>
            <a:r>
              <a:rPr lang="en-GB" sz="3200" dirty="0">
                <a:solidFill>
                  <a:schemeClr val="tx1"/>
                </a:solidFill>
                <a:latin typeface="Arial" panose="020B0604020202020204" pitchFamily="34" charset="0"/>
                <a:cs typeface="Arial" panose="020B0604020202020204" pitchFamily="34" charset="0"/>
              </a:rPr>
              <a:t>Shropshire NHS Audiology Services </a:t>
            </a:r>
          </a:p>
          <a:p>
            <a:pPr marL="109728" indent="0" algn="ctr">
              <a:buNone/>
            </a:pPr>
            <a:endParaRPr lang="en-GB" sz="3200" dirty="0">
              <a:solidFill>
                <a:schemeClr val="tx1"/>
              </a:solidFill>
              <a:latin typeface="Arial" panose="020B0604020202020204" pitchFamily="34" charset="0"/>
              <a:cs typeface="Arial" panose="020B0604020202020204" pitchFamily="34" charset="0"/>
            </a:endParaRPr>
          </a:p>
        </p:txBody>
      </p:sp>
      <p:sp>
        <p:nvSpPr>
          <p:cNvPr id="4" name="Rectangle 46">
            <a:extLst>
              <a:ext uri="{FF2B5EF4-FFF2-40B4-BE49-F238E27FC236}">
                <a16:creationId xmlns:a16="http://schemas.microsoft.com/office/drawing/2014/main" id="{FAAF9BCB-DE69-4DBC-B4CE-71B1F4FB5C7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 name="Title 1">
            <a:extLst>
              <a:ext uri="{FF2B5EF4-FFF2-40B4-BE49-F238E27FC236}">
                <a16:creationId xmlns:a16="http://schemas.microsoft.com/office/drawing/2014/main" id="{D6BADCC7-4CDD-4E0D-B052-F50E7B550BFA}"/>
              </a:ext>
            </a:extLst>
          </p:cNvPr>
          <p:cNvSpPr txBox="1">
            <a:spLocks noGrp="1"/>
          </p:cNvSpPr>
          <p:nvPr>
            <p:ph type="title"/>
          </p:nvPr>
        </p:nvSpPr>
        <p:spPr>
          <a:xfrm>
            <a:off x="836676" y="635718"/>
            <a:ext cx="10515600" cy="1325559"/>
          </a:xfrm>
        </p:spPr>
        <p:txBody>
          <a:bodyPr/>
          <a:lstStyle/>
          <a:p>
            <a:pPr lvl="0" algn="ctr"/>
            <a:br>
              <a:rPr lang="en-GB" sz="2800" b="1" dirty="0">
                <a:solidFill>
                  <a:srgbClr val="FFFFFF"/>
                </a:solidFill>
                <a:latin typeface="Arial" pitchFamily="34"/>
                <a:cs typeface="Arial" pitchFamily="34"/>
              </a:rPr>
            </a:br>
            <a:r>
              <a:rPr lang="en-GB" sz="6600" b="1" dirty="0">
                <a:solidFill>
                  <a:srgbClr val="FFFFFF"/>
                </a:solidFill>
                <a:latin typeface="Arial" pitchFamily="34"/>
                <a:cs typeface="Arial" pitchFamily="34"/>
              </a:rPr>
              <a:t>Contact </a:t>
            </a:r>
            <a:endParaRPr lang="en-US" sz="2800" b="1" dirty="0">
              <a:solidFill>
                <a:srgbClr val="FFFFFF"/>
              </a:solidFill>
              <a:latin typeface="Arial" pitchFamily="34"/>
              <a:cs typeface="Arial" pitchFamily="34"/>
            </a:endParaRPr>
          </a:p>
        </p:txBody>
      </p:sp>
      <p:pic>
        <p:nvPicPr>
          <p:cNvPr id="6" name="Picture 3">
            <a:extLst>
              <a:ext uri="{FF2B5EF4-FFF2-40B4-BE49-F238E27FC236}">
                <a16:creationId xmlns:a16="http://schemas.microsoft.com/office/drawing/2014/main" id="{07A98EDA-24B9-4357-AB4C-462BA0DD873D}"/>
              </a:ext>
            </a:extLst>
          </p:cNvPr>
          <p:cNvPicPr>
            <a:picLocks noChangeAspect="1"/>
          </p:cNvPicPr>
          <p:nvPr/>
        </p:nvPicPr>
        <p:blipFill>
          <a:blip r:embed="rId3"/>
          <a:stretch>
            <a:fillRect/>
          </a:stretch>
        </p:blipFill>
        <p:spPr>
          <a:xfrm>
            <a:off x="7445828" y="4990962"/>
            <a:ext cx="4489593" cy="1753449"/>
          </a:xfrm>
          <a:prstGeom prst="rect">
            <a:avLst/>
          </a:prstGeom>
          <a:noFill/>
          <a:ln>
            <a:noFill/>
          </a:ln>
        </p:spPr>
      </p:pic>
    </p:spTree>
    <p:extLst>
      <p:ext uri="{BB962C8B-B14F-4D97-AF65-F5344CB8AC3E}">
        <p14:creationId xmlns:p14="http://schemas.microsoft.com/office/powerpoint/2010/main" val="2834448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9E632980-2686-4BC4-95DC-7913DB07F69A}"/>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46">
            <a:extLst>
              <a:ext uri="{FF2B5EF4-FFF2-40B4-BE49-F238E27FC236}">
                <a16:creationId xmlns:a16="http://schemas.microsoft.com/office/drawing/2014/main" id="{95C9FB31-81C6-4C1A-A308-8DA3A0B0DC2D}"/>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7281E56-C2B3-4AB5-A774-D610B9D4BFB6}"/>
              </a:ext>
            </a:extLst>
          </p:cNvPr>
          <p:cNvSpPr txBox="1">
            <a:spLocks noGrp="1"/>
          </p:cNvSpPr>
          <p:nvPr>
            <p:ph type="title"/>
          </p:nvPr>
        </p:nvSpPr>
        <p:spPr>
          <a:xfrm>
            <a:off x="958501" y="800392"/>
            <a:ext cx="10264697" cy="1212101"/>
          </a:xfrm>
        </p:spPr>
        <p:txBody>
          <a:bodyPr/>
          <a:lstStyle/>
          <a:p>
            <a:pPr lvl="0" algn="ctr"/>
            <a:r>
              <a:rPr lang="en-GB" sz="6600" b="1" dirty="0">
                <a:solidFill>
                  <a:srgbClr val="FFFFFF"/>
                </a:solidFill>
                <a:latin typeface="Arial" pitchFamily="34"/>
                <a:cs typeface="Arial" pitchFamily="34"/>
              </a:rPr>
              <a:t>Setting Up For RECD </a:t>
            </a:r>
            <a:endParaRPr lang="en-US" sz="6600" b="1" dirty="0">
              <a:solidFill>
                <a:srgbClr val="FFFFFF"/>
              </a:solidFill>
              <a:latin typeface="Arial" pitchFamily="34"/>
              <a:cs typeface="Arial" pitchFamily="34"/>
            </a:endParaRPr>
          </a:p>
        </p:txBody>
      </p:sp>
      <p:sp>
        <p:nvSpPr>
          <p:cNvPr id="9" name="Content Placeholder 3">
            <a:extLst>
              <a:ext uri="{FF2B5EF4-FFF2-40B4-BE49-F238E27FC236}">
                <a16:creationId xmlns:a16="http://schemas.microsoft.com/office/drawing/2014/main" id="{4818B493-DCBD-4238-B2D4-C163D1667433}"/>
              </a:ext>
            </a:extLst>
          </p:cNvPr>
          <p:cNvSpPr txBox="1">
            <a:spLocks noGrp="1"/>
          </p:cNvSpPr>
          <p:nvPr>
            <p:ph idx="1"/>
          </p:nvPr>
        </p:nvSpPr>
        <p:spPr>
          <a:xfrm>
            <a:off x="1236360" y="2897239"/>
            <a:ext cx="9708998" cy="3567174"/>
          </a:xfrm>
        </p:spPr>
        <p:txBody>
          <a:bodyPr anchor="ctr"/>
          <a:lstStyle/>
          <a:p>
            <a:pPr lvl="0">
              <a:lnSpc>
                <a:spcPct val="130000"/>
              </a:lnSpc>
            </a:pPr>
            <a:endParaRPr lang="en-GB" sz="2000" dirty="0">
              <a:latin typeface="Arial" pitchFamily="34"/>
              <a:cs typeface="Arial" pitchFamily="34"/>
            </a:endParaRPr>
          </a:p>
          <a:p>
            <a:pPr marL="0" lvl="0" indent="0">
              <a:lnSpc>
                <a:spcPct val="130000"/>
              </a:lnSpc>
              <a:buNone/>
            </a:pPr>
            <a:endParaRPr lang="en-GB" sz="1100" dirty="0">
              <a:latin typeface="Arial" pitchFamily="34"/>
              <a:cs typeface="Arial" pitchFamily="34"/>
            </a:endParaRPr>
          </a:p>
          <a:p>
            <a:pPr marL="0" lvl="0" indent="0">
              <a:lnSpc>
                <a:spcPct val="70000"/>
              </a:lnSpc>
              <a:buNone/>
            </a:pPr>
            <a:endParaRPr lang="en-GB" sz="1100" dirty="0">
              <a:latin typeface="Arial" pitchFamily="34"/>
              <a:cs typeface="Arial" pitchFamily="34"/>
            </a:endParaRPr>
          </a:p>
          <a:p>
            <a:pPr lvl="0">
              <a:lnSpc>
                <a:spcPct val="70000"/>
              </a:lnSpc>
            </a:pPr>
            <a:endParaRPr lang="en-GB" sz="1100" dirty="0"/>
          </a:p>
        </p:txBody>
      </p:sp>
      <p:sp>
        <p:nvSpPr>
          <p:cNvPr id="10" name="TextBox 9">
            <a:extLst>
              <a:ext uri="{FF2B5EF4-FFF2-40B4-BE49-F238E27FC236}">
                <a16:creationId xmlns:a16="http://schemas.microsoft.com/office/drawing/2014/main" id="{0E5B6EBB-1EEB-4CFC-BA49-2334FB1AB510}"/>
              </a:ext>
            </a:extLst>
          </p:cNvPr>
          <p:cNvSpPr txBox="1"/>
          <p:nvPr/>
        </p:nvSpPr>
        <p:spPr>
          <a:xfrm>
            <a:off x="644057" y="2668978"/>
            <a:ext cx="6646087" cy="2923877"/>
          </a:xfrm>
          <a:prstGeom prst="rect">
            <a:avLst/>
          </a:prstGeom>
          <a:noFill/>
        </p:spPr>
        <p:txBody>
          <a:bodyPr wrap="square">
            <a:spAutoFit/>
          </a:bodyPr>
          <a:lstStyle/>
          <a:p>
            <a:pPr algn="just">
              <a:lnSpc>
                <a:spcPct val="150000"/>
              </a:lnSpc>
            </a:pPr>
            <a:r>
              <a:rPr lang="en-GB" sz="1600" dirty="0">
                <a:latin typeface="Arial" panose="020B0604020202020204" pitchFamily="34" charset="0"/>
                <a:cs typeface="Arial" panose="020B0604020202020204" pitchFamily="34" charset="0"/>
              </a:rPr>
              <a:t>You will need a RECD probe tube attached to the REM headset.</a:t>
            </a:r>
          </a:p>
          <a:p>
            <a:pPr algn="just">
              <a:lnSpc>
                <a:spcPct val="150000"/>
              </a:lnSpc>
            </a:pPr>
            <a:endParaRPr lang="en-GB" sz="1600" dirty="0">
              <a:latin typeface="Arial" panose="020B0604020202020204" pitchFamily="34" charset="0"/>
              <a:cs typeface="Arial" panose="020B0604020202020204" pitchFamily="34" charset="0"/>
            </a:endParaRPr>
          </a:p>
          <a:p>
            <a:pPr algn="just">
              <a:lnSpc>
                <a:spcPct val="150000"/>
              </a:lnSpc>
            </a:pPr>
            <a:r>
              <a:rPr lang="en-GB" sz="1600" dirty="0">
                <a:latin typeface="Arial" panose="020B0604020202020204" pitchFamily="34" charset="0"/>
                <a:cs typeface="Arial" panose="020B0604020202020204" pitchFamily="34" charset="0"/>
              </a:rPr>
              <a:t>This must be a probe that has two outlets: </a:t>
            </a:r>
          </a:p>
          <a:p>
            <a:pPr algn="just">
              <a:lnSpc>
                <a:spcPct val="150000"/>
              </a:lnSpc>
            </a:pPr>
            <a:endParaRPr lang="en-GB" sz="1600" dirty="0">
              <a:latin typeface="Arial" panose="020B0604020202020204" pitchFamily="34" charset="0"/>
              <a:cs typeface="Arial" panose="020B0604020202020204" pitchFamily="34" charset="0"/>
            </a:endParaRPr>
          </a:p>
          <a:p>
            <a:pPr marL="457200" indent="-457200" algn="just">
              <a:lnSpc>
                <a:spcPct val="150000"/>
              </a:lnSpc>
              <a:buFont typeface="+mj-lt"/>
              <a:buAutoNum type="arabicPeriod"/>
            </a:pPr>
            <a:r>
              <a:rPr lang="en-GB" sz="1600" dirty="0">
                <a:latin typeface="Arial" panose="020B0604020202020204" pitchFamily="34" charset="0"/>
                <a:cs typeface="Arial" panose="020B0604020202020204" pitchFamily="34" charset="0"/>
              </a:rPr>
              <a:t>The REM tube attachment</a:t>
            </a:r>
          </a:p>
          <a:p>
            <a:pPr marL="457200" indent="-457200" algn="just">
              <a:lnSpc>
                <a:spcPct val="150000"/>
              </a:lnSpc>
              <a:buFont typeface="+mj-lt"/>
              <a:buAutoNum type="arabicPeriod"/>
            </a:pPr>
            <a:r>
              <a:rPr lang="en-GB" sz="1600" dirty="0">
                <a:latin typeface="Arial" panose="020B0604020202020204" pitchFamily="34" charset="0"/>
                <a:cs typeface="Arial" panose="020B0604020202020204" pitchFamily="34" charset="0"/>
              </a:rPr>
              <a:t>RECD transducer tubing attachment with coupling attachment. </a:t>
            </a:r>
          </a:p>
          <a:p>
            <a:pPr algn="just">
              <a:lnSpc>
                <a:spcPct val="150000"/>
              </a:lnSpc>
            </a:pPr>
            <a:endParaRPr lang="en-GB" sz="1600" dirty="0">
              <a:latin typeface="Arial" panose="020B0604020202020204" pitchFamily="34" charset="0"/>
              <a:cs typeface="Arial" panose="020B0604020202020204" pitchFamily="34" charset="0"/>
            </a:endParaRPr>
          </a:p>
          <a:p>
            <a:pPr algn="just">
              <a:lnSpc>
                <a:spcPct val="100000"/>
              </a:lnSpc>
            </a:pPr>
            <a:endParaRPr lang="en-GB" sz="1600" dirty="0">
              <a:latin typeface="Arial" panose="020B0604020202020204" pitchFamily="34" charset="0"/>
              <a:cs typeface="Arial" panose="020B0604020202020204" pitchFamily="34" charset="0"/>
            </a:endParaRPr>
          </a:p>
        </p:txBody>
      </p:sp>
      <p:pic>
        <p:nvPicPr>
          <p:cNvPr id="11" name="Picture 3">
            <a:extLst>
              <a:ext uri="{FF2B5EF4-FFF2-40B4-BE49-F238E27FC236}">
                <a16:creationId xmlns:a16="http://schemas.microsoft.com/office/drawing/2014/main" id="{104F14A9-9283-4BBA-B751-4B991E538B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25" t="25283" r="60371" b="16016"/>
          <a:stretch/>
        </p:blipFill>
        <p:spPr bwMode="auto">
          <a:xfrm rot="5400000">
            <a:off x="7183360" y="2567686"/>
            <a:ext cx="4266276" cy="352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a:extLst>
              <a:ext uri="{FF2B5EF4-FFF2-40B4-BE49-F238E27FC236}">
                <a16:creationId xmlns:a16="http://schemas.microsoft.com/office/drawing/2014/main" id="{4A3C2ADE-3AF4-4A61-B1D1-5BC25A7C4741}"/>
              </a:ext>
            </a:extLst>
          </p:cNvPr>
          <p:cNvCxnSpPr/>
          <p:nvPr/>
        </p:nvCxnSpPr>
        <p:spPr>
          <a:xfrm>
            <a:off x="8902416" y="4295387"/>
            <a:ext cx="617354" cy="0"/>
          </a:xfrm>
          <a:prstGeom prst="straightConnector1">
            <a:avLst/>
          </a:prstGeom>
          <a:ln w="76200">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62BEAAB3-3AA4-401C-9BDC-F4DB3866BC29}"/>
              </a:ext>
            </a:extLst>
          </p:cNvPr>
          <p:cNvCxnSpPr>
            <a:cxnSpLocks/>
          </p:cNvCxnSpPr>
          <p:nvPr/>
        </p:nvCxnSpPr>
        <p:spPr>
          <a:xfrm flipH="1">
            <a:off x="9947975" y="4284922"/>
            <a:ext cx="690997" cy="0"/>
          </a:xfrm>
          <a:prstGeom prst="straightConnector1">
            <a:avLst/>
          </a:prstGeom>
          <a:ln w="76200">
            <a:tailEnd type="arrow"/>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15D1123D-B507-438D-A40E-114D3D4EB68A}"/>
              </a:ext>
            </a:extLst>
          </p:cNvPr>
          <p:cNvSpPr txBox="1"/>
          <p:nvPr/>
        </p:nvSpPr>
        <p:spPr>
          <a:xfrm>
            <a:off x="10432017" y="4284922"/>
            <a:ext cx="648072" cy="369332"/>
          </a:xfrm>
          <a:prstGeom prst="rect">
            <a:avLst/>
          </a:prstGeom>
          <a:noFill/>
        </p:spPr>
        <p:txBody>
          <a:bodyPr wrap="square" rtlCol="0">
            <a:spAutoFit/>
          </a:bodyPr>
          <a:lstStyle/>
          <a:p>
            <a:r>
              <a:rPr lang="en-GB" dirty="0"/>
              <a:t>1) </a:t>
            </a:r>
          </a:p>
        </p:txBody>
      </p:sp>
      <p:sp>
        <p:nvSpPr>
          <p:cNvPr id="15" name="TextBox 14">
            <a:extLst>
              <a:ext uri="{FF2B5EF4-FFF2-40B4-BE49-F238E27FC236}">
                <a16:creationId xmlns:a16="http://schemas.microsoft.com/office/drawing/2014/main" id="{185EC8AE-D9D5-4B76-934F-0C27D77D8C27}"/>
              </a:ext>
            </a:extLst>
          </p:cNvPr>
          <p:cNvSpPr txBox="1"/>
          <p:nvPr/>
        </p:nvSpPr>
        <p:spPr>
          <a:xfrm>
            <a:off x="8432094" y="4100256"/>
            <a:ext cx="648072" cy="369332"/>
          </a:xfrm>
          <a:prstGeom prst="rect">
            <a:avLst/>
          </a:prstGeom>
          <a:noFill/>
        </p:spPr>
        <p:txBody>
          <a:bodyPr wrap="square" rtlCol="0">
            <a:spAutoFit/>
          </a:bodyPr>
          <a:lstStyle/>
          <a:p>
            <a:r>
              <a:rPr lang="en-GB" dirty="0"/>
              <a:t>2) </a:t>
            </a:r>
          </a:p>
        </p:txBody>
      </p:sp>
    </p:spTree>
    <p:extLst>
      <p:ext uri="{BB962C8B-B14F-4D97-AF65-F5344CB8AC3E}">
        <p14:creationId xmlns:p14="http://schemas.microsoft.com/office/powerpoint/2010/main" val="962569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9E632980-2686-4BC4-95DC-7913DB07F69A}"/>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46">
            <a:extLst>
              <a:ext uri="{FF2B5EF4-FFF2-40B4-BE49-F238E27FC236}">
                <a16:creationId xmlns:a16="http://schemas.microsoft.com/office/drawing/2014/main" id="{95C9FB31-81C6-4C1A-A308-8DA3A0B0DC2D}"/>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7281E56-C2B3-4AB5-A774-D610B9D4BFB6}"/>
              </a:ext>
            </a:extLst>
          </p:cNvPr>
          <p:cNvSpPr txBox="1">
            <a:spLocks noGrp="1"/>
          </p:cNvSpPr>
          <p:nvPr>
            <p:ph type="title"/>
          </p:nvPr>
        </p:nvSpPr>
        <p:spPr>
          <a:xfrm>
            <a:off x="958501" y="800392"/>
            <a:ext cx="10264697" cy="1212101"/>
          </a:xfrm>
        </p:spPr>
        <p:txBody>
          <a:bodyPr/>
          <a:lstStyle/>
          <a:p>
            <a:pPr lvl="0" algn="ctr"/>
            <a:r>
              <a:rPr lang="en-GB" sz="6600" b="1" dirty="0">
                <a:solidFill>
                  <a:srgbClr val="FFFFFF"/>
                </a:solidFill>
                <a:latin typeface="Arial" pitchFamily="34"/>
                <a:cs typeface="Arial" pitchFamily="34"/>
              </a:rPr>
              <a:t>Display RECD in PMM</a:t>
            </a:r>
            <a:endParaRPr lang="en-US" sz="6600" b="1" dirty="0">
              <a:solidFill>
                <a:srgbClr val="FFFFFF"/>
              </a:solidFill>
              <a:latin typeface="Arial" pitchFamily="34"/>
              <a:cs typeface="Arial" pitchFamily="34"/>
            </a:endParaRPr>
          </a:p>
        </p:txBody>
      </p:sp>
      <p:sp>
        <p:nvSpPr>
          <p:cNvPr id="9" name="Content Placeholder 3">
            <a:extLst>
              <a:ext uri="{FF2B5EF4-FFF2-40B4-BE49-F238E27FC236}">
                <a16:creationId xmlns:a16="http://schemas.microsoft.com/office/drawing/2014/main" id="{4818B493-DCBD-4238-B2D4-C163D1667433}"/>
              </a:ext>
            </a:extLst>
          </p:cNvPr>
          <p:cNvSpPr txBox="1">
            <a:spLocks noGrp="1"/>
          </p:cNvSpPr>
          <p:nvPr>
            <p:ph idx="1"/>
          </p:nvPr>
        </p:nvSpPr>
        <p:spPr>
          <a:xfrm>
            <a:off x="1236360" y="2897239"/>
            <a:ext cx="9708998" cy="3567174"/>
          </a:xfrm>
        </p:spPr>
        <p:txBody>
          <a:bodyPr anchor="ctr"/>
          <a:lstStyle/>
          <a:p>
            <a:pPr lvl="0">
              <a:lnSpc>
                <a:spcPct val="130000"/>
              </a:lnSpc>
            </a:pPr>
            <a:endParaRPr lang="en-GB" sz="2000" dirty="0">
              <a:latin typeface="Arial" pitchFamily="34"/>
              <a:cs typeface="Arial" pitchFamily="34"/>
            </a:endParaRPr>
          </a:p>
          <a:p>
            <a:pPr marL="0" lvl="0" indent="0">
              <a:lnSpc>
                <a:spcPct val="130000"/>
              </a:lnSpc>
              <a:buNone/>
            </a:pPr>
            <a:endParaRPr lang="en-GB" sz="1100" dirty="0">
              <a:latin typeface="Arial" pitchFamily="34"/>
              <a:cs typeface="Arial" pitchFamily="34"/>
            </a:endParaRPr>
          </a:p>
          <a:p>
            <a:pPr marL="0" lvl="0" indent="0">
              <a:lnSpc>
                <a:spcPct val="70000"/>
              </a:lnSpc>
              <a:buNone/>
            </a:pPr>
            <a:endParaRPr lang="en-GB" sz="1100" dirty="0">
              <a:latin typeface="Arial" pitchFamily="34"/>
              <a:cs typeface="Arial" pitchFamily="34"/>
            </a:endParaRPr>
          </a:p>
          <a:p>
            <a:pPr lvl="0">
              <a:lnSpc>
                <a:spcPct val="70000"/>
              </a:lnSpc>
            </a:pPr>
            <a:endParaRPr lang="en-GB" sz="1100" dirty="0"/>
          </a:p>
        </p:txBody>
      </p:sp>
      <p:sp>
        <p:nvSpPr>
          <p:cNvPr id="10" name="TextBox 9">
            <a:extLst>
              <a:ext uri="{FF2B5EF4-FFF2-40B4-BE49-F238E27FC236}">
                <a16:creationId xmlns:a16="http://schemas.microsoft.com/office/drawing/2014/main" id="{0E5B6EBB-1EEB-4CFC-BA49-2334FB1AB510}"/>
              </a:ext>
            </a:extLst>
          </p:cNvPr>
          <p:cNvSpPr txBox="1"/>
          <p:nvPr/>
        </p:nvSpPr>
        <p:spPr>
          <a:xfrm>
            <a:off x="640085" y="2177167"/>
            <a:ext cx="5487910" cy="4390433"/>
          </a:xfrm>
          <a:prstGeom prst="rect">
            <a:avLst/>
          </a:prstGeom>
          <a:noFill/>
        </p:spPr>
        <p:txBody>
          <a:bodyPr wrap="square">
            <a:spAutoFit/>
          </a:bodyPr>
          <a:lstStyle/>
          <a:p>
            <a:pPr marL="285750" indent="-285750" algn="just">
              <a:lnSpc>
                <a:spcPct val="120000"/>
              </a:lnSpc>
              <a:buFont typeface="Arial" panose="020B0604020202020204" pitchFamily="34" charset="0"/>
              <a:buChar char="•"/>
            </a:pPr>
            <a:r>
              <a:rPr lang="en-GB" sz="1600" dirty="0">
                <a:latin typeface="Arial" panose="020B0604020202020204" pitchFamily="34" charset="0"/>
                <a:cs typeface="Arial" panose="020B0604020202020204" pitchFamily="34" charset="0"/>
              </a:rPr>
              <a:t>Open Otosuite and click ‘</a:t>
            </a:r>
            <a:r>
              <a:rPr lang="en-GB" sz="1600" i="1" dirty="0">
                <a:latin typeface="Arial" panose="020B0604020202020204" pitchFamily="34" charset="0"/>
                <a:cs typeface="Arial" panose="020B0604020202020204" pitchFamily="34" charset="0"/>
              </a:rPr>
              <a:t>Navigator’, </a:t>
            </a:r>
            <a:r>
              <a:rPr lang="en-GB" sz="1600" dirty="0">
                <a:latin typeface="Arial" panose="020B0604020202020204" pitchFamily="34" charset="0"/>
                <a:cs typeface="Arial" panose="020B0604020202020204" pitchFamily="34" charset="0"/>
              </a:rPr>
              <a:t>then </a:t>
            </a:r>
            <a:r>
              <a:rPr lang="en-GB" sz="1600" i="1" dirty="0">
                <a:latin typeface="Arial" panose="020B0604020202020204" pitchFamily="34" charset="0"/>
                <a:cs typeface="Arial" panose="020B0604020202020204" pitchFamily="34" charset="0"/>
              </a:rPr>
              <a:t>‘RECD’ </a:t>
            </a:r>
            <a:r>
              <a:rPr lang="en-GB" sz="1600" dirty="0">
                <a:latin typeface="Arial" panose="020B0604020202020204" pitchFamily="34" charset="0"/>
                <a:cs typeface="Arial" panose="020B0604020202020204" pitchFamily="34" charset="0"/>
              </a:rPr>
              <a:t> in PMM. </a:t>
            </a:r>
          </a:p>
          <a:p>
            <a:pPr marL="285750" indent="-285750" algn="just">
              <a:lnSpc>
                <a:spcPct val="120000"/>
              </a:lnSpc>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lgn="just">
              <a:lnSpc>
                <a:spcPct val="120000"/>
              </a:lnSpc>
              <a:buFont typeface="Arial" panose="020B0604020202020204" pitchFamily="34" charset="0"/>
              <a:buChar char="•"/>
            </a:pPr>
            <a:r>
              <a:rPr lang="en-GB" sz="1600" dirty="0">
                <a:latin typeface="Arial" panose="020B0604020202020204" pitchFamily="34" charset="0"/>
                <a:cs typeface="Arial" panose="020B0604020202020204" pitchFamily="34" charset="0"/>
              </a:rPr>
              <a:t>Next, click on </a:t>
            </a:r>
            <a:r>
              <a:rPr lang="en-GB" sz="1600" i="1" dirty="0">
                <a:latin typeface="Arial" panose="020B0604020202020204" pitchFamily="34" charset="0"/>
                <a:cs typeface="Arial" panose="020B0604020202020204" pitchFamily="34" charset="0"/>
              </a:rPr>
              <a:t>‘Control Panel’</a:t>
            </a:r>
            <a:r>
              <a:rPr lang="en-GB" sz="1600" dirty="0">
                <a:latin typeface="Arial" panose="020B0604020202020204" pitchFamily="34" charset="0"/>
                <a:cs typeface="Arial" panose="020B0604020202020204" pitchFamily="34" charset="0"/>
              </a:rPr>
              <a:t> to connect the Free Fit. </a:t>
            </a:r>
          </a:p>
          <a:p>
            <a:pPr algn="just">
              <a:lnSpc>
                <a:spcPct val="120000"/>
              </a:lnSpc>
            </a:pPr>
            <a:endParaRPr lang="en-GB" sz="1600" dirty="0">
              <a:latin typeface="Arial" panose="020B0604020202020204" pitchFamily="34" charset="0"/>
              <a:cs typeface="Arial" panose="020B0604020202020204" pitchFamily="34" charset="0"/>
            </a:endParaRPr>
          </a:p>
          <a:p>
            <a:pPr marL="285750" indent="-285750" algn="just">
              <a:lnSpc>
                <a:spcPct val="120000"/>
              </a:lnSpc>
              <a:buFont typeface="Arial" panose="020B0604020202020204" pitchFamily="34" charset="0"/>
              <a:buChar char="•"/>
            </a:pPr>
            <a:r>
              <a:rPr lang="en-GB" sz="1600" dirty="0">
                <a:latin typeface="Arial" panose="020B0604020202020204" pitchFamily="34" charset="0"/>
                <a:cs typeface="Arial" panose="020B0604020202020204" pitchFamily="34" charset="0"/>
              </a:rPr>
              <a:t>If the RECD tab is not displayed you will need to add it.</a:t>
            </a:r>
          </a:p>
          <a:p>
            <a:pPr marL="285750" indent="-285750" algn="just">
              <a:lnSpc>
                <a:spcPct val="120000"/>
              </a:lnSpc>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algn="just">
              <a:lnSpc>
                <a:spcPct val="120000"/>
              </a:lnSpc>
            </a:pPr>
            <a:r>
              <a:rPr lang="en-GB" sz="1600" dirty="0">
                <a:latin typeface="Arial" panose="020B0604020202020204" pitchFamily="34" charset="0"/>
                <a:cs typeface="Arial" panose="020B0604020202020204" pitchFamily="34" charset="0"/>
              </a:rPr>
              <a:t>To do this click on:</a:t>
            </a:r>
          </a:p>
          <a:p>
            <a:pPr algn="just">
              <a:lnSpc>
                <a:spcPct val="120000"/>
              </a:lnSpc>
            </a:pPr>
            <a:endParaRPr lang="en-GB" sz="1600" dirty="0">
              <a:latin typeface="Arial" panose="020B0604020202020204" pitchFamily="34" charset="0"/>
              <a:cs typeface="Arial" panose="020B0604020202020204" pitchFamily="34" charset="0"/>
            </a:endParaRPr>
          </a:p>
          <a:p>
            <a:pPr marL="285750" indent="-285750" algn="just">
              <a:lnSpc>
                <a:spcPct val="120000"/>
              </a:lnSpc>
              <a:buFont typeface="Arial" panose="020B0604020202020204" pitchFamily="34" charset="0"/>
              <a:buChar char="•"/>
            </a:pPr>
            <a:r>
              <a:rPr lang="en-GB" sz="1600" dirty="0">
                <a:latin typeface="Arial" panose="020B0604020202020204" pitchFamily="34" charset="0"/>
                <a:cs typeface="Arial" panose="020B0604020202020204" pitchFamily="34" charset="0"/>
              </a:rPr>
              <a:t>Tools &gt;Configuration Wizard &gt; PMM Configure &gt; Click ‘Next’  until you get to the ‘</a:t>
            </a:r>
            <a:r>
              <a:rPr lang="en-GB" sz="1600" i="1" dirty="0">
                <a:latin typeface="Arial" panose="020B0604020202020204" pitchFamily="34" charset="0"/>
                <a:cs typeface="Arial" panose="020B0604020202020204" pitchFamily="34" charset="0"/>
              </a:rPr>
              <a:t>Test Type’ </a:t>
            </a:r>
            <a:r>
              <a:rPr lang="en-GB" sz="1600" dirty="0">
                <a:latin typeface="Arial" panose="020B0604020202020204" pitchFamily="34" charset="0"/>
                <a:cs typeface="Arial" panose="020B0604020202020204" pitchFamily="34" charset="0"/>
              </a:rPr>
              <a:t>screen. </a:t>
            </a:r>
          </a:p>
          <a:p>
            <a:pPr marL="285750" indent="-285750" algn="just">
              <a:lnSpc>
                <a:spcPct val="120000"/>
              </a:lnSpc>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lgn="just">
              <a:lnSpc>
                <a:spcPct val="120000"/>
              </a:lnSpc>
              <a:buFont typeface="Arial" panose="020B0604020202020204" pitchFamily="34" charset="0"/>
              <a:buChar char="•"/>
            </a:pPr>
            <a:r>
              <a:rPr lang="en-GB" sz="1600" dirty="0">
                <a:latin typeface="Arial" panose="020B0604020202020204" pitchFamily="34" charset="0"/>
                <a:cs typeface="Arial" panose="020B0604020202020204" pitchFamily="34" charset="0"/>
              </a:rPr>
              <a:t>Ensure that the </a:t>
            </a:r>
            <a:r>
              <a:rPr lang="en-GB" sz="1600" i="1" dirty="0">
                <a:latin typeface="Arial" panose="020B0604020202020204" pitchFamily="34" charset="0"/>
                <a:cs typeface="Arial" panose="020B0604020202020204" pitchFamily="34" charset="0"/>
              </a:rPr>
              <a:t>‘Show RECD Test Type’ </a:t>
            </a:r>
            <a:r>
              <a:rPr lang="en-GB" sz="1600" dirty="0">
                <a:latin typeface="Arial" panose="020B0604020202020204" pitchFamily="34" charset="0"/>
                <a:cs typeface="Arial" panose="020B0604020202020204" pitchFamily="34" charset="0"/>
              </a:rPr>
              <a:t>is selected’ then click finish. </a:t>
            </a:r>
          </a:p>
          <a:p>
            <a:pPr algn="just">
              <a:lnSpc>
                <a:spcPct val="100000"/>
              </a:lnSpc>
            </a:pPr>
            <a:endParaRPr lang="en-GB" sz="1050" dirty="0">
              <a:latin typeface="Arial" panose="020B0604020202020204" pitchFamily="34" charset="0"/>
              <a:cs typeface="Arial" panose="020B0604020202020204" pitchFamily="34" charset="0"/>
            </a:endParaRPr>
          </a:p>
        </p:txBody>
      </p:sp>
      <p:pic>
        <p:nvPicPr>
          <p:cNvPr id="16" name="Picture 3" descr="A close up of a map&#10;&#10;Description automatically generated">
            <a:extLst>
              <a:ext uri="{FF2B5EF4-FFF2-40B4-BE49-F238E27FC236}">
                <a16:creationId xmlns:a16="http://schemas.microsoft.com/office/drawing/2014/main" id="{7E0930B8-5B66-4CFA-9AA0-9110BA7F60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 t="322" r="82478" b="67224"/>
          <a:stretch/>
        </p:blipFill>
        <p:spPr bwMode="auto">
          <a:xfrm>
            <a:off x="6214809" y="2341850"/>
            <a:ext cx="4094911" cy="29208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A screenshot of a computer&#10;&#10;Description automatically generated">
            <a:extLst>
              <a:ext uri="{FF2B5EF4-FFF2-40B4-BE49-F238E27FC236}">
                <a16:creationId xmlns:a16="http://schemas.microsoft.com/office/drawing/2014/main" id="{8C45F072-D369-436A-8424-9DB3ADA7FC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71" t="27735" r="67712" b="39868"/>
          <a:stretch/>
        </p:blipFill>
        <p:spPr bwMode="auto">
          <a:xfrm>
            <a:off x="8262265" y="4078079"/>
            <a:ext cx="3846990" cy="25934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Oval 17">
            <a:extLst>
              <a:ext uri="{FF2B5EF4-FFF2-40B4-BE49-F238E27FC236}">
                <a16:creationId xmlns:a16="http://schemas.microsoft.com/office/drawing/2014/main" id="{784317E1-355B-4301-B93D-D064633E696F}"/>
              </a:ext>
            </a:extLst>
          </p:cNvPr>
          <p:cNvSpPr/>
          <p:nvPr/>
        </p:nvSpPr>
        <p:spPr>
          <a:xfrm>
            <a:off x="8628702" y="2326918"/>
            <a:ext cx="1059542" cy="651272"/>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sp>
        <p:nvSpPr>
          <p:cNvPr id="19" name="Oval 18">
            <a:extLst>
              <a:ext uri="{FF2B5EF4-FFF2-40B4-BE49-F238E27FC236}">
                <a16:creationId xmlns:a16="http://schemas.microsoft.com/office/drawing/2014/main" id="{560883F3-4DEE-43B0-B6B1-A21FC2177C06}"/>
              </a:ext>
            </a:extLst>
          </p:cNvPr>
          <p:cNvSpPr/>
          <p:nvPr/>
        </p:nvSpPr>
        <p:spPr>
          <a:xfrm>
            <a:off x="6135588" y="3864024"/>
            <a:ext cx="1059542" cy="651272"/>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1438262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6">
            <a:extLst>
              <a:ext uri="{FF2B5EF4-FFF2-40B4-BE49-F238E27FC236}">
                <a16:creationId xmlns:a16="http://schemas.microsoft.com/office/drawing/2014/main" id="{95C9FB31-81C6-4C1A-A308-8DA3A0B0DC2D}"/>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7281E56-C2B3-4AB5-A774-D610B9D4BFB6}"/>
              </a:ext>
            </a:extLst>
          </p:cNvPr>
          <p:cNvSpPr txBox="1">
            <a:spLocks noGrp="1"/>
          </p:cNvSpPr>
          <p:nvPr>
            <p:ph type="title"/>
          </p:nvPr>
        </p:nvSpPr>
        <p:spPr>
          <a:xfrm>
            <a:off x="958501" y="800392"/>
            <a:ext cx="10264697" cy="1212101"/>
          </a:xfrm>
        </p:spPr>
        <p:txBody>
          <a:bodyPr/>
          <a:lstStyle/>
          <a:p>
            <a:pPr lvl="0" algn="ctr"/>
            <a:r>
              <a:rPr lang="en-GB" sz="6600" b="1" dirty="0">
                <a:solidFill>
                  <a:srgbClr val="FFFFFF"/>
                </a:solidFill>
                <a:latin typeface="Arial" pitchFamily="34"/>
                <a:cs typeface="Arial" pitchFamily="34"/>
              </a:rPr>
              <a:t>Display RECD in PMM</a:t>
            </a:r>
            <a:endParaRPr lang="en-US" sz="6600" b="1" dirty="0">
              <a:solidFill>
                <a:srgbClr val="FFFFFF"/>
              </a:solidFill>
              <a:latin typeface="Arial" pitchFamily="34"/>
              <a:cs typeface="Arial" pitchFamily="34"/>
            </a:endParaRPr>
          </a:p>
        </p:txBody>
      </p:sp>
      <p:sp>
        <p:nvSpPr>
          <p:cNvPr id="9" name="Content Placeholder 3">
            <a:extLst>
              <a:ext uri="{FF2B5EF4-FFF2-40B4-BE49-F238E27FC236}">
                <a16:creationId xmlns:a16="http://schemas.microsoft.com/office/drawing/2014/main" id="{4818B493-DCBD-4238-B2D4-C163D1667433}"/>
              </a:ext>
            </a:extLst>
          </p:cNvPr>
          <p:cNvSpPr txBox="1">
            <a:spLocks noGrp="1"/>
          </p:cNvSpPr>
          <p:nvPr>
            <p:ph idx="1"/>
          </p:nvPr>
        </p:nvSpPr>
        <p:spPr>
          <a:xfrm>
            <a:off x="1236360" y="2897239"/>
            <a:ext cx="9708998" cy="3567174"/>
          </a:xfrm>
        </p:spPr>
        <p:txBody>
          <a:bodyPr anchor="ctr"/>
          <a:lstStyle/>
          <a:p>
            <a:pPr lvl="0">
              <a:lnSpc>
                <a:spcPct val="130000"/>
              </a:lnSpc>
            </a:pPr>
            <a:endParaRPr lang="en-GB" sz="2000" dirty="0">
              <a:latin typeface="Arial" pitchFamily="34"/>
              <a:cs typeface="Arial" pitchFamily="34"/>
            </a:endParaRPr>
          </a:p>
          <a:p>
            <a:pPr marL="0" lvl="0" indent="0">
              <a:lnSpc>
                <a:spcPct val="130000"/>
              </a:lnSpc>
              <a:buNone/>
            </a:pPr>
            <a:endParaRPr lang="en-GB" sz="1100" dirty="0">
              <a:latin typeface="Arial" pitchFamily="34"/>
              <a:cs typeface="Arial" pitchFamily="34"/>
            </a:endParaRPr>
          </a:p>
          <a:p>
            <a:pPr marL="0" lvl="0" indent="0">
              <a:lnSpc>
                <a:spcPct val="70000"/>
              </a:lnSpc>
              <a:buNone/>
            </a:pPr>
            <a:endParaRPr lang="en-GB" sz="1100" dirty="0">
              <a:latin typeface="Arial" pitchFamily="34"/>
              <a:cs typeface="Arial" pitchFamily="34"/>
            </a:endParaRPr>
          </a:p>
          <a:p>
            <a:pPr lvl="0">
              <a:lnSpc>
                <a:spcPct val="70000"/>
              </a:lnSpc>
            </a:pPr>
            <a:endParaRPr lang="en-GB" sz="1100" dirty="0"/>
          </a:p>
        </p:txBody>
      </p:sp>
      <p:sp>
        <p:nvSpPr>
          <p:cNvPr id="10" name="TextBox 9">
            <a:extLst>
              <a:ext uri="{FF2B5EF4-FFF2-40B4-BE49-F238E27FC236}">
                <a16:creationId xmlns:a16="http://schemas.microsoft.com/office/drawing/2014/main" id="{0E5B6EBB-1EEB-4CFC-BA49-2334FB1AB510}"/>
              </a:ext>
            </a:extLst>
          </p:cNvPr>
          <p:cNvSpPr txBox="1"/>
          <p:nvPr/>
        </p:nvSpPr>
        <p:spPr>
          <a:xfrm>
            <a:off x="640085" y="2177167"/>
            <a:ext cx="5487910" cy="136191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Click on Tools &gt; Configuration Wizard &gt; ‘</a:t>
            </a:r>
            <a:r>
              <a:rPr lang="en-GB" sz="1600" i="1" dirty="0">
                <a:latin typeface="Arial" panose="020B0604020202020204" pitchFamily="34" charset="0"/>
                <a:cs typeface="Arial" panose="020B0604020202020204" pitchFamily="34" charset="0"/>
              </a:rPr>
              <a:t>Next</a:t>
            </a:r>
            <a:r>
              <a:rPr lang="en-GB" sz="1600" dirty="0">
                <a:latin typeface="Arial" panose="020B0604020202020204" pitchFamily="34" charset="0"/>
                <a:cs typeface="Arial" panose="020B0604020202020204" pitchFamily="34" charset="0"/>
              </a:rPr>
              <a:t>’ until you get to the </a:t>
            </a:r>
            <a:r>
              <a:rPr lang="en-GB" sz="1600" i="1" dirty="0">
                <a:latin typeface="Arial" panose="020B0604020202020204" pitchFamily="34" charset="0"/>
                <a:cs typeface="Arial" panose="020B0604020202020204" pitchFamily="34" charset="0"/>
              </a:rPr>
              <a:t>‘Protect User Tests’ </a:t>
            </a:r>
            <a:r>
              <a:rPr lang="en-GB" sz="1600" dirty="0">
                <a:latin typeface="Arial" panose="020B0604020202020204" pitchFamily="34" charset="0"/>
                <a:cs typeface="Arial" panose="020B0604020202020204" pitchFamily="34" charset="0"/>
              </a:rPr>
              <a:t>Screen, Click </a:t>
            </a:r>
            <a:r>
              <a:rPr lang="en-GB" sz="1600" i="1" dirty="0">
                <a:latin typeface="Arial" panose="020B0604020202020204" pitchFamily="34" charset="0"/>
                <a:cs typeface="Arial" panose="020B0604020202020204" pitchFamily="34" charset="0"/>
              </a:rPr>
              <a:t>‘ Allow editing during this session</a:t>
            </a:r>
            <a:r>
              <a:rPr lang="en-GB" sz="1600" dirty="0">
                <a:latin typeface="Arial" panose="020B0604020202020204" pitchFamily="34" charset="0"/>
                <a:cs typeface="Arial" panose="020B0604020202020204" pitchFamily="34" charset="0"/>
              </a:rPr>
              <a:t>’ &gt; Finish</a:t>
            </a:r>
          </a:p>
          <a:p>
            <a:pPr algn="just">
              <a:lnSpc>
                <a:spcPct val="100000"/>
              </a:lnSpc>
            </a:pPr>
            <a:endParaRPr lang="en-GB" sz="1050" dirty="0">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C2E08261-65CD-462E-A6F2-C97DDA0B10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03" t="26656" r="59391" b="29968"/>
          <a:stretch/>
        </p:blipFill>
        <p:spPr bwMode="auto">
          <a:xfrm>
            <a:off x="6880334" y="2429739"/>
            <a:ext cx="4185137" cy="4034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a:extLst>
              <a:ext uri="{FF2B5EF4-FFF2-40B4-BE49-F238E27FC236}">
                <a16:creationId xmlns:a16="http://schemas.microsoft.com/office/drawing/2014/main" id="{AF4BB3BA-0297-47C4-9A25-F178A052EDC4}"/>
              </a:ext>
            </a:extLst>
          </p:cNvPr>
          <p:cNvSpPr/>
          <p:nvPr/>
        </p:nvSpPr>
        <p:spPr>
          <a:xfrm>
            <a:off x="7307901" y="3739504"/>
            <a:ext cx="1299070" cy="707572"/>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1106176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6">
            <a:extLst>
              <a:ext uri="{FF2B5EF4-FFF2-40B4-BE49-F238E27FC236}">
                <a16:creationId xmlns:a16="http://schemas.microsoft.com/office/drawing/2014/main" id="{95C9FB31-81C6-4C1A-A308-8DA3A0B0DC2D}"/>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07281E56-C2B3-4AB5-A774-D610B9D4BFB6}"/>
              </a:ext>
            </a:extLst>
          </p:cNvPr>
          <p:cNvSpPr txBox="1">
            <a:spLocks noGrp="1"/>
          </p:cNvSpPr>
          <p:nvPr>
            <p:ph type="title"/>
          </p:nvPr>
        </p:nvSpPr>
        <p:spPr>
          <a:xfrm>
            <a:off x="958501" y="800392"/>
            <a:ext cx="10264697" cy="1212101"/>
          </a:xfrm>
        </p:spPr>
        <p:txBody>
          <a:bodyPr/>
          <a:lstStyle/>
          <a:p>
            <a:pPr lvl="0" algn="ctr"/>
            <a:r>
              <a:rPr lang="en-GB" sz="6000" b="1" dirty="0">
                <a:solidFill>
                  <a:srgbClr val="FFFFFF"/>
                </a:solidFill>
                <a:latin typeface="Arial" pitchFamily="34"/>
                <a:cs typeface="Arial" pitchFamily="34"/>
              </a:rPr>
              <a:t>Reference Microphone Calibration </a:t>
            </a:r>
            <a:endParaRPr lang="en-US" sz="6000" b="1" dirty="0">
              <a:solidFill>
                <a:srgbClr val="FFFFFF"/>
              </a:solidFill>
              <a:latin typeface="Arial" pitchFamily="34"/>
              <a:cs typeface="Arial" pitchFamily="34"/>
            </a:endParaRPr>
          </a:p>
        </p:txBody>
      </p:sp>
      <p:sp>
        <p:nvSpPr>
          <p:cNvPr id="9" name="Content Placeholder 3">
            <a:extLst>
              <a:ext uri="{FF2B5EF4-FFF2-40B4-BE49-F238E27FC236}">
                <a16:creationId xmlns:a16="http://schemas.microsoft.com/office/drawing/2014/main" id="{4818B493-DCBD-4238-B2D4-C163D1667433}"/>
              </a:ext>
            </a:extLst>
          </p:cNvPr>
          <p:cNvSpPr txBox="1">
            <a:spLocks noGrp="1"/>
          </p:cNvSpPr>
          <p:nvPr>
            <p:ph idx="1"/>
          </p:nvPr>
        </p:nvSpPr>
        <p:spPr>
          <a:xfrm>
            <a:off x="1236360" y="2897239"/>
            <a:ext cx="9708998" cy="3567174"/>
          </a:xfrm>
        </p:spPr>
        <p:txBody>
          <a:bodyPr anchor="ctr"/>
          <a:lstStyle/>
          <a:p>
            <a:pPr lvl="0">
              <a:lnSpc>
                <a:spcPct val="130000"/>
              </a:lnSpc>
            </a:pPr>
            <a:endParaRPr lang="en-GB" sz="2000" dirty="0">
              <a:latin typeface="Arial" pitchFamily="34"/>
              <a:cs typeface="Arial" pitchFamily="34"/>
            </a:endParaRPr>
          </a:p>
          <a:p>
            <a:pPr marL="0" lvl="0" indent="0">
              <a:lnSpc>
                <a:spcPct val="130000"/>
              </a:lnSpc>
              <a:buNone/>
            </a:pPr>
            <a:endParaRPr lang="en-GB" sz="1100" dirty="0">
              <a:latin typeface="Arial" pitchFamily="34"/>
              <a:cs typeface="Arial" pitchFamily="34"/>
            </a:endParaRPr>
          </a:p>
          <a:p>
            <a:pPr marL="0" lvl="0" indent="0">
              <a:lnSpc>
                <a:spcPct val="70000"/>
              </a:lnSpc>
              <a:buNone/>
            </a:pPr>
            <a:endParaRPr lang="en-GB" sz="1100" dirty="0">
              <a:latin typeface="Arial" pitchFamily="34"/>
              <a:cs typeface="Arial" pitchFamily="34"/>
            </a:endParaRPr>
          </a:p>
          <a:p>
            <a:pPr lvl="0">
              <a:lnSpc>
                <a:spcPct val="70000"/>
              </a:lnSpc>
            </a:pPr>
            <a:endParaRPr lang="en-GB" sz="1100" dirty="0"/>
          </a:p>
        </p:txBody>
      </p:sp>
      <p:sp>
        <p:nvSpPr>
          <p:cNvPr id="10" name="TextBox 9">
            <a:extLst>
              <a:ext uri="{FF2B5EF4-FFF2-40B4-BE49-F238E27FC236}">
                <a16:creationId xmlns:a16="http://schemas.microsoft.com/office/drawing/2014/main" id="{0E5B6EBB-1EEB-4CFC-BA49-2334FB1AB510}"/>
              </a:ext>
            </a:extLst>
          </p:cNvPr>
          <p:cNvSpPr txBox="1"/>
          <p:nvPr/>
        </p:nvSpPr>
        <p:spPr>
          <a:xfrm>
            <a:off x="640084" y="2172446"/>
            <a:ext cx="5487910" cy="5016758"/>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Ensure Reference Microphone Calibration is completed at the start the session. </a:t>
            </a:r>
          </a:p>
          <a:p>
            <a:pPr marL="342900"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Select Tools&gt; AURICAL HIT Calibration &gt; Reference Microphone. </a:t>
            </a:r>
          </a:p>
          <a:p>
            <a:pPr marL="342900"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Follow the on-screen instructions. </a:t>
            </a:r>
          </a:p>
          <a:p>
            <a:pPr marL="342900"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Position the reference microphone (1) pointing straight down from above and centred 1-2 millimetres above the coupler measurement microphone (2)</a:t>
            </a:r>
          </a:p>
          <a:p>
            <a:pPr marL="342900"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Close the lid and complete calibration. </a:t>
            </a:r>
          </a:p>
          <a:p>
            <a:pPr marL="342900" indent="-342900" algn="just">
              <a:lnSpc>
                <a:spcPct val="100000"/>
              </a:lnSpc>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C559FF3-B7BF-42AA-9477-F8B4A34E1B0D}"/>
              </a:ext>
            </a:extLst>
          </p:cNvPr>
          <p:cNvPicPr>
            <a:picLocks noChangeAspect="1"/>
          </p:cNvPicPr>
          <p:nvPr/>
        </p:nvPicPr>
        <p:blipFill rotWithShape="1">
          <a:blip r:embed="rId3"/>
          <a:srcRect l="59450" t="23387" r="27163" b="47199"/>
          <a:stretch/>
        </p:blipFill>
        <p:spPr>
          <a:xfrm>
            <a:off x="7039755" y="2459413"/>
            <a:ext cx="3600400" cy="4447553"/>
          </a:xfrm>
          <a:prstGeom prst="rect">
            <a:avLst/>
          </a:prstGeom>
        </p:spPr>
      </p:pic>
      <p:sp>
        <p:nvSpPr>
          <p:cNvPr id="14" name="TextBox 13">
            <a:extLst>
              <a:ext uri="{FF2B5EF4-FFF2-40B4-BE49-F238E27FC236}">
                <a16:creationId xmlns:a16="http://schemas.microsoft.com/office/drawing/2014/main" id="{D251F5F8-1082-4A2D-A24C-F7F3F22E37E1}"/>
              </a:ext>
            </a:extLst>
          </p:cNvPr>
          <p:cNvSpPr txBox="1"/>
          <p:nvPr/>
        </p:nvSpPr>
        <p:spPr>
          <a:xfrm>
            <a:off x="8191883" y="3059668"/>
            <a:ext cx="648072" cy="369332"/>
          </a:xfrm>
          <a:prstGeom prst="rect">
            <a:avLst/>
          </a:prstGeom>
          <a:noFill/>
        </p:spPr>
        <p:txBody>
          <a:bodyPr wrap="square" rtlCol="0">
            <a:spAutoFit/>
          </a:bodyPr>
          <a:lstStyle/>
          <a:p>
            <a:r>
              <a:rPr lang="en-GB" dirty="0"/>
              <a:t>1) </a:t>
            </a:r>
          </a:p>
        </p:txBody>
      </p:sp>
      <p:sp>
        <p:nvSpPr>
          <p:cNvPr id="15" name="TextBox 14">
            <a:extLst>
              <a:ext uri="{FF2B5EF4-FFF2-40B4-BE49-F238E27FC236}">
                <a16:creationId xmlns:a16="http://schemas.microsoft.com/office/drawing/2014/main" id="{94095ABD-F271-48D8-A501-DF9249707696}"/>
              </a:ext>
            </a:extLst>
          </p:cNvPr>
          <p:cNvSpPr txBox="1"/>
          <p:nvPr/>
        </p:nvSpPr>
        <p:spPr>
          <a:xfrm>
            <a:off x="9194598" y="4129192"/>
            <a:ext cx="648072" cy="369332"/>
          </a:xfrm>
          <a:prstGeom prst="rect">
            <a:avLst/>
          </a:prstGeom>
          <a:noFill/>
        </p:spPr>
        <p:txBody>
          <a:bodyPr wrap="square" rtlCol="0">
            <a:spAutoFit/>
          </a:bodyPr>
          <a:lstStyle/>
          <a:p>
            <a:r>
              <a:rPr lang="en-GB" dirty="0"/>
              <a:t>2) </a:t>
            </a:r>
          </a:p>
        </p:txBody>
      </p:sp>
    </p:spTree>
    <p:extLst>
      <p:ext uri="{BB962C8B-B14F-4D97-AF65-F5344CB8AC3E}">
        <p14:creationId xmlns:p14="http://schemas.microsoft.com/office/powerpoint/2010/main" val="470176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8AC0E3D5-6538-45AA-919F-00FEBA77334C}"/>
              </a:ext>
            </a:extLst>
          </p:cNvPr>
          <p:cNvSpPr>
            <a:spLocks noMove="1" noResize="1"/>
          </p:cNvSpPr>
          <p:nvPr/>
        </p:nvSpPr>
        <p:spPr>
          <a:xfrm>
            <a:off x="0" y="0"/>
            <a:ext cx="12188952" cy="6858000"/>
          </a:xfrm>
          <a:prstGeom prst="rect">
            <a:avLst/>
          </a:prstGeom>
          <a:solidFill>
            <a:srgbClr val="FFFFFF"/>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46">
            <a:extLst>
              <a:ext uri="{FF2B5EF4-FFF2-40B4-BE49-F238E27FC236}">
                <a16:creationId xmlns:a16="http://schemas.microsoft.com/office/drawing/2014/main" id="{CF438B22-5E8B-43B0-A7D0-1F3C06DABF96}"/>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itle 1">
            <a:extLst>
              <a:ext uri="{FF2B5EF4-FFF2-40B4-BE49-F238E27FC236}">
                <a16:creationId xmlns:a16="http://schemas.microsoft.com/office/drawing/2014/main" id="{2C2C70B6-7747-4E8D-B138-3EECBB639855}"/>
              </a:ext>
            </a:extLst>
          </p:cNvPr>
          <p:cNvSpPr txBox="1">
            <a:spLocks noGrp="1"/>
          </p:cNvSpPr>
          <p:nvPr>
            <p:ph type="title"/>
          </p:nvPr>
        </p:nvSpPr>
        <p:spPr>
          <a:xfrm>
            <a:off x="958501" y="800392"/>
            <a:ext cx="10264697" cy="1212101"/>
          </a:xfrm>
        </p:spPr>
        <p:txBody>
          <a:bodyPr/>
          <a:lstStyle/>
          <a:p>
            <a:pPr lvl="0" algn="ctr"/>
            <a:r>
              <a:rPr lang="en-GB" sz="6600" b="1" dirty="0">
                <a:solidFill>
                  <a:srgbClr val="FFFFFF"/>
                </a:solidFill>
                <a:latin typeface="Arial" pitchFamily="34"/>
                <a:cs typeface="Arial" pitchFamily="34"/>
              </a:rPr>
              <a:t>Please Note</a:t>
            </a:r>
            <a:endParaRPr lang="en-US" sz="6600" b="1" dirty="0">
              <a:solidFill>
                <a:srgbClr val="FFFFFF"/>
              </a:solidFill>
              <a:latin typeface="Arial" pitchFamily="34"/>
              <a:cs typeface="Arial" pitchFamily="34"/>
            </a:endParaRPr>
          </a:p>
        </p:txBody>
      </p:sp>
      <p:sp>
        <p:nvSpPr>
          <p:cNvPr id="9" name="TextBox 8">
            <a:extLst>
              <a:ext uri="{FF2B5EF4-FFF2-40B4-BE49-F238E27FC236}">
                <a16:creationId xmlns:a16="http://schemas.microsoft.com/office/drawing/2014/main" id="{E9AC132F-A371-460C-B22F-3010481AFD73}"/>
              </a:ext>
            </a:extLst>
          </p:cNvPr>
          <p:cNvSpPr txBox="1"/>
          <p:nvPr/>
        </p:nvSpPr>
        <p:spPr>
          <a:xfrm>
            <a:off x="644057" y="2277877"/>
            <a:ext cx="9669176" cy="4160626"/>
          </a:xfrm>
          <a:prstGeom prst="rect">
            <a:avLst/>
          </a:prstGeom>
          <a:noFill/>
        </p:spPr>
        <p:txBody>
          <a:bodyPr wrap="square">
            <a:spAutoFit/>
          </a:bodyPr>
          <a:lstStyle/>
          <a:p>
            <a:pPr marL="0" indent="0">
              <a:lnSpc>
                <a:spcPct val="170000"/>
              </a:lnSpc>
              <a:buNone/>
            </a:pPr>
            <a:r>
              <a:rPr lang="en-GB" sz="2800" dirty="0">
                <a:latin typeface="Arial" panose="020B0604020202020204" pitchFamily="34" charset="0"/>
                <a:cs typeface="Arial" panose="020B0604020202020204" pitchFamily="34" charset="0"/>
              </a:rPr>
              <a:t>Measured RECDs should </a:t>
            </a:r>
            <a:r>
              <a:rPr lang="en-GB" sz="2800" b="1" i="1" dirty="0">
                <a:highlight>
                  <a:srgbClr val="FFFF00"/>
                </a:highlight>
                <a:latin typeface="Arial" panose="020B0604020202020204" pitchFamily="34" charset="0"/>
                <a:cs typeface="Arial" panose="020B0604020202020204" pitchFamily="34" charset="0"/>
              </a:rPr>
              <a:t>only</a:t>
            </a:r>
            <a:r>
              <a:rPr lang="en-GB" sz="2800" dirty="0">
                <a:latin typeface="Arial" panose="020B0604020202020204" pitchFamily="34" charset="0"/>
                <a:cs typeface="Arial" panose="020B0604020202020204" pitchFamily="34" charset="0"/>
              </a:rPr>
              <a:t> be performed for:</a:t>
            </a:r>
          </a:p>
          <a:p>
            <a:pPr marL="514350" indent="-514350">
              <a:lnSpc>
                <a:spcPct val="170000"/>
              </a:lnSpc>
              <a:buAutoNum type="arabicParenR"/>
            </a:pPr>
            <a:r>
              <a:rPr lang="en-GB" sz="2800" dirty="0">
                <a:latin typeface="Arial" panose="020B0604020202020204" pitchFamily="34" charset="0"/>
                <a:cs typeface="Arial" panose="020B0604020202020204" pitchFamily="34" charset="0"/>
              </a:rPr>
              <a:t>Earmoulds with &lt;3mm vents including fully occluded moulds.</a:t>
            </a:r>
          </a:p>
          <a:p>
            <a:pPr marL="514350" indent="-514350">
              <a:lnSpc>
                <a:spcPct val="170000"/>
              </a:lnSpc>
              <a:buAutoNum type="arabicParenR"/>
            </a:pPr>
            <a:r>
              <a:rPr lang="en-GB" sz="2800" dirty="0">
                <a:latin typeface="Arial" panose="020B0604020202020204" pitchFamily="34" charset="0"/>
                <a:cs typeface="Arial" panose="020B0604020202020204" pitchFamily="34" charset="0"/>
              </a:rPr>
              <a:t>Thin Tube Fittings including: </a:t>
            </a:r>
          </a:p>
          <a:p>
            <a:pPr marL="0" indent="0">
              <a:lnSpc>
                <a:spcPct val="170000"/>
              </a:lnSpc>
              <a:buNone/>
            </a:pPr>
            <a:r>
              <a:rPr lang="en-GB" sz="2800" dirty="0">
                <a:latin typeface="Arial" panose="020B0604020202020204" pitchFamily="34" charset="0"/>
                <a:cs typeface="Arial" panose="020B0604020202020204" pitchFamily="34" charset="0"/>
              </a:rPr>
              <a:t>(double, single, power domes or micro-mould).</a:t>
            </a:r>
          </a:p>
          <a:p>
            <a:pPr marL="0" indent="0">
              <a:lnSpc>
                <a:spcPct val="170000"/>
              </a:lnSpc>
              <a:buNone/>
            </a:pPr>
            <a:endParaRPr lang="en-GB" sz="1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5FDAD58-9857-45D2-BCC3-DC1259E5439A}"/>
              </a:ext>
            </a:extLst>
          </p:cNvPr>
          <p:cNvPicPr>
            <a:picLocks noChangeAspect="1"/>
          </p:cNvPicPr>
          <p:nvPr/>
        </p:nvPicPr>
        <p:blipFill>
          <a:blip r:embed="rId3"/>
          <a:stretch>
            <a:fillRect/>
          </a:stretch>
        </p:blipFill>
        <p:spPr>
          <a:xfrm>
            <a:off x="3141245" y="3837482"/>
            <a:ext cx="901473" cy="946618"/>
          </a:xfrm>
          <a:prstGeom prst="rect">
            <a:avLst/>
          </a:prstGeom>
        </p:spPr>
      </p:pic>
      <p:pic>
        <p:nvPicPr>
          <p:cNvPr id="11" name="Picture 10">
            <a:extLst>
              <a:ext uri="{FF2B5EF4-FFF2-40B4-BE49-F238E27FC236}">
                <a16:creationId xmlns:a16="http://schemas.microsoft.com/office/drawing/2014/main" id="{51B29862-4D98-4ADC-8651-DE44BE1BB93D}"/>
              </a:ext>
            </a:extLst>
          </p:cNvPr>
          <p:cNvPicPr>
            <a:picLocks noChangeAspect="1"/>
          </p:cNvPicPr>
          <p:nvPr/>
        </p:nvPicPr>
        <p:blipFill rotWithShape="1">
          <a:blip r:embed="rId4"/>
          <a:srcRect r="9445" b="26042"/>
          <a:stretch/>
        </p:blipFill>
        <p:spPr>
          <a:xfrm>
            <a:off x="958501" y="5931440"/>
            <a:ext cx="920266" cy="838994"/>
          </a:xfrm>
          <a:prstGeom prst="rect">
            <a:avLst/>
          </a:prstGeom>
        </p:spPr>
      </p:pic>
      <p:pic>
        <p:nvPicPr>
          <p:cNvPr id="12" name="Picture 11">
            <a:extLst>
              <a:ext uri="{FF2B5EF4-FFF2-40B4-BE49-F238E27FC236}">
                <a16:creationId xmlns:a16="http://schemas.microsoft.com/office/drawing/2014/main" id="{B044912C-FB7C-4A24-9C7D-94AA4F7153D0}"/>
              </a:ext>
            </a:extLst>
          </p:cNvPr>
          <p:cNvPicPr>
            <a:picLocks noChangeAspect="1"/>
          </p:cNvPicPr>
          <p:nvPr/>
        </p:nvPicPr>
        <p:blipFill rotWithShape="1">
          <a:blip r:embed="rId4"/>
          <a:srcRect l="14171" r="9445" b="26042"/>
          <a:stretch/>
        </p:blipFill>
        <p:spPr>
          <a:xfrm>
            <a:off x="2247349" y="5922894"/>
            <a:ext cx="776254" cy="838995"/>
          </a:xfrm>
          <a:prstGeom prst="rect">
            <a:avLst/>
          </a:prstGeom>
        </p:spPr>
      </p:pic>
      <p:pic>
        <p:nvPicPr>
          <p:cNvPr id="13" name="Picture 12">
            <a:extLst>
              <a:ext uri="{FF2B5EF4-FFF2-40B4-BE49-F238E27FC236}">
                <a16:creationId xmlns:a16="http://schemas.microsoft.com/office/drawing/2014/main" id="{2DA6E4C3-365A-4B7A-B0A7-C6247EA7C303}"/>
              </a:ext>
            </a:extLst>
          </p:cNvPr>
          <p:cNvPicPr>
            <a:picLocks noChangeAspect="1"/>
          </p:cNvPicPr>
          <p:nvPr/>
        </p:nvPicPr>
        <p:blipFill rotWithShape="1">
          <a:blip r:embed="rId5"/>
          <a:srcRect r="7459" b="18681"/>
          <a:stretch/>
        </p:blipFill>
        <p:spPr>
          <a:xfrm>
            <a:off x="3954560" y="5873157"/>
            <a:ext cx="715508" cy="771638"/>
          </a:xfrm>
          <a:prstGeom prst="rect">
            <a:avLst/>
          </a:prstGeom>
        </p:spPr>
      </p:pic>
      <p:pic>
        <p:nvPicPr>
          <p:cNvPr id="15" name="Picture 14">
            <a:extLst>
              <a:ext uri="{FF2B5EF4-FFF2-40B4-BE49-F238E27FC236}">
                <a16:creationId xmlns:a16="http://schemas.microsoft.com/office/drawing/2014/main" id="{0DCE2FAB-0665-43DB-A736-26224F1867C7}"/>
              </a:ext>
            </a:extLst>
          </p:cNvPr>
          <p:cNvPicPr>
            <a:picLocks noChangeAspect="1"/>
          </p:cNvPicPr>
          <p:nvPr/>
        </p:nvPicPr>
        <p:blipFill rotWithShape="1">
          <a:blip r:embed="rId6"/>
          <a:srcRect t="10273"/>
          <a:stretch/>
        </p:blipFill>
        <p:spPr>
          <a:xfrm>
            <a:off x="6023842" y="5931440"/>
            <a:ext cx="715508" cy="780183"/>
          </a:xfrm>
          <a:prstGeom prst="rect">
            <a:avLst/>
          </a:prstGeom>
        </p:spPr>
      </p:pic>
      <p:pic>
        <p:nvPicPr>
          <p:cNvPr id="16" name="Picture 2" descr="C:\Users\patelp\AppData\Local\Microsoft\Windows\INetCache\IE\E5XF9PX5\check-mark-1292787_960_720[1].png">
            <a:extLst>
              <a:ext uri="{FF2B5EF4-FFF2-40B4-BE49-F238E27FC236}">
                <a16:creationId xmlns:a16="http://schemas.microsoft.com/office/drawing/2014/main" id="{B9741B7D-1DD1-4853-8E4C-CCD00BFC94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16095" y="2942327"/>
            <a:ext cx="1234997" cy="12130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patelp\AppData\Local\Microsoft\Windows\INetCache\IE\E5XF9PX5\check-mark-1292787_960_720[1].png">
            <a:extLst>
              <a:ext uri="{FF2B5EF4-FFF2-40B4-BE49-F238E27FC236}">
                <a16:creationId xmlns:a16="http://schemas.microsoft.com/office/drawing/2014/main" id="{7CCDB00E-D949-4516-9745-F40E9B4E6B6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51489" y="4777157"/>
            <a:ext cx="1234997" cy="1213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46">
            <a:extLst>
              <a:ext uri="{FF2B5EF4-FFF2-40B4-BE49-F238E27FC236}">
                <a16:creationId xmlns:a16="http://schemas.microsoft.com/office/drawing/2014/main" id="{1C5FFCD8-E4D1-4D56-88D5-EBCBC361DB2B}"/>
              </a:ext>
            </a:extLst>
          </p:cNvPr>
          <p:cNvSpPr>
            <a:spLocks noMove="1" noResize="1"/>
          </p:cNvSpPr>
          <p:nvPr/>
        </p:nvSpPr>
        <p:spPr>
          <a:xfrm>
            <a:off x="644057" y="635718"/>
            <a:ext cx="10907859" cy="1541458"/>
          </a:xfrm>
          <a:prstGeom prst="rect">
            <a:avLst/>
          </a:prstGeom>
          <a:solidFill>
            <a:srgbClr val="002060"/>
          </a:solidFill>
          <a:ln>
            <a:noFill/>
            <a:prstDash val="solid"/>
          </a:ln>
        </p:spPr>
        <p:txBody>
          <a:bodyPr vert="horz" wrap="square" lIns="91440" tIns="45720" rIns="91440" bIns="45720" anchor="t"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ndParaRPr>
          </a:p>
        </p:txBody>
      </p:sp>
      <p:sp>
        <p:nvSpPr>
          <p:cNvPr id="8" name="Title 1">
            <a:extLst>
              <a:ext uri="{FF2B5EF4-FFF2-40B4-BE49-F238E27FC236}">
                <a16:creationId xmlns:a16="http://schemas.microsoft.com/office/drawing/2014/main" id="{537C04D8-5C69-47F0-AE2F-B51AA3F243BE}"/>
              </a:ext>
            </a:extLst>
          </p:cNvPr>
          <p:cNvSpPr txBox="1">
            <a:spLocks noGrp="1"/>
          </p:cNvSpPr>
          <p:nvPr>
            <p:ph type="title"/>
          </p:nvPr>
        </p:nvSpPr>
        <p:spPr>
          <a:xfrm>
            <a:off x="958501" y="800392"/>
            <a:ext cx="10264697" cy="1212101"/>
          </a:xfrm>
        </p:spPr>
        <p:txBody>
          <a:bodyPr/>
          <a:lstStyle/>
          <a:p>
            <a:pPr lvl="0" algn="ctr"/>
            <a:r>
              <a:rPr lang="en-GB" sz="6600" b="1" dirty="0">
                <a:solidFill>
                  <a:srgbClr val="FFFFFF"/>
                </a:solidFill>
                <a:latin typeface="Arial" pitchFamily="34"/>
                <a:cs typeface="Arial" pitchFamily="34"/>
              </a:rPr>
              <a:t>Please Note </a:t>
            </a:r>
            <a:endParaRPr lang="en-US" sz="6600" b="1" dirty="0">
              <a:solidFill>
                <a:srgbClr val="FFFFFF"/>
              </a:solidFill>
              <a:latin typeface="Arial" pitchFamily="34"/>
              <a:cs typeface="Arial" pitchFamily="34"/>
            </a:endParaRPr>
          </a:p>
        </p:txBody>
      </p:sp>
      <p:sp>
        <p:nvSpPr>
          <p:cNvPr id="9" name="Content Placeholder 3">
            <a:extLst>
              <a:ext uri="{FF2B5EF4-FFF2-40B4-BE49-F238E27FC236}">
                <a16:creationId xmlns:a16="http://schemas.microsoft.com/office/drawing/2014/main" id="{32499DA7-68BB-4A9F-BC1C-3C5B4E47F98D}"/>
              </a:ext>
            </a:extLst>
          </p:cNvPr>
          <p:cNvSpPr txBox="1">
            <a:spLocks noGrp="1"/>
          </p:cNvSpPr>
          <p:nvPr>
            <p:ph idx="1"/>
          </p:nvPr>
        </p:nvSpPr>
        <p:spPr>
          <a:xfrm>
            <a:off x="644057" y="2341850"/>
            <a:ext cx="9708998" cy="3567174"/>
          </a:xfrm>
        </p:spPr>
        <p:txBody>
          <a:bodyPr anchor="ctr"/>
          <a:lstStyle/>
          <a:p>
            <a:pPr marL="0" indent="0">
              <a:lnSpc>
                <a:spcPct val="170000"/>
              </a:lnSpc>
              <a:buNone/>
            </a:pPr>
            <a:r>
              <a:rPr lang="en-GB" dirty="0">
                <a:latin typeface="Arial" panose="020B0604020202020204" pitchFamily="34" charset="0"/>
                <a:cs typeface="Arial" panose="020B0604020202020204" pitchFamily="34" charset="0"/>
              </a:rPr>
              <a:t>RECDs should </a:t>
            </a:r>
            <a:r>
              <a:rPr lang="en-GB" b="1" i="1" dirty="0">
                <a:highlight>
                  <a:srgbClr val="FFFF00"/>
                </a:highlight>
                <a:latin typeface="Arial" panose="020B0604020202020204" pitchFamily="34" charset="0"/>
                <a:cs typeface="Arial" panose="020B0604020202020204" pitchFamily="34" charset="0"/>
              </a:rPr>
              <a:t>NOT</a:t>
            </a:r>
            <a:r>
              <a:rPr lang="en-GB" dirty="0">
                <a:latin typeface="Arial" panose="020B0604020202020204" pitchFamily="34" charset="0"/>
                <a:cs typeface="Arial" panose="020B0604020202020204" pitchFamily="34" charset="0"/>
              </a:rPr>
              <a:t> be performed for:</a:t>
            </a:r>
          </a:p>
          <a:p>
            <a:pPr marL="514350" indent="-514350">
              <a:lnSpc>
                <a:spcPct val="170000"/>
              </a:lnSpc>
              <a:buAutoNum type="arabicParenR"/>
            </a:pPr>
            <a:r>
              <a:rPr lang="en-GB" dirty="0">
                <a:latin typeface="Arial" panose="020B0604020202020204" pitchFamily="34" charset="0"/>
                <a:cs typeface="Arial" panose="020B0604020202020204" pitchFamily="34" charset="0"/>
              </a:rPr>
              <a:t>Earmoulds with ≥ 3mm vent including  open claw, ring and gap moulds.  </a:t>
            </a:r>
          </a:p>
          <a:p>
            <a:pPr marL="0" indent="0">
              <a:lnSpc>
                <a:spcPct val="170000"/>
              </a:lnSpc>
              <a:buNone/>
            </a:pPr>
            <a:r>
              <a:rPr lang="en-GB" dirty="0">
                <a:latin typeface="Arial" panose="020B0604020202020204" pitchFamily="34" charset="0"/>
                <a:cs typeface="Arial" panose="020B0604020202020204" pitchFamily="34" charset="0"/>
              </a:rPr>
              <a:t>2)  Open Dome Thin-Tube Fittings</a:t>
            </a:r>
            <a:endParaRPr lang="en-GB" sz="20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F1748FF-F110-4AA7-B1FD-9CFEDBC579DF}"/>
              </a:ext>
            </a:extLst>
          </p:cNvPr>
          <p:cNvPicPr>
            <a:picLocks noChangeAspect="1"/>
          </p:cNvPicPr>
          <p:nvPr/>
        </p:nvPicPr>
        <p:blipFill rotWithShape="1">
          <a:blip r:embed="rId3"/>
          <a:srcRect r="12792" b="4051"/>
          <a:stretch/>
        </p:blipFill>
        <p:spPr>
          <a:xfrm>
            <a:off x="9775870" y="2915370"/>
            <a:ext cx="1875089" cy="1456432"/>
          </a:xfrm>
          <a:prstGeom prst="rect">
            <a:avLst/>
          </a:prstGeom>
        </p:spPr>
      </p:pic>
      <p:pic>
        <p:nvPicPr>
          <p:cNvPr id="15" name="Picture 14">
            <a:extLst>
              <a:ext uri="{FF2B5EF4-FFF2-40B4-BE49-F238E27FC236}">
                <a16:creationId xmlns:a16="http://schemas.microsoft.com/office/drawing/2014/main" id="{4905E231-476B-485D-B8BB-EFD63E6090EC}"/>
              </a:ext>
            </a:extLst>
          </p:cNvPr>
          <p:cNvPicPr>
            <a:picLocks noChangeAspect="1"/>
          </p:cNvPicPr>
          <p:nvPr/>
        </p:nvPicPr>
        <p:blipFill>
          <a:blip r:embed="rId4"/>
          <a:stretch>
            <a:fillRect/>
          </a:stretch>
        </p:blipFill>
        <p:spPr>
          <a:xfrm>
            <a:off x="9849262" y="4646763"/>
            <a:ext cx="1875089" cy="1575519"/>
          </a:xfrm>
          <a:prstGeom prst="rect">
            <a:avLst/>
          </a:prstGeom>
        </p:spPr>
      </p:pic>
      <p:pic>
        <p:nvPicPr>
          <p:cNvPr id="16" name="Picture 3" descr="C:\Users\patelp\AppData\Local\Microsoft\Windows\INetCache\IE\QTEDBK21\1024px-Saint_Andrew's_cross_(red).svg[1].png">
            <a:extLst>
              <a:ext uri="{FF2B5EF4-FFF2-40B4-BE49-F238E27FC236}">
                <a16:creationId xmlns:a16="http://schemas.microsoft.com/office/drawing/2014/main" id="{7FF07E2E-1702-4C12-9C71-AAC0669850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4288" y="2359103"/>
            <a:ext cx="1250632" cy="12506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patelp\AppData\Local\Microsoft\Windows\INetCache\IE\QTEDBK21\1024px-Saint_Andrew's_cross_(red).svg[1].png">
            <a:extLst>
              <a:ext uri="{FF2B5EF4-FFF2-40B4-BE49-F238E27FC236}">
                <a16:creationId xmlns:a16="http://schemas.microsoft.com/office/drawing/2014/main" id="{63B00D7C-F7C9-47D1-97C5-77AB211142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4288" y="4971650"/>
            <a:ext cx="1250632" cy="125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842802"/>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2439</TotalTime>
  <Words>3436</Words>
  <Application>Microsoft Office PowerPoint</Application>
  <PresentationFormat>Widescreen</PresentationFormat>
  <Paragraphs>272</Paragraphs>
  <Slides>38</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Adult RECDs Practical Guide following publication of BAA/BSA Joint Guidance: January  2021</vt:lpstr>
      <vt:lpstr>What is an RECD? </vt:lpstr>
      <vt:lpstr>RECDs: Adult Service</vt:lpstr>
      <vt:lpstr>Setting Up For RECD </vt:lpstr>
      <vt:lpstr>Display RECD in PMM</vt:lpstr>
      <vt:lpstr>Display RECD in PMM</vt:lpstr>
      <vt:lpstr>Reference Microphone Calibration </vt:lpstr>
      <vt:lpstr>Please Note</vt:lpstr>
      <vt:lpstr>Please Note </vt:lpstr>
      <vt:lpstr>Effect of Venting</vt:lpstr>
      <vt:lpstr>PowerPoint Presentation</vt:lpstr>
      <vt:lpstr>Please Note</vt:lpstr>
      <vt:lpstr>Coupler Type (HA-1) ONLY  </vt:lpstr>
      <vt:lpstr>HA-1 Coupler Response </vt:lpstr>
      <vt:lpstr>HA-1 Coupler Response</vt:lpstr>
      <vt:lpstr>Normative Coupler Response</vt:lpstr>
      <vt:lpstr>PowerPoint Presentation</vt:lpstr>
      <vt:lpstr>Probe Tube Calibration </vt:lpstr>
      <vt:lpstr>Foam Tip Insertion (Ear Response) </vt:lpstr>
      <vt:lpstr>Probe Tube Placement </vt:lpstr>
      <vt:lpstr>Foam Tip Placement </vt:lpstr>
      <vt:lpstr> Foam Tip Placement </vt:lpstr>
      <vt:lpstr> Normative RECD </vt:lpstr>
      <vt:lpstr>PowerPoint Presentation</vt:lpstr>
      <vt:lpstr> Negative  RECD </vt:lpstr>
      <vt:lpstr> RECD Troubleshooting</vt:lpstr>
      <vt:lpstr> Middle Ear Problems</vt:lpstr>
      <vt:lpstr> What Next: Thin Tubes</vt:lpstr>
      <vt:lpstr> What Next:  &lt;3mm Vented Earmoulds</vt:lpstr>
      <vt:lpstr>PowerPoint Presentation</vt:lpstr>
      <vt:lpstr> Fitting Details</vt:lpstr>
      <vt:lpstr> Closed Dome Thin Tube Fitting</vt:lpstr>
      <vt:lpstr> Closed Dome Thin Tube Fitting</vt:lpstr>
      <vt:lpstr> Earmould Fitting &lt;3mm vents </vt:lpstr>
      <vt:lpstr> Verification</vt:lpstr>
      <vt:lpstr> References</vt:lpstr>
      <vt:lpstr> Key Documents</vt:lpstr>
      <vt:lpstr> 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Paediatric Hearing Aid Verification  By Perindi Patel</dc:title>
  <dc:creator>perindipatel01@gmail.com</dc:creator>
  <cp:lastModifiedBy>perindipatel01@gmail.com</cp:lastModifiedBy>
  <cp:revision>32</cp:revision>
  <dcterms:created xsi:type="dcterms:W3CDTF">2020-12-04T22:56:28Z</dcterms:created>
  <dcterms:modified xsi:type="dcterms:W3CDTF">2021-02-16T16:41:42Z</dcterms:modified>
</cp:coreProperties>
</file>