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85" r:id="rId6"/>
    <p:sldId id="264" r:id="rId7"/>
    <p:sldId id="280" r:id="rId8"/>
    <p:sldId id="281" r:id="rId9"/>
    <p:sldId id="282" r:id="rId10"/>
    <p:sldId id="291" r:id="rId11"/>
    <p:sldId id="284" r:id="rId12"/>
    <p:sldId id="290" r:id="rId13"/>
    <p:sldId id="269" r:id="rId14"/>
    <p:sldId id="267" r:id="rId15"/>
    <p:sldId id="277"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E4E7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132DC4-AF81-493F-9700-CA56B39C0272}" v="57" dt="2023-04-13T21:58:00.9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4995" autoAdjust="0"/>
    <p:restoredTop sz="73647" autoAdjust="0"/>
  </p:normalViewPr>
  <p:slideViewPr>
    <p:cSldViewPr snapToGrid="0">
      <p:cViewPr varScale="1">
        <p:scale>
          <a:sx n="54" d="100"/>
          <a:sy n="54" d="100"/>
        </p:scale>
        <p:origin x="15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el Muzaffar" userId="f15a57622832f4e6" providerId="LiveId" clId="{B1132DC4-AF81-493F-9700-CA56B39C0272}"/>
    <pc:docChg chg="undo custSel modSld">
      <pc:chgData name="Jameel Muzaffar" userId="f15a57622832f4e6" providerId="LiveId" clId="{B1132DC4-AF81-493F-9700-CA56B39C0272}" dt="2023-04-13T21:58:53.637" v="935" actId="115"/>
      <pc:docMkLst>
        <pc:docMk/>
      </pc:docMkLst>
      <pc:sldChg chg="addSp delSp modSp mod modNotesTx">
        <pc:chgData name="Jameel Muzaffar" userId="f15a57622832f4e6" providerId="LiveId" clId="{B1132DC4-AF81-493F-9700-CA56B39C0272}" dt="2023-04-13T21:55:19.564" v="871" actId="1037"/>
        <pc:sldMkLst>
          <pc:docMk/>
          <pc:sldMk cId="1861436655" sldId="256"/>
        </pc:sldMkLst>
        <pc:spChg chg="mod">
          <ac:chgData name="Jameel Muzaffar" userId="f15a57622832f4e6" providerId="LiveId" clId="{B1132DC4-AF81-493F-9700-CA56B39C0272}" dt="2023-04-13T21:55:04.729" v="867" actId="1037"/>
          <ac:spMkLst>
            <pc:docMk/>
            <pc:sldMk cId="1861436655" sldId="256"/>
            <ac:spMk id="3" creationId="{F849B4DA-02F2-B58E-70E0-3BF758A5C2F5}"/>
          </ac:spMkLst>
        </pc:spChg>
        <pc:picChg chg="add mod">
          <ac:chgData name="Jameel Muzaffar" userId="f15a57622832f4e6" providerId="LiveId" clId="{B1132DC4-AF81-493F-9700-CA56B39C0272}" dt="2023-04-13T21:55:19.564" v="871" actId="1037"/>
          <ac:picMkLst>
            <pc:docMk/>
            <pc:sldMk cId="1861436655" sldId="256"/>
            <ac:picMk id="4" creationId="{1B038AA6-48CD-08D6-45D0-7F2908C4ED81}"/>
          </ac:picMkLst>
        </pc:picChg>
        <pc:picChg chg="del">
          <ac:chgData name="Jameel Muzaffar" userId="f15a57622832f4e6" providerId="LiveId" clId="{B1132DC4-AF81-493F-9700-CA56B39C0272}" dt="2023-04-13T08:04:05.039" v="0" actId="478"/>
          <ac:picMkLst>
            <pc:docMk/>
            <pc:sldMk cId="1861436655" sldId="256"/>
            <ac:picMk id="14" creationId="{F5829B36-BB68-B1A3-190F-0299F740A164}"/>
          </ac:picMkLst>
        </pc:picChg>
      </pc:sldChg>
      <pc:sldChg chg="delSp modSp mod">
        <pc:chgData name="Jameel Muzaffar" userId="f15a57622832f4e6" providerId="LiveId" clId="{B1132DC4-AF81-493F-9700-CA56B39C0272}" dt="2023-04-13T08:08:50.173" v="196" actId="27636"/>
        <pc:sldMkLst>
          <pc:docMk/>
          <pc:sldMk cId="3871609670" sldId="257"/>
        </pc:sldMkLst>
        <pc:spChg chg="mod">
          <ac:chgData name="Jameel Muzaffar" userId="f15a57622832f4e6" providerId="LiveId" clId="{B1132DC4-AF81-493F-9700-CA56B39C0272}" dt="2023-04-13T08:08:50.173" v="196" actId="27636"/>
          <ac:spMkLst>
            <pc:docMk/>
            <pc:sldMk cId="3871609670" sldId="257"/>
            <ac:spMk id="3" creationId="{32F3D1E9-7886-D0CC-6CDC-583E9481DABD}"/>
          </ac:spMkLst>
        </pc:spChg>
        <pc:grpChg chg="del">
          <ac:chgData name="Jameel Muzaffar" userId="f15a57622832f4e6" providerId="LiveId" clId="{B1132DC4-AF81-493F-9700-CA56B39C0272}" dt="2023-04-13T08:05:16.925" v="180" actId="478"/>
          <ac:grpSpMkLst>
            <pc:docMk/>
            <pc:sldMk cId="3871609670" sldId="257"/>
            <ac:grpSpMk id="9" creationId="{80DD3812-7CC6-018C-2CDD-356AE214DDD6}"/>
          </ac:grpSpMkLst>
        </pc:grpChg>
        <pc:grpChg chg="topLvl">
          <ac:chgData name="Jameel Muzaffar" userId="f15a57622832f4e6" providerId="LiveId" clId="{B1132DC4-AF81-493F-9700-CA56B39C0272}" dt="2023-04-13T08:05:16.925" v="180" actId="478"/>
          <ac:grpSpMkLst>
            <pc:docMk/>
            <pc:sldMk cId="3871609670" sldId="257"/>
            <ac:grpSpMk id="10" creationId="{867E313B-64CD-D8F8-B966-F181B68BF0DE}"/>
          </ac:grpSpMkLst>
        </pc:grpChg>
        <pc:picChg chg="del topLvl">
          <ac:chgData name="Jameel Muzaffar" userId="f15a57622832f4e6" providerId="LiveId" clId="{B1132DC4-AF81-493F-9700-CA56B39C0272}" dt="2023-04-13T08:05:16.925" v="180" actId="478"/>
          <ac:picMkLst>
            <pc:docMk/>
            <pc:sldMk cId="3871609670" sldId="257"/>
            <ac:picMk id="11" creationId="{97F88CDC-27D1-03E2-A35A-E4797939AE9C}"/>
          </ac:picMkLst>
        </pc:picChg>
      </pc:sldChg>
      <pc:sldChg chg="delSp modSp mod">
        <pc:chgData name="Jameel Muzaffar" userId="f15a57622832f4e6" providerId="LiveId" clId="{B1132DC4-AF81-493F-9700-CA56B39C0272}" dt="2023-04-13T21:56:51.126" v="901" actId="20577"/>
        <pc:sldMkLst>
          <pc:docMk/>
          <pc:sldMk cId="3159532084" sldId="258"/>
        </pc:sldMkLst>
        <pc:spChg chg="mod">
          <ac:chgData name="Jameel Muzaffar" userId="f15a57622832f4e6" providerId="LiveId" clId="{B1132DC4-AF81-493F-9700-CA56B39C0272}" dt="2023-04-13T21:56:51.126" v="901" actId="20577"/>
          <ac:spMkLst>
            <pc:docMk/>
            <pc:sldMk cId="3159532084" sldId="258"/>
            <ac:spMk id="11" creationId="{09B87468-69DF-7CF7-F2BB-4D287B6841AB}"/>
          </ac:spMkLst>
        </pc:spChg>
        <pc:grpChg chg="del">
          <ac:chgData name="Jameel Muzaffar" userId="f15a57622832f4e6" providerId="LiveId" clId="{B1132DC4-AF81-493F-9700-CA56B39C0272}" dt="2023-04-13T08:05:23.568" v="181" actId="478"/>
          <ac:grpSpMkLst>
            <pc:docMk/>
            <pc:sldMk cId="3159532084" sldId="258"/>
            <ac:grpSpMk id="8" creationId="{3D83F0D7-C0A0-4A26-8BC3-EE94D1C06B9C}"/>
          </ac:grpSpMkLst>
        </pc:grpChg>
        <pc:grpChg chg="topLvl">
          <ac:chgData name="Jameel Muzaffar" userId="f15a57622832f4e6" providerId="LiveId" clId="{B1132DC4-AF81-493F-9700-CA56B39C0272}" dt="2023-04-13T08:05:23.568" v="181" actId="478"/>
          <ac:grpSpMkLst>
            <pc:docMk/>
            <pc:sldMk cId="3159532084" sldId="258"/>
            <ac:grpSpMk id="9" creationId="{FD7CB464-D7AA-CEA1-DFB2-C095EFCE0BE1}"/>
          </ac:grpSpMkLst>
        </pc:grpChg>
        <pc:picChg chg="del topLvl">
          <ac:chgData name="Jameel Muzaffar" userId="f15a57622832f4e6" providerId="LiveId" clId="{B1132DC4-AF81-493F-9700-CA56B39C0272}" dt="2023-04-13T08:05:23.568" v="181" actId="478"/>
          <ac:picMkLst>
            <pc:docMk/>
            <pc:sldMk cId="3159532084" sldId="258"/>
            <ac:picMk id="10" creationId="{EA5C664D-02AA-67C3-AA71-A2A9E23B13C3}"/>
          </ac:picMkLst>
        </pc:picChg>
      </pc:sldChg>
      <pc:sldChg chg="delSp mod">
        <pc:chgData name="Jameel Muzaffar" userId="f15a57622832f4e6" providerId="LiveId" clId="{B1132DC4-AF81-493F-9700-CA56B39C0272}" dt="2023-04-13T08:05:30.488" v="182" actId="478"/>
        <pc:sldMkLst>
          <pc:docMk/>
          <pc:sldMk cId="3026192175" sldId="259"/>
        </pc:sldMkLst>
        <pc:grpChg chg="del">
          <ac:chgData name="Jameel Muzaffar" userId="f15a57622832f4e6" providerId="LiveId" clId="{B1132DC4-AF81-493F-9700-CA56B39C0272}" dt="2023-04-13T08:05:30.488" v="182" actId="478"/>
          <ac:grpSpMkLst>
            <pc:docMk/>
            <pc:sldMk cId="3026192175" sldId="259"/>
            <ac:grpSpMk id="8" creationId="{59C44AF6-B048-015A-3313-11A77EB6B629}"/>
          </ac:grpSpMkLst>
        </pc:grpChg>
        <pc:grpChg chg="topLvl">
          <ac:chgData name="Jameel Muzaffar" userId="f15a57622832f4e6" providerId="LiveId" clId="{B1132DC4-AF81-493F-9700-CA56B39C0272}" dt="2023-04-13T08:05:30.488" v="182" actId="478"/>
          <ac:grpSpMkLst>
            <pc:docMk/>
            <pc:sldMk cId="3026192175" sldId="259"/>
            <ac:grpSpMk id="10" creationId="{23113453-D592-3B48-C0F1-A593539CEC21}"/>
          </ac:grpSpMkLst>
        </pc:grpChg>
        <pc:picChg chg="del topLvl">
          <ac:chgData name="Jameel Muzaffar" userId="f15a57622832f4e6" providerId="LiveId" clId="{B1132DC4-AF81-493F-9700-CA56B39C0272}" dt="2023-04-13T08:05:30.488" v="182" actId="478"/>
          <ac:picMkLst>
            <pc:docMk/>
            <pc:sldMk cId="3026192175" sldId="259"/>
            <ac:picMk id="11" creationId="{64F2332E-CE8D-B6E8-53C0-BF40B7D2575C}"/>
          </ac:picMkLst>
        </pc:picChg>
      </pc:sldChg>
      <pc:sldChg chg="delSp mod">
        <pc:chgData name="Jameel Muzaffar" userId="f15a57622832f4e6" providerId="LiveId" clId="{B1132DC4-AF81-493F-9700-CA56B39C0272}" dt="2023-04-13T08:05:41.610" v="184" actId="478"/>
        <pc:sldMkLst>
          <pc:docMk/>
          <pc:sldMk cId="3723622812" sldId="264"/>
        </pc:sldMkLst>
        <pc:grpChg chg="del">
          <ac:chgData name="Jameel Muzaffar" userId="f15a57622832f4e6" providerId="LiveId" clId="{B1132DC4-AF81-493F-9700-CA56B39C0272}" dt="2023-04-13T08:05:41.610" v="184" actId="478"/>
          <ac:grpSpMkLst>
            <pc:docMk/>
            <pc:sldMk cId="3723622812" sldId="264"/>
            <ac:grpSpMk id="23" creationId="{6E662443-230C-97CF-BE93-A1378F0FDCF4}"/>
          </ac:grpSpMkLst>
        </pc:grpChg>
        <pc:grpChg chg="topLvl">
          <ac:chgData name="Jameel Muzaffar" userId="f15a57622832f4e6" providerId="LiveId" clId="{B1132DC4-AF81-493F-9700-CA56B39C0272}" dt="2023-04-13T08:05:41.610" v="184" actId="478"/>
          <ac:grpSpMkLst>
            <pc:docMk/>
            <pc:sldMk cId="3723622812" sldId="264"/>
            <ac:grpSpMk id="24" creationId="{C195CC49-6882-0D3A-0267-E654022CEAE9}"/>
          </ac:grpSpMkLst>
        </pc:grpChg>
        <pc:picChg chg="del topLvl">
          <ac:chgData name="Jameel Muzaffar" userId="f15a57622832f4e6" providerId="LiveId" clId="{B1132DC4-AF81-493F-9700-CA56B39C0272}" dt="2023-04-13T08:05:41.610" v="184" actId="478"/>
          <ac:picMkLst>
            <pc:docMk/>
            <pc:sldMk cId="3723622812" sldId="264"/>
            <ac:picMk id="25" creationId="{2133A53D-8C6C-3C60-E01E-2FE0DC376A8A}"/>
          </ac:picMkLst>
        </pc:picChg>
      </pc:sldChg>
      <pc:sldChg chg="delSp mod">
        <pc:chgData name="Jameel Muzaffar" userId="f15a57622832f4e6" providerId="LiveId" clId="{B1132DC4-AF81-493F-9700-CA56B39C0272}" dt="2023-04-13T08:06:29.402" v="192" actId="478"/>
        <pc:sldMkLst>
          <pc:docMk/>
          <pc:sldMk cId="1480319692" sldId="267"/>
        </pc:sldMkLst>
        <pc:grpChg chg="del">
          <ac:chgData name="Jameel Muzaffar" userId="f15a57622832f4e6" providerId="LiveId" clId="{B1132DC4-AF81-493F-9700-CA56B39C0272}" dt="2023-04-13T08:06:29.402" v="192" actId="478"/>
          <ac:grpSpMkLst>
            <pc:docMk/>
            <pc:sldMk cId="1480319692" sldId="267"/>
            <ac:grpSpMk id="3" creationId="{65695455-774A-44DF-186F-EFD99D2831F1}"/>
          </ac:grpSpMkLst>
        </pc:grpChg>
        <pc:grpChg chg="topLvl">
          <ac:chgData name="Jameel Muzaffar" userId="f15a57622832f4e6" providerId="LiveId" clId="{B1132DC4-AF81-493F-9700-CA56B39C0272}" dt="2023-04-13T08:06:29.402" v="192" actId="478"/>
          <ac:grpSpMkLst>
            <pc:docMk/>
            <pc:sldMk cId="1480319692" sldId="267"/>
            <ac:grpSpMk id="8" creationId="{8DDB8EF6-3488-7780-3501-E47F23D6AF58}"/>
          </ac:grpSpMkLst>
        </pc:grpChg>
        <pc:picChg chg="del topLvl">
          <ac:chgData name="Jameel Muzaffar" userId="f15a57622832f4e6" providerId="LiveId" clId="{B1132DC4-AF81-493F-9700-CA56B39C0272}" dt="2023-04-13T08:06:29.402" v="192" actId="478"/>
          <ac:picMkLst>
            <pc:docMk/>
            <pc:sldMk cId="1480319692" sldId="267"/>
            <ac:picMk id="9" creationId="{448F4CA7-2854-A2B1-6336-A8E18984D81A}"/>
          </ac:picMkLst>
        </pc:picChg>
      </pc:sldChg>
      <pc:sldChg chg="delSp mod">
        <pc:chgData name="Jameel Muzaffar" userId="f15a57622832f4e6" providerId="LiveId" clId="{B1132DC4-AF81-493F-9700-CA56B39C0272}" dt="2023-04-13T08:06:22.011" v="191" actId="478"/>
        <pc:sldMkLst>
          <pc:docMk/>
          <pc:sldMk cId="2823807764" sldId="269"/>
        </pc:sldMkLst>
        <pc:grpChg chg="del">
          <ac:chgData name="Jameel Muzaffar" userId="f15a57622832f4e6" providerId="LiveId" clId="{B1132DC4-AF81-493F-9700-CA56B39C0272}" dt="2023-04-13T08:06:22.011" v="191" actId="478"/>
          <ac:grpSpMkLst>
            <pc:docMk/>
            <pc:sldMk cId="2823807764" sldId="269"/>
            <ac:grpSpMk id="3" creationId="{86FA47A6-E53F-7A62-98C9-120242FB8496}"/>
          </ac:grpSpMkLst>
        </pc:grpChg>
        <pc:grpChg chg="topLvl">
          <ac:chgData name="Jameel Muzaffar" userId="f15a57622832f4e6" providerId="LiveId" clId="{B1132DC4-AF81-493F-9700-CA56B39C0272}" dt="2023-04-13T08:06:22.011" v="191" actId="478"/>
          <ac:grpSpMkLst>
            <pc:docMk/>
            <pc:sldMk cId="2823807764" sldId="269"/>
            <ac:grpSpMk id="8" creationId="{754E2487-96A6-7A95-165E-136ED76332AB}"/>
          </ac:grpSpMkLst>
        </pc:grpChg>
        <pc:picChg chg="del topLvl">
          <ac:chgData name="Jameel Muzaffar" userId="f15a57622832f4e6" providerId="LiveId" clId="{B1132DC4-AF81-493F-9700-CA56B39C0272}" dt="2023-04-13T08:06:22.011" v="191" actId="478"/>
          <ac:picMkLst>
            <pc:docMk/>
            <pc:sldMk cId="2823807764" sldId="269"/>
            <ac:picMk id="9" creationId="{C16604A0-A25B-21FF-D68E-7C6B1B524A19}"/>
          </ac:picMkLst>
        </pc:picChg>
      </pc:sldChg>
      <pc:sldChg chg="delSp mod">
        <pc:chgData name="Jameel Muzaffar" userId="f15a57622832f4e6" providerId="LiveId" clId="{B1132DC4-AF81-493F-9700-CA56B39C0272}" dt="2023-04-13T08:06:44.020" v="194" actId="478"/>
        <pc:sldMkLst>
          <pc:docMk/>
          <pc:sldMk cId="428563000" sldId="271"/>
        </pc:sldMkLst>
        <pc:grpChg chg="del">
          <ac:chgData name="Jameel Muzaffar" userId="f15a57622832f4e6" providerId="LiveId" clId="{B1132DC4-AF81-493F-9700-CA56B39C0272}" dt="2023-04-13T08:06:44.020" v="194" actId="478"/>
          <ac:grpSpMkLst>
            <pc:docMk/>
            <pc:sldMk cId="428563000" sldId="271"/>
            <ac:grpSpMk id="3" creationId="{3B27F93C-46DC-9747-BA8A-24D333274B7A}"/>
          </ac:grpSpMkLst>
        </pc:grpChg>
        <pc:grpChg chg="topLvl">
          <ac:chgData name="Jameel Muzaffar" userId="f15a57622832f4e6" providerId="LiveId" clId="{B1132DC4-AF81-493F-9700-CA56B39C0272}" dt="2023-04-13T08:06:44.020" v="194" actId="478"/>
          <ac:grpSpMkLst>
            <pc:docMk/>
            <pc:sldMk cId="428563000" sldId="271"/>
            <ac:grpSpMk id="8" creationId="{7D113C08-9D15-23EB-CB5E-2D6A198F6F60}"/>
          </ac:grpSpMkLst>
        </pc:grpChg>
        <pc:picChg chg="del topLvl">
          <ac:chgData name="Jameel Muzaffar" userId="f15a57622832f4e6" providerId="LiveId" clId="{B1132DC4-AF81-493F-9700-CA56B39C0272}" dt="2023-04-13T08:06:44.020" v="194" actId="478"/>
          <ac:picMkLst>
            <pc:docMk/>
            <pc:sldMk cId="428563000" sldId="271"/>
            <ac:picMk id="9" creationId="{C38E4530-88FC-D81D-641D-8D722A79D324}"/>
          </ac:picMkLst>
        </pc:picChg>
      </pc:sldChg>
      <pc:sldChg chg="delSp mod">
        <pc:chgData name="Jameel Muzaffar" userId="f15a57622832f4e6" providerId="LiveId" clId="{B1132DC4-AF81-493F-9700-CA56B39C0272}" dt="2023-04-13T08:06:35.349" v="193" actId="478"/>
        <pc:sldMkLst>
          <pc:docMk/>
          <pc:sldMk cId="2023188526" sldId="277"/>
        </pc:sldMkLst>
        <pc:grpChg chg="del">
          <ac:chgData name="Jameel Muzaffar" userId="f15a57622832f4e6" providerId="LiveId" clId="{B1132DC4-AF81-493F-9700-CA56B39C0272}" dt="2023-04-13T08:06:35.349" v="193" actId="478"/>
          <ac:grpSpMkLst>
            <pc:docMk/>
            <pc:sldMk cId="2023188526" sldId="277"/>
            <ac:grpSpMk id="3" creationId="{CBA7AE87-2730-659D-FFC9-4C6EE2B7967F}"/>
          </ac:grpSpMkLst>
        </pc:grpChg>
        <pc:grpChg chg="topLvl">
          <ac:chgData name="Jameel Muzaffar" userId="f15a57622832f4e6" providerId="LiveId" clId="{B1132DC4-AF81-493F-9700-CA56B39C0272}" dt="2023-04-13T08:06:35.349" v="193" actId="478"/>
          <ac:grpSpMkLst>
            <pc:docMk/>
            <pc:sldMk cId="2023188526" sldId="277"/>
            <ac:grpSpMk id="8" creationId="{83385CC8-5A41-9092-C010-CB5644AC4CD0}"/>
          </ac:grpSpMkLst>
        </pc:grpChg>
        <pc:picChg chg="del topLvl">
          <ac:chgData name="Jameel Muzaffar" userId="f15a57622832f4e6" providerId="LiveId" clId="{B1132DC4-AF81-493F-9700-CA56B39C0272}" dt="2023-04-13T08:06:35.349" v="193" actId="478"/>
          <ac:picMkLst>
            <pc:docMk/>
            <pc:sldMk cId="2023188526" sldId="277"/>
            <ac:picMk id="9" creationId="{B8D9A52B-108A-BD66-EAC0-DDECC1269AA9}"/>
          </ac:picMkLst>
        </pc:picChg>
      </pc:sldChg>
      <pc:sldChg chg="delSp modSp mod">
        <pc:chgData name="Jameel Muzaffar" userId="f15a57622832f4e6" providerId="LiveId" clId="{B1132DC4-AF81-493F-9700-CA56B39C0272}" dt="2023-04-13T21:58:00.999" v="927" actId="20577"/>
        <pc:sldMkLst>
          <pc:docMk/>
          <pc:sldMk cId="3470778762" sldId="280"/>
        </pc:sldMkLst>
        <pc:spChg chg="mod">
          <ac:chgData name="Jameel Muzaffar" userId="f15a57622832f4e6" providerId="LiveId" clId="{B1132DC4-AF81-493F-9700-CA56B39C0272}" dt="2023-04-13T21:58:00.999" v="927" actId="20577"/>
          <ac:spMkLst>
            <pc:docMk/>
            <pc:sldMk cId="3470778762" sldId="280"/>
            <ac:spMk id="6" creationId="{9560B09E-18EF-F455-D98B-6AE4B1882735}"/>
          </ac:spMkLst>
        </pc:spChg>
        <pc:grpChg chg="del">
          <ac:chgData name="Jameel Muzaffar" userId="f15a57622832f4e6" providerId="LiveId" clId="{B1132DC4-AF81-493F-9700-CA56B39C0272}" dt="2023-04-13T08:05:47.662" v="185" actId="478"/>
          <ac:grpSpMkLst>
            <pc:docMk/>
            <pc:sldMk cId="3470778762" sldId="280"/>
            <ac:grpSpMk id="11" creationId="{D0DA6347-7CEF-0289-04E3-3E8715D9C115}"/>
          </ac:grpSpMkLst>
        </pc:grpChg>
        <pc:grpChg chg="topLvl">
          <ac:chgData name="Jameel Muzaffar" userId="f15a57622832f4e6" providerId="LiveId" clId="{B1132DC4-AF81-493F-9700-CA56B39C0272}" dt="2023-04-13T08:05:47.662" v="185" actId="478"/>
          <ac:grpSpMkLst>
            <pc:docMk/>
            <pc:sldMk cId="3470778762" sldId="280"/>
            <ac:grpSpMk id="12" creationId="{0CD81848-1693-906D-917B-FA33C8160145}"/>
          </ac:grpSpMkLst>
        </pc:grpChg>
        <pc:picChg chg="del topLvl">
          <ac:chgData name="Jameel Muzaffar" userId="f15a57622832f4e6" providerId="LiveId" clId="{B1132DC4-AF81-493F-9700-CA56B39C0272}" dt="2023-04-13T08:05:47.662" v="185" actId="478"/>
          <ac:picMkLst>
            <pc:docMk/>
            <pc:sldMk cId="3470778762" sldId="280"/>
            <ac:picMk id="13" creationId="{A1666BA5-E6AB-23B3-8D9A-40EAEE3AC069}"/>
          </ac:picMkLst>
        </pc:picChg>
      </pc:sldChg>
      <pc:sldChg chg="delSp mod">
        <pc:chgData name="Jameel Muzaffar" userId="f15a57622832f4e6" providerId="LiveId" clId="{B1132DC4-AF81-493F-9700-CA56B39C0272}" dt="2023-04-13T08:05:52.675" v="186" actId="478"/>
        <pc:sldMkLst>
          <pc:docMk/>
          <pc:sldMk cId="31676481" sldId="281"/>
        </pc:sldMkLst>
        <pc:grpChg chg="del">
          <ac:chgData name="Jameel Muzaffar" userId="f15a57622832f4e6" providerId="LiveId" clId="{B1132DC4-AF81-493F-9700-CA56B39C0272}" dt="2023-04-13T08:05:52.675" v="186" actId="478"/>
          <ac:grpSpMkLst>
            <pc:docMk/>
            <pc:sldMk cId="31676481" sldId="281"/>
            <ac:grpSpMk id="9" creationId="{0803412A-DF2C-12B1-2570-DE89BE657E24}"/>
          </ac:grpSpMkLst>
        </pc:grpChg>
        <pc:grpChg chg="topLvl">
          <ac:chgData name="Jameel Muzaffar" userId="f15a57622832f4e6" providerId="LiveId" clId="{B1132DC4-AF81-493F-9700-CA56B39C0272}" dt="2023-04-13T08:05:52.675" v="186" actId="478"/>
          <ac:grpSpMkLst>
            <pc:docMk/>
            <pc:sldMk cId="31676481" sldId="281"/>
            <ac:grpSpMk id="10" creationId="{04AF5161-081E-2D9C-D812-37B0B9A1EEB2}"/>
          </ac:grpSpMkLst>
        </pc:grpChg>
        <pc:picChg chg="del topLvl">
          <ac:chgData name="Jameel Muzaffar" userId="f15a57622832f4e6" providerId="LiveId" clId="{B1132DC4-AF81-493F-9700-CA56B39C0272}" dt="2023-04-13T08:05:52.675" v="186" actId="478"/>
          <ac:picMkLst>
            <pc:docMk/>
            <pc:sldMk cId="31676481" sldId="281"/>
            <ac:picMk id="11" creationId="{5CBB7E04-DF1D-8053-019A-E776002B940D}"/>
          </ac:picMkLst>
        </pc:picChg>
      </pc:sldChg>
      <pc:sldChg chg="delSp modSp mod">
        <pc:chgData name="Jameel Muzaffar" userId="f15a57622832f4e6" providerId="LiveId" clId="{B1132DC4-AF81-493F-9700-CA56B39C0272}" dt="2023-04-13T21:58:53.637" v="935" actId="115"/>
        <pc:sldMkLst>
          <pc:docMk/>
          <pc:sldMk cId="3650360615" sldId="282"/>
        </pc:sldMkLst>
        <pc:spChg chg="mod">
          <ac:chgData name="Jameel Muzaffar" userId="f15a57622832f4e6" providerId="LiveId" clId="{B1132DC4-AF81-493F-9700-CA56B39C0272}" dt="2023-04-13T21:58:53.637" v="935" actId="115"/>
          <ac:spMkLst>
            <pc:docMk/>
            <pc:sldMk cId="3650360615" sldId="282"/>
            <ac:spMk id="3" creationId="{1DEEA781-BD3A-3692-4422-93AA5F0A5586}"/>
          </ac:spMkLst>
        </pc:spChg>
        <pc:grpChg chg="del">
          <ac:chgData name="Jameel Muzaffar" userId="f15a57622832f4e6" providerId="LiveId" clId="{B1132DC4-AF81-493F-9700-CA56B39C0272}" dt="2023-04-13T08:05:58.357" v="187" actId="478"/>
          <ac:grpSpMkLst>
            <pc:docMk/>
            <pc:sldMk cId="3650360615" sldId="282"/>
            <ac:grpSpMk id="4" creationId="{D90315D2-2350-A33A-9629-2B2955124549}"/>
          </ac:grpSpMkLst>
        </pc:grpChg>
        <pc:grpChg chg="topLvl">
          <ac:chgData name="Jameel Muzaffar" userId="f15a57622832f4e6" providerId="LiveId" clId="{B1132DC4-AF81-493F-9700-CA56B39C0272}" dt="2023-04-13T08:05:58.357" v="187" actId="478"/>
          <ac:grpSpMkLst>
            <pc:docMk/>
            <pc:sldMk cId="3650360615" sldId="282"/>
            <ac:grpSpMk id="5" creationId="{5B66AE59-F3C8-D739-524E-AF2FAF77C650}"/>
          </ac:grpSpMkLst>
        </pc:grpChg>
        <pc:picChg chg="del topLvl">
          <ac:chgData name="Jameel Muzaffar" userId="f15a57622832f4e6" providerId="LiveId" clId="{B1132DC4-AF81-493F-9700-CA56B39C0272}" dt="2023-04-13T08:05:58.357" v="187" actId="478"/>
          <ac:picMkLst>
            <pc:docMk/>
            <pc:sldMk cId="3650360615" sldId="282"/>
            <ac:picMk id="6" creationId="{4D8250BF-6336-4E4B-5160-3196B78545A7}"/>
          </ac:picMkLst>
        </pc:picChg>
      </pc:sldChg>
      <pc:sldChg chg="delSp mod">
        <pc:chgData name="Jameel Muzaffar" userId="f15a57622832f4e6" providerId="LiveId" clId="{B1132DC4-AF81-493F-9700-CA56B39C0272}" dt="2023-04-13T08:06:10.923" v="189" actId="478"/>
        <pc:sldMkLst>
          <pc:docMk/>
          <pc:sldMk cId="2127702379" sldId="284"/>
        </pc:sldMkLst>
        <pc:grpChg chg="del">
          <ac:chgData name="Jameel Muzaffar" userId="f15a57622832f4e6" providerId="LiveId" clId="{B1132DC4-AF81-493F-9700-CA56B39C0272}" dt="2023-04-13T08:06:10.923" v="189" actId="478"/>
          <ac:grpSpMkLst>
            <pc:docMk/>
            <pc:sldMk cId="2127702379" sldId="284"/>
            <ac:grpSpMk id="4" creationId="{777C47E2-2686-0822-C35B-6889BB2007DE}"/>
          </ac:grpSpMkLst>
        </pc:grpChg>
        <pc:grpChg chg="topLvl">
          <ac:chgData name="Jameel Muzaffar" userId="f15a57622832f4e6" providerId="LiveId" clId="{B1132DC4-AF81-493F-9700-CA56B39C0272}" dt="2023-04-13T08:06:10.923" v="189" actId="478"/>
          <ac:grpSpMkLst>
            <pc:docMk/>
            <pc:sldMk cId="2127702379" sldId="284"/>
            <ac:grpSpMk id="5" creationId="{A2D89A4E-100B-0E5A-D8B3-3D9BA6CA111D}"/>
          </ac:grpSpMkLst>
        </pc:grpChg>
        <pc:picChg chg="del topLvl">
          <ac:chgData name="Jameel Muzaffar" userId="f15a57622832f4e6" providerId="LiveId" clId="{B1132DC4-AF81-493F-9700-CA56B39C0272}" dt="2023-04-13T08:06:10.923" v="189" actId="478"/>
          <ac:picMkLst>
            <pc:docMk/>
            <pc:sldMk cId="2127702379" sldId="284"/>
            <ac:picMk id="6" creationId="{00D83BA6-E5C3-E5BB-CA39-85AD63177694}"/>
          </ac:picMkLst>
        </pc:picChg>
      </pc:sldChg>
      <pc:sldChg chg="delSp modSp mod">
        <pc:chgData name="Jameel Muzaffar" userId="f15a57622832f4e6" providerId="LiveId" clId="{B1132DC4-AF81-493F-9700-CA56B39C0272}" dt="2023-04-13T21:57:32.556" v="911" actId="1035"/>
        <pc:sldMkLst>
          <pc:docMk/>
          <pc:sldMk cId="2962312233" sldId="285"/>
        </pc:sldMkLst>
        <pc:spChg chg="mod">
          <ac:chgData name="Jameel Muzaffar" userId="f15a57622832f4e6" providerId="LiveId" clId="{B1132DC4-AF81-493F-9700-CA56B39C0272}" dt="2023-04-13T21:57:32.556" v="911" actId="1035"/>
          <ac:spMkLst>
            <pc:docMk/>
            <pc:sldMk cId="2962312233" sldId="285"/>
            <ac:spMk id="3" creationId="{059B3023-782A-1B03-154C-52410D3BCA8B}"/>
          </ac:spMkLst>
        </pc:spChg>
        <pc:grpChg chg="del">
          <ac:chgData name="Jameel Muzaffar" userId="f15a57622832f4e6" providerId="LiveId" clId="{B1132DC4-AF81-493F-9700-CA56B39C0272}" dt="2023-04-13T08:05:36.124" v="183" actId="478"/>
          <ac:grpSpMkLst>
            <pc:docMk/>
            <pc:sldMk cId="2962312233" sldId="285"/>
            <ac:grpSpMk id="4" creationId="{AD499AA9-250B-A35D-B6F5-F97E989AE817}"/>
          </ac:grpSpMkLst>
        </pc:grpChg>
        <pc:grpChg chg="topLvl">
          <ac:chgData name="Jameel Muzaffar" userId="f15a57622832f4e6" providerId="LiveId" clId="{B1132DC4-AF81-493F-9700-CA56B39C0272}" dt="2023-04-13T08:05:36.124" v="183" actId="478"/>
          <ac:grpSpMkLst>
            <pc:docMk/>
            <pc:sldMk cId="2962312233" sldId="285"/>
            <ac:grpSpMk id="5" creationId="{1B1967C2-3956-640C-DF4A-F21000F3FE12}"/>
          </ac:grpSpMkLst>
        </pc:grpChg>
        <pc:picChg chg="del topLvl">
          <ac:chgData name="Jameel Muzaffar" userId="f15a57622832f4e6" providerId="LiveId" clId="{B1132DC4-AF81-493F-9700-CA56B39C0272}" dt="2023-04-13T08:05:36.124" v="183" actId="478"/>
          <ac:picMkLst>
            <pc:docMk/>
            <pc:sldMk cId="2962312233" sldId="285"/>
            <ac:picMk id="6" creationId="{5924B942-5F78-701C-7314-D2D047D6F37D}"/>
          </ac:picMkLst>
        </pc:picChg>
      </pc:sldChg>
      <pc:sldChg chg="delSp mod">
        <pc:chgData name="Jameel Muzaffar" userId="f15a57622832f4e6" providerId="LiveId" clId="{B1132DC4-AF81-493F-9700-CA56B39C0272}" dt="2023-04-13T08:06:15.852" v="190" actId="478"/>
        <pc:sldMkLst>
          <pc:docMk/>
          <pc:sldMk cId="3991063429" sldId="290"/>
        </pc:sldMkLst>
        <pc:grpChg chg="del">
          <ac:chgData name="Jameel Muzaffar" userId="f15a57622832f4e6" providerId="LiveId" clId="{B1132DC4-AF81-493F-9700-CA56B39C0272}" dt="2023-04-13T08:06:15.852" v="190" actId="478"/>
          <ac:grpSpMkLst>
            <pc:docMk/>
            <pc:sldMk cId="3991063429" sldId="290"/>
            <ac:grpSpMk id="4" creationId="{777C47E2-2686-0822-C35B-6889BB2007DE}"/>
          </ac:grpSpMkLst>
        </pc:grpChg>
        <pc:grpChg chg="topLvl">
          <ac:chgData name="Jameel Muzaffar" userId="f15a57622832f4e6" providerId="LiveId" clId="{B1132DC4-AF81-493F-9700-CA56B39C0272}" dt="2023-04-13T08:06:15.852" v="190" actId="478"/>
          <ac:grpSpMkLst>
            <pc:docMk/>
            <pc:sldMk cId="3991063429" sldId="290"/>
            <ac:grpSpMk id="5" creationId="{A2D89A4E-100B-0E5A-D8B3-3D9BA6CA111D}"/>
          </ac:grpSpMkLst>
        </pc:grpChg>
        <pc:picChg chg="del topLvl">
          <ac:chgData name="Jameel Muzaffar" userId="f15a57622832f4e6" providerId="LiveId" clId="{B1132DC4-AF81-493F-9700-CA56B39C0272}" dt="2023-04-13T08:06:15.852" v="190" actId="478"/>
          <ac:picMkLst>
            <pc:docMk/>
            <pc:sldMk cId="3991063429" sldId="290"/>
            <ac:picMk id="6" creationId="{00D83BA6-E5C3-E5BB-CA39-85AD63177694}"/>
          </ac:picMkLst>
        </pc:picChg>
      </pc:sldChg>
      <pc:sldChg chg="delSp mod">
        <pc:chgData name="Jameel Muzaffar" userId="f15a57622832f4e6" providerId="LiveId" clId="{B1132DC4-AF81-493F-9700-CA56B39C0272}" dt="2023-04-13T08:06:04.497" v="188" actId="478"/>
        <pc:sldMkLst>
          <pc:docMk/>
          <pc:sldMk cId="2335603105" sldId="291"/>
        </pc:sldMkLst>
        <pc:grpChg chg="del">
          <ac:chgData name="Jameel Muzaffar" userId="f15a57622832f4e6" providerId="LiveId" clId="{B1132DC4-AF81-493F-9700-CA56B39C0272}" dt="2023-04-13T08:06:04.497" v="188" actId="478"/>
          <ac:grpSpMkLst>
            <pc:docMk/>
            <pc:sldMk cId="2335603105" sldId="291"/>
            <ac:grpSpMk id="4" creationId="{D90315D2-2350-A33A-9629-2B2955124549}"/>
          </ac:grpSpMkLst>
        </pc:grpChg>
        <pc:grpChg chg="topLvl">
          <ac:chgData name="Jameel Muzaffar" userId="f15a57622832f4e6" providerId="LiveId" clId="{B1132DC4-AF81-493F-9700-CA56B39C0272}" dt="2023-04-13T08:06:04.497" v="188" actId="478"/>
          <ac:grpSpMkLst>
            <pc:docMk/>
            <pc:sldMk cId="2335603105" sldId="291"/>
            <ac:grpSpMk id="5" creationId="{5B66AE59-F3C8-D739-524E-AF2FAF77C650}"/>
          </ac:grpSpMkLst>
        </pc:grpChg>
        <pc:picChg chg="del topLvl">
          <ac:chgData name="Jameel Muzaffar" userId="f15a57622832f4e6" providerId="LiveId" clId="{B1132DC4-AF81-493F-9700-CA56B39C0272}" dt="2023-04-13T08:06:04.497" v="188" actId="478"/>
          <ac:picMkLst>
            <pc:docMk/>
            <pc:sldMk cId="2335603105" sldId="291"/>
            <ac:picMk id="6" creationId="{4D8250BF-6336-4E4B-5160-3196B78545A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ECB4B-9E21-4F28-A29C-D9B7FB117EC2}" type="datetimeFigureOut">
              <a:rPr lang="en-GB" smtClean="0"/>
              <a:t>13/04/2023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419492-CCBC-4CD4-8F46-18620FB4E9B4}" type="slidenum">
              <a:rPr lang="en-GB" smtClean="0"/>
              <a:t>‹#›</a:t>
            </a:fld>
            <a:endParaRPr lang="en-GB"/>
          </a:p>
        </p:txBody>
      </p:sp>
    </p:spTree>
    <p:extLst>
      <p:ext uri="{BB962C8B-B14F-4D97-AF65-F5344CB8AC3E}">
        <p14:creationId xmlns:p14="http://schemas.microsoft.com/office/powerpoint/2010/main" val="25151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Good afternoon. I’m Jameel Muzaffar and in a change to scheduled billing I’m filling in for Chloe Swords who can’t join us as she’s just had a baby, to present word from the CIRCA study group which has been coordinated by INTEGRATE, the UK ENT Trainee Research Collaborative. We’re very grateful for the invitation to present the results of the national CI referral project which I know many of you in the audience have taken part in. Or put another way, we’d like to share with you what data from 6000 patients can tell us about who is missing out on cochlear implant referrals and which factors make this more or less likely. </a:t>
            </a:r>
          </a:p>
        </p:txBody>
      </p:sp>
      <p:sp>
        <p:nvSpPr>
          <p:cNvPr id="4" name="Slide Number Placeholder 3"/>
          <p:cNvSpPr>
            <a:spLocks noGrp="1"/>
          </p:cNvSpPr>
          <p:nvPr>
            <p:ph type="sldNum" sz="quarter" idx="5"/>
          </p:nvPr>
        </p:nvSpPr>
        <p:spPr/>
        <p:txBody>
          <a:bodyPr/>
          <a:lstStyle/>
          <a:p>
            <a:fld id="{7F419492-CCBC-4CD4-8F46-18620FB4E9B4}" type="slidenum">
              <a:rPr lang="en-GB" smtClean="0"/>
              <a:t>1</a:t>
            </a:fld>
            <a:endParaRPr lang="en-GB"/>
          </a:p>
        </p:txBody>
      </p:sp>
    </p:spTree>
    <p:extLst>
      <p:ext uri="{BB962C8B-B14F-4D97-AF65-F5344CB8AC3E}">
        <p14:creationId xmlns:p14="http://schemas.microsoft.com/office/powerpoint/2010/main" val="3002955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finally, I’ve picked out a couple of interesting predictors. We saw that both age and gender were important factors, whereby older patients were less likely to be referred. In fact for every one year of advancing age, the odds of being referred reduced by 0.97. And we saw that men were less likely to be discussed or referred than women. </a:t>
            </a:r>
          </a:p>
          <a:p>
            <a:endParaRPr lang="en-GB" dirty="0"/>
          </a:p>
          <a:p>
            <a:r>
              <a:rPr lang="en-GB" dirty="0"/>
              <a:t>The following factors are positive predictors. So patients who had their index audiogram at a CI centre were 6x more likely to be referred and 3x more likely to be discussed than those seen elsewhere. Patients with profound hearing loss, even across one eligible hearing frequency were 3x more likely to be referred and 1.3x more likely to be discussed than someone only meeting criteria because they had severe hearing loss. Finally, having a CI champion on site conferred a 4x greater likelihood of being discussed, but patients were no more likely to be referred. </a:t>
            </a:r>
            <a:endParaRPr lang="en-US" dirty="0"/>
          </a:p>
        </p:txBody>
      </p:sp>
      <p:sp>
        <p:nvSpPr>
          <p:cNvPr id="4" name="Slide Number Placeholder 3"/>
          <p:cNvSpPr>
            <a:spLocks noGrp="1"/>
          </p:cNvSpPr>
          <p:nvPr>
            <p:ph type="sldNum" sz="quarter" idx="5"/>
          </p:nvPr>
        </p:nvSpPr>
        <p:spPr/>
        <p:txBody>
          <a:bodyPr/>
          <a:lstStyle/>
          <a:p>
            <a:fld id="{7F419492-CCBC-4CD4-8F46-18620FB4E9B4}" type="slidenum">
              <a:rPr lang="en-GB" smtClean="0"/>
              <a:t>10</a:t>
            </a:fld>
            <a:endParaRPr lang="en-GB"/>
          </a:p>
        </p:txBody>
      </p:sp>
    </p:spTree>
    <p:extLst>
      <p:ext uri="{BB962C8B-B14F-4D97-AF65-F5344CB8AC3E}">
        <p14:creationId xmlns:p14="http://schemas.microsoft.com/office/powerpoint/2010/main" val="3516722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project has shown multiple disparities in care at the moment, although there are some key limitations to consider, namely that this data was retrospectively collected in a 6 month period in 2021, and there was a proportionately higher representation from England. </a:t>
            </a:r>
            <a:endParaRPr lang="en-US" dirty="0"/>
          </a:p>
        </p:txBody>
      </p:sp>
      <p:sp>
        <p:nvSpPr>
          <p:cNvPr id="4" name="Slide Number Placeholder 3"/>
          <p:cNvSpPr>
            <a:spLocks noGrp="1"/>
          </p:cNvSpPr>
          <p:nvPr>
            <p:ph type="sldNum" sz="quarter" idx="5"/>
          </p:nvPr>
        </p:nvSpPr>
        <p:spPr/>
        <p:txBody>
          <a:bodyPr/>
          <a:lstStyle/>
          <a:p>
            <a:fld id="{7F419492-CCBC-4CD4-8F46-18620FB4E9B4}" type="slidenum">
              <a:rPr lang="en-GB" smtClean="0"/>
              <a:t>11</a:t>
            </a:fld>
            <a:endParaRPr lang="en-GB"/>
          </a:p>
        </p:txBody>
      </p:sp>
    </p:spTree>
    <p:extLst>
      <p:ext uri="{BB962C8B-B14F-4D97-AF65-F5344CB8AC3E}">
        <p14:creationId xmlns:p14="http://schemas.microsoft.com/office/powerpoint/2010/main" val="346287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key is though to address how we are going to act upon these findings. Firstly, the 25% of sites that don’t currently have a CI champion, could consider appointing somebody as per the BCIG and BAA recommendations. But the long-term is key. Now that we have helped support the setup of this </a:t>
            </a:r>
            <a:r>
              <a:rPr lang="en-GB" dirty="0" err="1"/>
              <a:t>AuditBase</a:t>
            </a:r>
            <a:r>
              <a:rPr lang="en-GB" dirty="0"/>
              <a:t> report in at least 36 centres nationally, regular re-audit should be encouraged to identify new eligible patients. Perhaps though a better system could be to work with </a:t>
            </a:r>
            <a:r>
              <a:rPr lang="en-GB" dirty="0" err="1"/>
              <a:t>AuditBase</a:t>
            </a:r>
            <a:r>
              <a:rPr lang="en-GB" dirty="0"/>
              <a:t> to incorporate automatic pop-up alerts telling clinicians when a PTA is performed that makes patients potentially eligible for assessment. And finally, we do need to take a look at increasing capability and capacity in CI centres, both in terms of potentially increased assessments and surgery.</a:t>
            </a:r>
          </a:p>
        </p:txBody>
      </p:sp>
      <p:sp>
        <p:nvSpPr>
          <p:cNvPr id="4" name="Slide Number Placeholder 3"/>
          <p:cNvSpPr>
            <a:spLocks noGrp="1"/>
          </p:cNvSpPr>
          <p:nvPr>
            <p:ph type="sldNum" sz="quarter" idx="5"/>
          </p:nvPr>
        </p:nvSpPr>
        <p:spPr/>
        <p:txBody>
          <a:bodyPr/>
          <a:lstStyle/>
          <a:p>
            <a:fld id="{7F419492-CCBC-4CD4-8F46-18620FB4E9B4}" type="slidenum">
              <a:rPr lang="en-GB" smtClean="0"/>
              <a:t>12</a:t>
            </a:fld>
            <a:endParaRPr lang="en-GB"/>
          </a:p>
        </p:txBody>
      </p:sp>
    </p:spTree>
    <p:extLst>
      <p:ext uri="{BB962C8B-B14F-4D97-AF65-F5344CB8AC3E}">
        <p14:creationId xmlns:p14="http://schemas.microsoft.com/office/powerpoint/2010/main" val="3498083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conclusion, there is a significant room for improvement of how we manage patients eligible for Cis, and we must be aware of the inequalities indicated by this report. It is troubling to me to see this percentage of 36%, which really we should be striving to be 100% if we aim to practice by the edict of “no decision should be made about me, without me”. </a:t>
            </a:r>
          </a:p>
        </p:txBody>
      </p:sp>
      <p:sp>
        <p:nvSpPr>
          <p:cNvPr id="4" name="Slide Number Placeholder 3"/>
          <p:cNvSpPr>
            <a:spLocks noGrp="1"/>
          </p:cNvSpPr>
          <p:nvPr>
            <p:ph type="sldNum" sz="quarter" idx="5"/>
          </p:nvPr>
        </p:nvSpPr>
        <p:spPr/>
        <p:txBody>
          <a:bodyPr/>
          <a:lstStyle/>
          <a:p>
            <a:fld id="{7F419492-CCBC-4CD4-8F46-18620FB4E9B4}" type="slidenum">
              <a:rPr lang="en-GB" smtClean="0"/>
              <a:t>13</a:t>
            </a:fld>
            <a:endParaRPr lang="en-GB"/>
          </a:p>
        </p:txBody>
      </p:sp>
    </p:spTree>
    <p:extLst>
      <p:ext uri="{BB962C8B-B14F-4D97-AF65-F5344CB8AC3E}">
        <p14:creationId xmlns:p14="http://schemas.microsoft.com/office/powerpoint/2010/main" val="14106409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 you to our many collaborators and site teams. </a:t>
            </a:r>
          </a:p>
        </p:txBody>
      </p:sp>
      <p:sp>
        <p:nvSpPr>
          <p:cNvPr id="4" name="Slide Number Placeholder 3"/>
          <p:cNvSpPr>
            <a:spLocks noGrp="1"/>
          </p:cNvSpPr>
          <p:nvPr>
            <p:ph type="sldNum" sz="quarter" idx="5"/>
          </p:nvPr>
        </p:nvSpPr>
        <p:spPr/>
        <p:txBody>
          <a:bodyPr/>
          <a:lstStyle/>
          <a:p>
            <a:fld id="{7F419492-CCBC-4CD4-8F46-18620FB4E9B4}" type="slidenum">
              <a:rPr lang="en-GB" smtClean="0"/>
              <a:t>14</a:t>
            </a:fld>
            <a:endParaRPr lang="en-GB"/>
          </a:p>
        </p:txBody>
      </p:sp>
    </p:spTree>
    <p:extLst>
      <p:ext uri="{BB962C8B-B14F-4D97-AF65-F5344CB8AC3E}">
        <p14:creationId xmlns:p14="http://schemas.microsoft.com/office/powerpoint/2010/main" val="1617234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419492-CCBC-4CD4-8F46-18620FB4E9B4}" type="slidenum">
              <a:rPr lang="en-GB" smtClean="0"/>
              <a:t>15</a:t>
            </a:fld>
            <a:endParaRPr lang="en-GB"/>
          </a:p>
        </p:txBody>
      </p:sp>
    </p:spTree>
    <p:extLst>
      <p:ext uri="{BB962C8B-B14F-4D97-AF65-F5344CB8AC3E}">
        <p14:creationId xmlns:p14="http://schemas.microsoft.com/office/powerpoint/2010/main" val="523375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Particular thanks to the BSO, who funded the study via their Small Grants scheme and the British Cochlear Implant Group, who provided the </a:t>
            </a:r>
            <a:r>
              <a:rPr lang="en-GB" dirty="0" err="1"/>
              <a:t>Auditbase</a:t>
            </a:r>
            <a:r>
              <a:rPr lang="en-GB" dirty="0"/>
              <a:t> report tool</a:t>
            </a:r>
          </a:p>
          <a:p>
            <a:endParaRPr lang="en-GB" dirty="0"/>
          </a:p>
        </p:txBody>
      </p:sp>
      <p:sp>
        <p:nvSpPr>
          <p:cNvPr id="4" name="Slide Number Placeholder 3"/>
          <p:cNvSpPr>
            <a:spLocks noGrp="1"/>
          </p:cNvSpPr>
          <p:nvPr>
            <p:ph type="sldNum" sz="quarter" idx="5"/>
          </p:nvPr>
        </p:nvSpPr>
        <p:spPr/>
        <p:txBody>
          <a:bodyPr/>
          <a:lstStyle/>
          <a:p>
            <a:fld id="{7F419492-CCBC-4CD4-8F46-18620FB4E9B4}" type="slidenum">
              <a:rPr lang="en-GB" smtClean="0"/>
              <a:t>16</a:t>
            </a:fld>
            <a:endParaRPr lang="en-GB"/>
          </a:p>
        </p:txBody>
      </p:sp>
    </p:spTree>
    <p:extLst>
      <p:ext uri="{BB962C8B-B14F-4D97-AF65-F5344CB8AC3E}">
        <p14:creationId xmlns:p14="http://schemas.microsoft.com/office/powerpoint/2010/main" val="2278516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1.2 million people in the UK suffer from severe-to-profound hearing loss, and cochlear implantation forms the mainstay of surgical treatment. The NICE guidance governing implantation were updated in March 2019 to become inclusive of more patients. Despite the fact that implantation is well recognised as improving functional performance and quality of life, previous work has shown that many patients potentially within criteria are not being referred for assessment. To counter this, the British cochlear implant group and BAA launched the CI champions scheme in 2019 to ensure all eligible adults and children are well-informed about CI and offered a timely referral at every ENT/audiology unit. </a:t>
            </a:r>
          </a:p>
        </p:txBody>
      </p:sp>
      <p:sp>
        <p:nvSpPr>
          <p:cNvPr id="4" name="Slide Number Placeholder 3"/>
          <p:cNvSpPr>
            <a:spLocks noGrp="1"/>
          </p:cNvSpPr>
          <p:nvPr>
            <p:ph type="sldNum" sz="quarter" idx="5"/>
          </p:nvPr>
        </p:nvSpPr>
        <p:spPr/>
        <p:txBody>
          <a:bodyPr/>
          <a:lstStyle/>
          <a:p>
            <a:fld id="{7F419492-CCBC-4CD4-8F46-18620FB4E9B4}" type="slidenum">
              <a:rPr lang="en-GB" smtClean="0"/>
              <a:t>2</a:t>
            </a:fld>
            <a:endParaRPr lang="en-GB"/>
          </a:p>
        </p:txBody>
      </p:sp>
    </p:spTree>
    <p:extLst>
      <p:ext uri="{BB962C8B-B14F-4D97-AF65-F5344CB8AC3E}">
        <p14:creationId xmlns:p14="http://schemas.microsoft.com/office/powerpoint/2010/main" val="619387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With this in mind, this project aimed to understand the national picture of referral patterns, and to assess the proportion of adults meeting NICE audiometric criteria for CI assessment that are referred. We wondered whether there were factors that might increase or decrease likelihood of referral or discussion. By discussion, I mean are patients who are eligible for CI assessment being told that they could be referred for one?</a:t>
            </a:r>
          </a:p>
        </p:txBody>
      </p:sp>
      <p:sp>
        <p:nvSpPr>
          <p:cNvPr id="4" name="Slide Number Placeholder 3"/>
          <p:cNvSpPr>
            <a:spLocks noGrp="1"/>
          </p:cNvSpPr>
          <p:nvPr>
            <p:ph type="sldNum" sz="quarter" idx="5"/>
          </p:nvPr>
        </p:nvSpPr>
        <p:spPr/>
        <p:txBody>
          <a:bodyPr/>
          <a:lstStyle/>
          <a:p>
            <a:fld id="{7F419492-CCBC-4CD4-8F46-18620FB4E9B4}" type="slidenum">
              <a:rPr lang="en-GB" smtClean="0"/>
              <a:t>3</a:t>
            </a:fld>
            <a:endParaRPr lang="en-GB"/>
          </a:p>
        </p:txBody>
      </p:sp>
    </p:spTree>
    <p:extLst>
      <p:ext uri="{BB962C8B-B14F-4D97-AF65-F5344CB8AC3E}">
        <p14:creationId xmlns:p14="http://schemas.microsoft.com/office/powerpoint/2010/main" val="2612360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project took the form of a national retrospective audit, coordinated by INTEGRATE with data collected by local site teams. Once signed up, site teams were sent instructions on how to setup and run a report on </a:t>
            </a:r>
            <a:r>
              <a:rPr lang="en-GB" dirty="0" err="1"/>
              <a:t>auditbase</a:t>
            </a:r>
            <a:r>
              <a:rPr lang="en-GB" dirty="0"/>
              <a:t>, which identifies all patients eligible for a CI in a given time period. In this case, it was the 6 months from July to December 2021. Once a list of patients were generated from each site, site teams retrospectively trawled through audiology notes, clinic letters and hospital notes to elucidate whether patients had firstly been referred for a CI, whether they were told they were eligible for CI assessment and a number of patient predictors. These included past medical history, age, gender, ethnicity and patient postcode. The latter was converted into the indices of multiple deprivation, which is a proxy indicator of how deprived a region that a patient lives in. Site leads also indicated some hospital specific factors such as whether they were CI centres or had CI champions. The anonymised data was sent through to me and underwent collation and analysis. </a:t>
            </a:r>
          </a:p>
        </p:txBody>
      </p:sp>
      <p:sp>
        <p:nvSpPr>
          <p:cNvPr id="4" name="Slide Number Placeholder 3"/>
          <p:cNvSpPr>
            <a:spLocks noGrp="1"/>
          </p:cNvSpPr>
          <p:nvPr>
            <p:ph type="sldNum" sz="quarter" idx="5"/>
          </p:nvPr>
        </p:nvSpPr>
        <p:spPr/>
        <p:txBody>
          <a:bodyPr/>
          <a:lstStyle/>
          <a:p>
            <a:fld id="{7F419492-CCBC-4CD4-8F46-18620FB4E9B4}" type="slidenum">
              <a:rPr lang="en-GB" smtClean="0"/>
              <a:t>4</a:t>
            </a:fld>
            <a:endParaRPr lang="en-GB"/>
          </a:p>
        </p:txBody>
      </p:sp>
    </p:spTree>
    <p:extLst>
      <p:ext uri="{BB962C8B-B14F-4D97-AF65-F5344CB8AC3E}">
        <p14:creationId xmlns:p14="http://schemas.microsoft.com/office/powerpoint/2010/main" val="3413403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univariate and multivariable binary logistic regression model was used to assess the relationship of variables with the primary and secondary outcome. The multivariable model adjusted for socioeconomic, ethnic, clinical and hospital factors. </a:t>
            </a:r>
            <a:endParaRPr lang="en-US" dirty="0"/>
          </a:p>
        </p:txBody>
      </p:sp>
      <p:sp>
        <p:nvSpPr>
          <p:cNvPr id="4" name="Slide Number Placeholder 3"/>
          <p:cNvSpPr>
            <a:spLocks noGrp="1"/>
          </p:cNvSpPr>
          <p:nvPr>
            <p:ph type="sldNum" sz="quarter" idx="5"/>
          </p:nvPr>
        </p:nvSpPr>
        <p:spPr/>
        <p:txBody>
          <a:bodyPr/>
          <a:lstStyle/>
          <a:p>
            <a:fld id="{7F419492-CCBC-4CD4-8F46-18620FB4E9B4}" type="slidenum">
              <a:rPr lang="en-GB" smtClean="0"/>
              <a:t>5</a:t>
            </a:fld>
            <a:endParaRPr lang="en-GB"/>
          </a:p>
        </p:txBody>
      </p:sp>
    </p:spTree>
    <p:extLst>
      <p:ext uri="{BB962C8B-B14F-4D97-AF65-F5344CB8AC3E}">
        <p14:creationId xmlns:p14="http://schemas.microsoft.com/office/powerpoint/2010/main" val="1897695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36 centres submitted data across England, Scotland and Wales, although we can see that the majority of data came from England. Data from 6760 patients was initially submitted, which reduced to 6587 once duplicates were removed. One quarter of sites performed cochlear implantation, and three-quarters had a CI champion. However, 41% of CI champions did not have any dedicated non-clinical time for this role. </a:t>
            </a:r>
          </a:p>
        </p:txBody>
      </p:sp>
      <p:sp>
        <p:nvSpPr>
          <p:cNvPr id="4" name="Slide Number Placeholder 3"/>
          <p:cNvSpPr>
            <a:spLocks noGrp="1"/>
          </p:cNvSpPr>
          <p:nvPr>
            <p:ph type="sldNum" sz="quarter" idx="5"/>
          </p:nvPr>
        </p:nvSpPr>
        <p:spPr/>
        <p:txBody>
          <a:bodyPr/>
          <a:lstStyle/>
          <a:p>
            <a:fld id="{7F419492-CCBC-4CD4-8F46-18620FB4E9B4}" type="slidenum">
              <a:rPr lang="en-GB" smtClean="0"/>
              <a:t>6</a:t>
            </a:fld>
            <a:endParaRPr lang="en-GB"/>
          </a:p>
        </p:txBody>
      </p:sp>
    </p:spTree>
    <p:extLst>
      <p:ext uri="{BB962C8B-B14F-4D97-AF65-F5344CB8AC3E}">
        <p14:creationId xmlns:p14="http://schemas.microsoft.com/office/powerpoint/2010/main" val="2047218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discussing these findings, let’s remember that the </a:t>
            </a:r>
            <a:r>
              <a:rPr lang="en-GB" dirty="0" err="1"/>
              <a:t>auditbase</a:t>
            </a:r>
            <a:r>
              <a:rPr lang="en-GB" dirty="0"/>
              <a:t> report identified only patients who were eligible for a cochlear implant. With that in mind, this study showed that nationally only one third of eligible patients had a documented discussion informing them that they were eligible for an assessment. Further to this, only 9% of all eligible patients proceeded to be referred for CI assessment and potential implantation. </a:t>
            </a:r>
          </a:p>
          <a:p>
            <a:endParaRPr lang="en-GB" dirty="0"/>
          </a:p>
          <a:p>
            <a:r>
              <a:rPr lang="en-GB" dirty="0"/>
              <a:t>Even more so, when we analysed these results using an adjusted multivariable logistic regression model, we saw key disparities in outcomes. These were present across a range of different factors, which I will now discuss. </a:t>
            </a:r>
            <a:endParaRPr lang="en-US" dirty="0"/>
          </a:p>
        </p:txBody>
      </p:sp>
      <p:sp>
        <p:nvSpPr>
          <p:cNvPr id="4" name="Slide Number Placeholder 3"/>
          <p:cNvSpPr>
            <a:spLocks noGrp="1"/>
          </p:cNvSpPr>
          <p:nvPr>
            <p:ph type="sldNum" sz="quarter" idx="5"/>
          </p:nvPr>
        </p:nvSpPr>
        <p:spPr/>
        <p:txBody>
          <a:bodyPr/>
          <a:lstStyle/>
          <a:p>
            <a:fld id="{7F419492-CCBC-4CD4-8F46-18620FB4E9B4}" type="slidenum">
              <a:rPr lang="en-GB" smtClean="0"/>
              <a:t>7</a:t>
            </a:fld>
            <a:endParaRPr lang="en-GB"/>
          </a:p>
        </p:txBody>
      </p:sp>
    </p:spTree>
    <p:extLst>
      <p:ext uri="{BB962C8B-B14F-4D97-AF65-F5344CB8AC3E}">
        <p14:creationId xmlns:p14="http://schemas.microsoft.com/office/powerpoint/2010/main" val="932350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Remember that all these odds ratios are derived from an adjusted multivariable regression model. </a:t>
            </a:r>
          </a:p>
          <a:p>
            <a:endParaRPr lang="en-GB" dirty="0"/>
          </a:p>
          <a:p>
            <a:r>
              <a:rPr lang="en-GB" dirty="0"/>
              <a:t>Firstly, looking the socioeconomic data is derived from patient postcodes. The government publishes data regarding IMD which are comprised of 7 domains and ranks patients according to how deprived the region that the live in is. There are over 32,000 different regions in total. This can be divided into deciles, whereby 1 is the most deprived region and 10 the least. This data showed that patients who live in the least deprived locations are twice more likely to be referred for a CI and 1.4 times more likely to be told they are eligible. </a:t>
            </a:r>
          </a:p>
          <a:p>
            <a:endParaRPr lang="en-GB" dirty="0"/>
          </a:p>
          <a:p>
            <a:r>
              <a:rPr lang="en-GB" dirty="0"/>
              <a:t>Secondly, geography was important too. Patients who lived in London were 60% less likely to be referred for a CI than someone from the Midlands and Eastern region; and those who lived in the North or London were 30% and 55% less likely to be told they were eligible. </a:t>
            </a:r>
            <a:endParaRPr lang="en-US" dirty="0"/>
          </a:p>
        </p:txBody>
      </p:sp>
      <p:sp>
        <p:nvSpPr>
          <p:cNvPr id="4" name="Slide Number Placeholder 3"/>
          <p:cNvSpPr>
            <a:spLocks noGrp="1"/>
          </p:cNvSpPr>
          <p:nvPr>
            <p:ph type="sldNum" sz="quarter" idx="5"/>
          </p:nvPr>
        </p:nvSpPr>
        <p:spPr/>
        <p:txBody>
          <a:bodyPr/>
          <a:lstStyle/>
          <a:p>
            <a:fld id="{7F419492-CCBC-4CD4-8F46-18620FB4E9B4}" type="slidenum">
              <a:rPr lang="en-GB" smtClean="0"/>
              <a:t>8</a:t>
            </a:fld>
            <a:endParaRPr lang="en-GB"/>
          </a:p>
        </p:txBody>
      </p:sp>
    </p:spTree>
    <p:extLst>
      <p:ext uri="{BB962C8B-B14F-4D97-AF65-F5344CB8AC3E}">
        <p14:creationId xmlns:p14="http://schemas.microsoft.com/office/powerpoint/2010/main" val="2968874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Next, when we turn our attention to ethnicity, Asian or Black patients were over 40% less likely to be told they were eligible for a CI than white patients. Although there was no difference in likelihood of referral. </a:t>
            </a:r>
            <a:endParaRPr lang="en-US" dirty="0"/>
          </a:p>
        </p:txBody>
      </p:sp>
      <p:sp>
        <p:nvSpPr>
          <p:cNvPr id="4" name="Slide Number Placeholder 3"/>
          <p:cNvSpPr>
            <a:spLocks noGrp="1"/>
          </p:cNvSpPr>
          <p:nvPr>
            <p:ph type="sldNum" sz="quarter" idx="5"/>
          </p:nvPr>
        </p:nvSpPr>
        <p:spPr/>
        <p:txBody>
          <a:bodyPr/>
          <a:lstStyle/>
          <a:p>
            <a:fld id="{7F419492-CCBC-4CD4-8F46-18620FB4E9B4}" type="slidenum">
              <a:rPr lang="en-GB" smtClean="0"/>
              <a:t>9</a:t>
            </a:fld>
            <a:endParaRPr lang="en-GB"/>
          </a:p>
        </p:txBody>
      </p:sp>
    </p:spTree>
    <p:extLst>
      <p:ext uri="{BB962C8B-B14F-4D97-AF65-F5344CB8AC3E}">
        <p14:creationId xmlns:p14="http://schemas.microsoft.com/office/powerpoint/2010/main" val="2180516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73CE-059B-C0F7-5F85-99EB246246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728EB1-674B-2CCE-1DEF-7D36AD46EC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829D7E-F579-5577-4DCC-434E37DB40C3}"/>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5" name="Footer Placeholder 4">
            <a:extLst>
              <a:ext uri="{FF2B5EF4-FFF2-40B4-BE49-F238E27FC236}">
                <a16:creationId xmlns:a16="http://schemas.microsoft.com/office/drawing/2014/main" id="{8654ACFF-8691-C60A-35B4-726A0CE6AF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75EB9F-5F67-543D-C3E9-D40670C55EDF}"/>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1890058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C8168-9F62-172B-CE83-788FA7E886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9098199-DC42-28CF-F8E1-99D4DB9AF2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5947A3-66F7-E039-2F80-ED6E1469E13A}"/>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5" name="Footer Placeholder 4">
            <a:extLst>
              <a:ext uri="{FF2B5EF4-FFF2-40B4-BE49-F238E27FC236}">
                <a16:creationId xmlns:a16="http://schemas.microsoft.com/office/drawing/2014/main" id="{65097236-6A5A-FECE-682E-9C5C4BB506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8EB66E-0D27-FD47-13C5-7E30A2EEF17A}"/>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733598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C87876-5BA0-BA62-9E8E-148037DC70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5DC020-65CF-4C8F-9A95-5C0A191CF5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863CC9-C1AD-2209-CAA9-B51EB0D45051}"/>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5" name="Footer Placeholder 4">
            <a:extLst>
              <a:ext uri="{FF2B5EF4-FFF2-40B4-BE49-F238E27FC236}">
                <a16:creationId xmlns:a16="http://schemas.microsoft.com/office/drawing/2014/main" id="{9B309B38-3693-4621-3021-D0BCF507D8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6E2A7F-FD51-016E-512B-E0BAF071FBEF}"/>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2837962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5B752-5CD6-938B-A954-A04724F7B6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23F455-1354-AEDC-347B-9D8A11CC14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187EE7-2573-D064-F2FA-7FB02A68FEB4}"/>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5" name="Footer Placeholder 4">
            <a:extLst>
              <a:ext uri="{FF2B5EF4-FFF2-40B4-BE49-F238E27FC236}">
                <a16:creationId xmlns:a16="http://schemas.microsoft.com/office/drawing/2014/main" id="{A717684B-E3C2-0008-2F61-A296127245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9D0874-323C-39F9-0616-BC49923C9D80}"/>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392558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5DC2-5511-ABB7-3D32-8D066B2DC5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679FD1-0B4C-E5FE-5EC4-CCD115AB79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10CDA7-5F1F-C3FF-228E-94BAFCAD704D}"/>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5" name="Footer Placeholder 4">
            <a:extLst>
              <a:ext uri="{FF2B5EF4-FFF2-40B4-BE49-F238E27FC236}">
                <a16:creationId xmlns:a16="http://schemas.microsoft.com/office/drawing/2014/main" id="{793A76E9-86E9-940F-3F28-4C556E030F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039824-E36A-9F53-D257-D3E02F3FDE34}"/>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3250561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1CEF7-ED00-4D5C-240B-5111F81E3C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8D0447-1940-B360-54AD-1E3C814C66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FC9BD2-5AE7-755D-5605-14CC6759DF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4371C31-A647-616E-48E5-7336006CC0E7}"/>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6" name="Footer Placeholder 5">
            <a:extLst>
              <a:ext uri="{FF2B5EF4-FFF2-40B4-BE49-F238E27FC236}">
                <a16:creationId xmlns:a16="http://schemas.microsoft.com/office/drawing/2014/main" id="{FD21F333-9149-8FAA-C3D2-AEF5800014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6EC801-65D9-7422-4A88-DCCC751A82D4}"/>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2895483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2D711-FB73-5C6F-02A8-3022D4427B5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4F0596-5415-5CD1-3707-526968B275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CEDE70-B8AA-EC2F-7EBD-B945F06FB3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A8AA1CA-A22A-33C2-E252-142E7BBECF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FC3A59-1C78-4C5D-D34B-7CA0DA6ADA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B424A68-B660-E99A-EE20-77C2D114897C}"/>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8" name="Footer Placeholder 7">
            <a:extLst>
              <a:ext uri="{FF2B5EF4-FFF2-40B4-BE49-F238E27FC236}">
                <a16:creationId xmlns:a16="http://schemas.microsoft.com/office/drawing/2014/main" id="{76AF918A-A181-A4C6-1C12-2A5094641BC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81D262-E085-EBBF-FBAD-F39B4E703E95}"/>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307906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0CDB6-8E91-E398-B3A5-C4F26C8865A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2E60E46-F40C-3A64-AEC0-489E75887B90}"/>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4" name="Footer Placeholder 3">
            <a:extLst>
              <a:ext uri="{FF2B5EF4-FFF2-40B4-BE49-F238E27FC236}">
                <a16:creationId xmlns:a16="http://schemas.microsoft.com/office/drawing/2014/main" id="{6DB53511-09A3-AED0-CEE6-C1E8B7CAB82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C96F9FF-F16A-6A4C-79F4-3AA8F985F97C}"/>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3597804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9783E2-45AB-7C65-04D5-80F89DA9D114}"/>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3" name="Footer Placeholder 2">
            <a:extLst>
              <a:ext uri="{FF2B5EF4-FFF2-40B4-BE49-F238E27FC236}">
                <a16:creationId xmlns:a16="http://schemas.microsoft.com/office/drawing/2014/main" id="{C451D701-8022-3410-AD57-414E382A067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8BF1DF-4990-CC08-E10E-428ACBD5C73E}"/>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191782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DFEA2-991D-30BD-B0C6-41E5C4EC23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9366E0C-5CC3-1122-92DE-A23ED8E2E5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757223-056A-F383-DD48-B2CA2C2F28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9BE3EE-FF99-B62F-129A-78F4AB199851}"/>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6" name="Footer Placeholder 5">
            <a:extLst>
              <a:ext uri="{FF2B5EF4-FFF2-40B4-BE49-F238E27FC236}">
                <a16:creationId xmlns:a16="http://schemas.microsoft.com/office/drawing/2014/main" id="{74D628D5-6857-B485-C6CE-70221606E5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5195B9-81F8-E57D-8ACE-E5AA77C8FE11}"/>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967003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07BE8-2874-2CF4-F9C0-E1933FD673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9A0CCF7-677B-BEFF-568D-89FF67BD43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9C84FD6-02AC-E48C-B617-F1003B03C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C608B-8747-8428-3FC4-4FAE2B541FF0}"/>
              </a:ext>
            </a:extLst>
          </p:cNvPr>
          <p:cNvSpPr>
            <a:spLocks noGrp="1"/>
          </p:cNvSpPr>
          <p:nvPr>
            <p:ph type="dt" sz="half" idx="10"/>
          </p:nvPr>
        </p:nvSpPr>
        <p:spPr/>
        <p:txBody>
          <a:bodyPr/>
          <a:lstStyle/>
          <a:p>
            <a:fld id="{8394651F-A171-476D-A89C-A5384B709BC3}" type="datetimeFigureOut">
              <a:rPr lang="en-GB" smtClean="0"/>
              <a:t>13/04/2023</a:t>
            </a:fld>
            <a:endParaRPr lang="en-GB"/>
          </a:p>
        </p:txBody>
      </p:sp>
      <p:sp>
        <p:nvSpPr>
          <p:cNvPr id="6" name="Footer Placeholder 5">
            <a:extLst>
              <a:ext uri="{FF2B5EF4-FFF2-40B4-BE49-F238E27FC236}">
                <a16:creationId xmlns:a16="http://schemas.microsoft.com/office/drawing/2014/main" id="{04CF6C35-EF8D-4C02-37E2-6040371626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7C6E05-111D-5D44-82B5-B5AD420013C7}"/>
              </a:ext>
            </a:extLst>
          </p:cNvPr>
          <p:cNvSpPr>
            <a:spLocks noGrp="1"/>
          </p:cNvSpPr>
          <p:nvPr>
            <p:ph type="sldNum" sz="quarter" idx="12"/>
          </p:nvPr>
        </p:nvSpPr>
        <p:spPr/>
        <p:txBody>
          <a:bodyPr/>
          <a:lstStyle/>
          <a:p>
            <a:fld id="{6EAB4D7C-9B98-41B8-A526-4F4CB7D58DD2}" type="slidenum">
              <a:rPr lang="en-GB" smtClean="0"/>
              <a:t>‹#›</a:t>
            </a:fld>
            <a:endParaRPr lang="en-GB"/>
          </a:p>
        </p:txBody>
      </p:sp>
    </p:spTree>
    <p:extLst>
      <p:ext uri="{BB962C8B-B14F-4D97-AF65-F5344CB8AC3E}">
        <p14:creationId xmlns:p14="http://schemas.microsoft.com/office/powerpoint/2010/main" val="250468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419AC6-96E5-749A-9907-FA75C6EB9E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B95E6F-52FA-133C-9CC9-945F0285E7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58709D-18F4-3EA6-4A79-AE1D2A844F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4651F-A171-476D-A89C-A5384B709BC3}" type="datetimeFigureOut">
              <a:rPr lang="en-GB" smtClean="0"/>
              <a:t>13/04/2023</a:t>
            </a:fld>
            <a:endParaRPr lang="en-GB"/>
          </a:p>
        </p:txBody>
      </p:sp>
      <p:sp>
        <p:nvSpPr>
          <p:cNvPr id="5" name="Footer Placeholder 4">
            <a:extLst>
              <a:ext uri="{FF2B5EF4-FFF2-40B4-BE49-F238E27FC236}">
                <a16:creationId xmlns:a16="http://schemas.microsoft.com/office/drawing/2014/main" id="{C6198516-5368-5E58-4004-A0DED74316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9BE16E5-A549-48E5-8EED-BBF519E873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AB4D7C-9B98-41B8-A526-4F4CB7D58DD2}" type="slidenum">
              <a:rPr lang="en-GB" smtClean="0"/>
              <a:t>‹#›</a:t>
            </a:fld>
            <a:endParaRPr lang="en-GB"/>
          </a:p>
        </p:txBody>
      </p:sp>
    </p:spTree>
    <p:extLst>
      <p:ext uri="{BB962C8B-B14F-4D97-AF65-F5344CB8AC3E}">
        <p14:creationId xmlns:p14="http://schemas.microsoft.com/office/powerpoint/2010/main" val="1876376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3.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3.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baaudiology.org/professional-information/cochlear-implant-champions/"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3.pn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baaudiology.org/professional-information/cochlear-implant-champion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nice.org.uk/guidance/ta566"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003D5-CE6E-E116-8915-B66837E47A28}"/>
              </a:ext>
            </a:extLst>
          </p:cNvPr>
          <p:cNvSpPr>
            <a:spLocks noGrp="1"/>
          </p:cNvSpPr>
          <p:nvPr>
            <p:ph type="ctrTitle"/>
          </p:nvPr>
        </p:nvSpPr>
        <p:spPr>
          <a:xfrm>
            <a:off x="457200" y="9559"/>
            <a:ext cx="11231592" cy="2387600"/>
          </a:xfrm>
        </p:spPr>
        <p:txBody>
          <a:bodyPr>
            <a:noAutofit/>
          </a:bodyPr>
          <a:lstStyle/>
          <a:p>
            <a:r>
              <a:rPr lang="en-US" sz="4000" b="1" dirty="0">
                <a:latin typeface="+mn-lt"/>
              </a:rPr>
              <a:t>National study of adult cochlear implant referrals: which eligible patients are being missed for CI assessment?</a:t>
            </a:r>
            <a:endParaRPr lang="en-GB" sz="4000" b="1" dirty="0">
              <a:latin typeface="+mn-lt"/>
            </a:endParaRPr>
          </a:p>
        </p:txBody>
      </p:sp>
      <p:sp>
        <p:nvSpPr>
          <p:cNvPr id="3" name="Subtitle 2">
            <a:extLst>
              <a:ext uri="{FF2B5EF4-FFF2-40B4-BE49-F238E27FC236}">
                <a16:creationId xmlns:a16="http://schemas.microsoft.com/office/drawing/2014/main" id="{F849B4DA-02F2-B58E-70E0-3BF758A5C2F5}"/>
              </a:ext>
            </a:extLst>
          </p:cNvPr>
          <p:cNvSpPr>
            <a:spLocks noGrp="1"/>
          </p:cNvSpPr>
          <p:nvPr>
            <p:ph type="subTitle" idx="1"/>
          </p:nvPr>
        </p:nvSpPr>
        <p:spPr>
          <a:xfrm>
            <a:off x="4126766" y="2851026"/>
            <a:ext cx="7606063" cy="1827851"/>
          </a:xfrm>
        </p:spPr>
        <p:txBody>
          <a:bodyPr>
            <a:noAutofit/>
          </a:bodyPr>
          <a:lstStyle/>
          <a:p>
            <a:pPr algn="l"/>
            <a:r>
              <a:rPr lang="en-GB" b="1" dirty="0"/>
              <a:t>Presenting Authors: </a:t>
            </a:r>
            <a:r>
              <a:rPr lang="en-GB" dirty="0"/>
              <a:t>Jameel Muzaffar &amp; Chloe Swords </a:t>
            </a:r>
          </a:p>
          <a:p>
            <a:pPr algn="l"/>
            <a:r>
              <a:rPr lang="en-GB" b="1" dirty="0"/>
              <a:t>Co-authors: </a:t>
            </a:r>
            <a:r>
              <a:rPr lang="en-GB" dirty="0"/>
              <a:t>CIRCA Study Group, coordinated by INTEGRATE</a:t>
            </a:r>
          </a:p>
          <a:p>
            <a:pPr algn="l"/>
            <a:r>
              <a:rPr lang="en-GB" b="1" dirty="0"/>
              <a:t>BCIG Meeting 14/04/2023</a:t>
            </a:r>
          </a:p>
        </p:txBody>
      </p:sp>
      <p:pic>
        <p:nvPicPr>
          <p:cNvPr id="5" name="Picture 4">
            <a:extLst>
              <a:ext uri="{FF2B5EF4-FFF2-40B4-BE49-F238E27FC236}">
                <a16:creationId xmlns:a16="http://schemas.microsoft.com/office/drawing/2014/main" id="{1305C799-FB37-9466-0ADC-F7128E68B4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0489" y="5179924"/>
            <a:ext cx="5771022" cy="1105373"/>
          </a:xfrm>
          <a:prstGeom prst="rect">
            <a:avLst/>
          </a:prstGeom>
        </p:spPr>
      </p:pic>
      <p:pic>
        <p:nvPicPr>
          <p:cNvPr id="6" name="Picture 5">
            <a:extLst>
              <a:ext uri="{FF2B5EF4-FFF2-40B4-BE49-F238E27FC236}">
                <a16:creationId xmlns:a16="http://schemas.microsoft.com/office/drawing/2014/main" id="{EEB2D04E-F2BD-180F-08AA-E61E9E406C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08737" y="5096045"/>
            <a:ext cx="1846910" cy="1112250"/>
          </a:xfrm>
          <a:prstGeom prst="rect">
            <a:avLst/>
          </a:prstGeom>
        </p:spPr>
      </p:pic>
      <p:pic>
        <p:nvPicPr>
          <p:cNvPr id="8" name="Picture 7">
            <a:extLst>
              <a:ext uri="{FF2B5EF4-FFF2-40B4-BE49-F238E27FC236}">
                <a16:creationId xmlns:a16="http://schemas.microsoft.com/office/drawing/2014/main" id="{2B90B7B6-133F-AC51-F070-B3B97D5E3F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20310" y="5290497"/>
            <a:ext cx="1247506" cy="975550"/>
          </a:xfrm>
          <a:prstGeom prst="rect">
            <a:avLst/>
          </a:prstGeom>
        </p:spPr>
      </p:pic>
      <p:sp>
        <p:nvSpPr>
          <p:cNvPr id="7" name="Rectangle 6">
            <a:extLst>
              <a:ext uri="{FF2B5EF4-FFF2-40B4-BE49-F238E27FC236}">
                <a16:creationId xmlns:a16="http://schemas.microsoft.com/office/drawing/2014/main" id="{47FB2D36-1B63-87E5-72CE-FB6DBF58D55C}"/>
              </a:ext>
            </a:extLst>
          </p:cNvPr>
          <p:cNvSpPr/>
          <p:nvPr/>
        </p:nvSpPr>
        <p:spPr>
          <a:xfrm>
            <a:off x="-114300" y="-100013"/>
            <a:ext cx="12487275" cy="171450"/>
          </a:xfrm>
          <a:prstGeom prst="rect">
            <a:avLst/>
          </a:prstGeom>
          <a:solidFill>
            <a:srgbClr val="E8EE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B038AA6-48CD-08D6-45D0-7F2908C4ED81}"/>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02163" y="2374620"/>
            <a:ext cx="3767102" cy="2268632"/>
          </a:xfrm>
          <a:prstGeom prst="rect">
            <a:avLst/>
          </a:prstGeom>
        </p:spPr>
      </p:pic>
    </p:spTree>
    <p:extLst>
      <p:ext uri="{BB962C8B-B14F-4D97-AF65-F5344CB8AC3E}">
        <p14:creationId xmlns:p14="http://schemas.microsoft.com/office/powerpoint/2010/main" val="1861436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BE86D-71AF-70CE-7AD0-28C68E9E6869}"/>
              </a:ext>
            </a:extLst>
          </p:cNvPr>
          <p:cNvSpPr>
            <a:spLocks noGrp="1"/>
          </p:cNvSpPr>
          <p:nvPr>
            <p:ph type="title"/>
          </p:nvPr>
        </p:nvSpPr>
        <p:spPr/>
        <p:txBody>
          <a:bodyPr/>
          <a:lstStyle/>
          <a:p>
            <a:r>
              <a:rPr lang="en-GB" b="1" dirty="0"/>
              <a:t>Other interesting predictors</a:t>
            </a:r>
            <a:endParaRPr lang="en-US" b="1" dirty="0"/>
          </a:p>
        </p:txBody>
      </p:sp>
      <p:sp>
        <p:nvSpPr>
          <p:cNvPr id="3" name="Content Placeholder 2">
            <a:extLst>
              <a:ext uri="{FF2B5EF4-FFF2-40B4-BE49-F238E27FC236}">
                <a16:creationId xmlns:a16="http://schemas.microsoft.com/office/drawing/2014/main" id="{1DEEA781-BD3A-3692-4422-93AA5F0A5586}"/>
              </a:ext>
            </a:extLst>
          </p:cNvPr>
          <p:cNvSpPr>
            <a:spLocks noGrp="1"/>
          </p:cNvSpPr>
          <p:nvPr>
            <p:ph idx="1"/>
          </p:nvPr>
        </p:nvSpPr>
        <p:spPr>
          <a:xfrm>
            <a:off x="396239" y="1825624"/>
            <a:ext cx="11651382" cy="4493581"/>
          </a:xfrm>
        </p:spPr>
        <p:txBody>
          <a:bodyPr numCol="2">
            <a:noAutofit/>
          </a:bodyPr>
          <a:lstStyle/>
          <a:p>
            <a:pPr marL="0" indent="0">
              <a:buNone/>
            </a:pPr>
            <a:r>
              <a:rPr lang="en-GB" sz="3200" b="1" dirty="0"/>
              <a:t>LESS likely:</a:t>
            </a:r>
          </a:p>
          <a:p>
            <a:r>
              <a:rPr lang="en-GB" sz="2400" dirty="0"/>
              <a:t>Older adults</a:t>
            </a:r>
          </a:p>
          <a:p>
            <a:pPr lvl="1"/>
            <a:r>
              <a:rPr lang="en-US" sz="2000" dirty="0"/>
              <a:t>Referred: OR 0.97 (0.97-0.98) p&lt;0.001</a:t>
            </a:r>
          </a:p>
          <a:p>
            <a:pPr lvl="1"/>
            <a:r>
              <a:rPr lang="en-US" sz="2000" dirty="0"/>
              <a:t>Discussed: OR 0.98 (0.98-0.98) p&lt;0.001</a:t>
            </a:r>
          </a:p>
          <a:p>
            <a:r>
              <a:rPr lang="en-US" sz="2400" dirty="0"/>
              <a:t>Male</a:t>
            </a:r>
          </a:p>
          <a:p>
            <a:pPr lvl="1"/>
            <a:r>
              <a:rPr lang="en-US" sz="2000" dirty="0"/>
              <a:t>Referred: OR 0.71 (0.63-0.8), ref: women</a:t>
            </a:r>
          </a:p>
          <a:p>
            <a:pPr lvl="1"/>
            <a:r>
              <a:rPr lang="en-US" sz="2000" dirty="0"/>
              <a:t>Discussed: OR 0.64 (0.52-0.78), ref: women</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marL="0" indent="0">
              <a:buNone/>
            </a:pPr>
            <a:r>
              <a:rPr lang="en-US" b="1" dirty="0"/>
              <a:t>MORE likely:</a:t>
            </a:r>
          </a:p>
          <a:p>
            <a:r>
              <a:rPr lang="en-US" sz="2400" dirty="0"/>
              <a:t>Index PTA at CI </a:t>
            </a:r>
            <a:r>
              <a:rPr lang="en-US" sz="2400" dirty="0" err="1"/>
              <a:t>centre</a:t>
            </a:r>
            <a:endParaRPr lang="en-US" sz="2400" dirty="0"/>
          </a:p>
          <a:p>
            <a:pPr lvl="1"/>
            <a:r>
              <a:rPr lang="en-US" sz="2000" dirty="0"/>
              <a:t>Referred: OR 5.96 (4-72-7.43), ref: not CI </a:t>
            </a:r>
            <a:r>
              <a:rPr lang="en-US" sz="2000" dirty="0" err="1"/>
              <a:t>centre</a:t>
            </a:r>
            <a:endParaRPr lang="en-US" sz="2000" dirty="0"/>
          </a:p>
          <a:p>
            <a:pPr lvl="1"/>
            <a:r>
              <a:rPr lang="en-US" sz="2000" dirty="0"/>
              <a:t>Discussed: OR 3.01 (2.58-3.5), ref: not CI </a:t>
            </a:r>
            <a:r>
              <a:rPr lang="en-US" sz="2000" dirty="0" err="1"/>
              <a:t>centre</a:t>
            </a:r>
            <a:endParaRPr lang="en-US" sz="2000" dirty="0"/>
          </a:p>
          <a:p>
            <a:r>
              <a:rPr lang="en-US" sz="2400" dirty="0"/>
              <a:t>Profound hearing loss</a:t>
            </a:r>
          </a:p>
          <a:p>
            <a:pPr lvl="1"/>
            <a:r>
              <a:rPr lang="en-US" sz="2000" dirty="0"/>
              <a:t>Referred: OR 3.11 (1.61-6.03), ref: severe loss</a:t>
            </a:r>
          </a:p>
          <a:p>
            <a:pPr lvl="1"/>
            <a:r>
              <a:rPr lang="en-US" sz="2000" dirty="0"/>
              <a:t>Discussed: OR 1.34 (1.04-1.73), ref: severe loss</a:t>
            </a:r>
            <a:endParaRPr lang="en-US" sz="2400" dirty="0"/>
          </a:p>
          <a:p>
            <a:r>
              <a:rPr lang="en-US" sz="2400" dirty="0"/>
              <a:t>CI champion</a:t>
            </a:r>
          </a:p>
          <a:p>
            <a:pPr lvl="1"/>
            <a:r>
              <a:rPr lang="en-US" sz="2000" dirty="0"/>
              <a:t>Referred: OR 0.84 (0.69-1.02), ref: no champion</a:t>
            </a:r>
          </a:p>
          <a:p>
            <a:pPr lvl="1"/>
            <a:r>
              <a:rPr lang="en-US" sz="2000" dirty="0"/>
              <a:t>Discussed: OR 3.86 (3.16-4.71), ref: no champion</a:t>
            </a:r>
          </a:p>
          <a:p>
            <a:endParaRPr lang="en-US" sz="2400"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grpSp>
        <p:nvGrpSpPr>
          <p:cNvPr id="5" name="Group 4">
            <a:extLst>
              <a:ext uri="{FF2B5EF4-FFF2-40B4-BE49-F238E27FC236}">
                <a16:creationId xmlns:a16="http://schemas.microsoft.com/office/drawing/2014/main" id="{5B66AE59-F3C8-D739-524E-AF2FAF77C650}"/>
              </a:ext>
            </a:extLst>
          </p:cNvPr>
          <p:cNvGrpSpPr/>
          <p:nvPr/>
        </p:nvGrpSpPr>
        <p:grpSpPr>
          <a:xfrm>
            <a:off x="619797" y="6319206"/>
            <a:ext cx="10952406" cy="503689"/>
            <a:chOff x="619797" y="6319206"/>
            <a:chExt cx="10952406" cy="503689"/>
          </a:xfrm>
        </p:grpSpPr>
        <p:pic>
          <p:nvPicPr>
            <p:cNvPr id="7" name="Picture 6">
              <a:extLst>
                <a:ext uri="{FF2B5EF4-FFF2-40B4-BE49-F238E27FC236}">
                  <a16:creationId xmlns:a16="http://schemas.microsoft.com/office/drawing/2014/main" id="{41521D5E-5A24-8048-F4C9-1BC297E81D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8" name="Picture 7">
              <a:extLst>
                <a:ext uri="{FF2B5EF4-FFF2-40B4-BE49-F238E27FC236}">
                  <a16:creationId xmlns:a16="http://schemas.microsoft.com/office/drawing/2014/main" id="{59228552-BCF8-39D2-0BB0-71F019AC25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9" name="Picture 8">
              <a:extLst>
                <a:ext uri="{FF2B5EF4-FFF2-40B4-BE49-F238E27FC236}">
                  <a16:creationId xmlns:a16="http://schemas.microsoft.com/office/drawing/2014/main" id="{99E33141-D824-4CAF-F1DD-5D2CB2E52F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0" name="Table 9">
            <a:extLst>
              <a:ext uri="{FF2B5EF4-FFF2-40B4-BE49-F238E27FC236}">
                <a16:creationId xmlns:a16="http://schemas.microsoft.com/office/drawing/2014/main" id="{7AAD9B06-2F22-4B17-74E7-C3EF0549FD6F}"/>
              </a:ext>
            </a:extLst>
          </p:cNvPr>
          <p:cNvGraphicFramePr>
            <a:graphicFrameLocks noGrp="1"/>
          </p:cNvGraphicFramePr>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pic>
        <p:nvPicPr>
          <p:cNvPr id="11" name="Picture 4">
            <a:extLst>
              <a:ext uri="{FF2B5EF4-FFF2-40B4-BE49-F238E27FC236}">
                <a16:creationId xmlns:a16="http://schemas.microsoft.com/office/drawing/2014/main" id="{F87DFBA4-B4E6-A991-4FA1-41C0EF45081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a:stretch/>
        </p:blipFill>
        <p:spPr bwMode="auto">
          <a:xfrm>
            <a:off x="1889562" y="4703021"/>
            <a:ext cx="2487957" cy="1893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5603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9" end="1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0" end="2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1" end="2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2" end="2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3" end="2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4" end="2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5" end="2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26" end="2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27" end="2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28" end="2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5D543-B5EA-AEDA-94F6-A0315B70939F}"/>
              </a:ext>
            </a:extLst>
          </p:cNvPr>
          <p:cNvSpPr>
            <a:spLocks noGrp="1"/>
          </p:cNvSpPr>
          <p:nvPr>
            <p:ph type="title"/>
          </p:nvPr>
        </p:nvSpPr>
        <p:spPr/>
        <p:txBody>
          <a:bodyPr/>
          <a:lstStyle/>
          <a:p>
            <a:r>
              <a:rPr lang="en-GB" b="1" dirty="0"/>
              <a:t>Discussion</a:t>
            </a:r>
            <a:endParaRPr lang="en-US" b="1" dirty="0"/>
          </a:p>
        </p:txBody>
      </p:sp>
      <p:sp>
        <p:nvSpPr>
          <p:cNvPr id="3" name="Content Placeholder 2">
            <a:extLst>
              <a:ext uri="{FF2B5EF4-FFF2-40B4-BE49-F238E27FC236}">
                <a16:creationId xmlns:a16="http://schemas.microsoft.com/office/drawing/2014/main" id="{A1E0D685-981B-460D-D78C-07CF21FAE001}"/>
              </a:ext>
            </a:extLst>
          </p:cNvPr>
          <p:cNvSpPr>
            <a:spLocks noGrp="1"/>
          </p:cNvSpPr>
          <p:nvPr>
            <p:ph idx="1"/>
          </p:nvPr>
        </p:nvSpPr>
        <p:spPr>
          <a:xfrm>
            <a:off x="838200" y="1825625"/>
            <a:ext cx="10258168" cy="4667250"/>
          </a:xfrm>
        </p:spPr>
        <p:txBody>
          <a:bodyPr>
            <a:normAutofit/>
          </a:bodyPr>
          <a:lstStyle/>
          <a:p>
            <a:r>
              <a:rPr lang="en-GB" dirty="0"/>
              <a:t>Multiple disparities in care</a:t>
            </a:r>
          </a:p>
          <a:p>
            <a:endParaRPr lang="en-GB" dirty="0"/>
          </a:p>
          <a:p>
            <a:r>
              <a:rPr lang="en-GB" dirty="0"/>
              <a:t>Limitations</a:t>
            </a:r>
          </a:p>
          <a:p>
            <a:pPr lvl="1"/>
            <a:r>
              <a:rPr lang="en-GB" dirty="0"/>
              <a:t>Retrospective note analysis over 6 months</a:t>
            </a:r>
          </a:p>
          <a:p>
            <a:pPr lvl="1"/>
            <a:r>
              <a:rPr lang="en-GB" dirty="0"/>
              <a:t>Were patients representative of UK population?</a:t>
            </a:r>
          </a:p>
          <a:p>
            <a:pPr lvl="1"/>
            <a:r>
              <a:rPr lang="en-GB" dirty="0"/>
              <a:t>Lower representation from Scotland &amp; Wales; no NI sites</a:t>
            </a:r>
          </a:p>
          <a:p>
            <a:pPr lvl="1"/>
            <a:endParaRPr lang="en-GB" dirty="0"/>
          </a:p>
        </p:txBody>
      </p:sp>
      <p:grpSp>
        <p:nvGrpSpPr>
          <p:cNvPr id="5" name="Group 4">
            <a:extLst>
              <a:ext uri="{FF2B5EF4-FFF2-40B4-BE49-F238E27FC236}">
                <a16:creationId xmlns:a16="http://schemas.microsoft.com/office/drawing/2014/main" id="{A2D89A4E-100B-0E5A-D8B3-3D9BA6CA111D}"/>
              </a:ext>
            </a:extLst>
          </p:cNvPr>
          <p:cNvGrpSpPr/>
          <p:nvPr/>
        </p:nvGrpSpPr>
        <p:grpSpPr>
          <a:xfrm>
            <a:off x="619797" y="6319206"/>
            <a:ext cx="10952406" cy="503689"/>
            <a:chOff x="619797" y="6319206"/>
            <a:chExt cx="10952406" cy="503689"/>
          </a:xfrm>
        </p:grpSpPr>
        <p:pic>
          <p:nvPicPr>
            <p:cNvPr id="7" name="Picture 6">
              <a:extLst>
                <a:ext uri="{FF2B5EF4-FFF2-40B4-BE49-F238E27FC236}">
                  <a16:creationId xmlns:a16="http://schemas.microsoft.com/office/drawing/2014/main" id="{71335A26-1BDE-7F9C-6443-DE79F74003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8" name="Picture 7">
              <a:extLst>
                <a:ext uri="{FF2B5EF4-FFF2-40B4-BE49-F238E27FC236}">
                  <a16:creationId xmlns:a16="http://schemas.microsoft.com/office/drawing/2014/main" id="{2155460B-B863-415F-0382-479D703932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9" name="Picture 8">
              <a:extLst>
                <a:ext uri="{FF2B5EF4-FFF2-40B4-BE49-F238E27FC236}">
                  <a16:creationId xmlns:a16="http://schemas.microsoft.com/office/drawing/2014/main" id="{C0845783-0429-9577-91AE-BBF30E9722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0" name="Table 9">
            <a:extLst>
              <a:ext uri="{FF2B5EF4-FFF2-40B4-BE49-F238E27FC236}">
                <a16:creationId xmlns:a16="http://schemas.microsoft.com/office/drawing/2014/main" id="{BB35E695-24B6-5FD0-979E-8466870FAC52}"/>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pic>
        <p:nvPicPr>
          <p:cNvPr id="13" name="Picture 2" descr="Manchester responds to COVID-19 crisis">
            <a:extLst>
              <a:ext uri="{FF2B5EF4-FFF2-40B4-BE49-F238E27FC236}">
                <a16:creationId xmlns:a16="http://schemas.microsoft.com/office/drawing/2014/main" id="{06F6E842-5D5B-5697-6769-BD4F13F4A3B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53646" y="2864710"/>
            <a:ext cx="1273685" cy="127937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Elderly Multicultural Stock Illustrations – 348 Elderly Multicultural Stock  Illustrations, Vectors &amp; Clipart - Dreamstime">
            <a:extLst>
              <a:ext uri="{FF2B5EF4-FFF2-40B4-BE49-F238E27FC236}">
                <a16:creationId xmlns:a16="http://schemas.microsoft.com/office/drawing/2014/main" id="{669104A0-0E9C-E14F-2D7D-F3E9C1CE89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87094" y="4474101"/>
            <a:ext cx="2006791" cy="1416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702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5D543-B5EA-AEDA-94F6-A0315B70939F}"/>
              </a:ext>
            </a:extLst>
          </p:cNvPr>
          <p:cNvSpPr>
            <a:spLocks noGrp="1"/>
          </p:cNvSpPr>
          <p:nvPr>
            <p:ph type="title"/>
          </p:nvPr>
        </p:nvSpPr>
        <p:spPr/>
        <p:txBody>
          <a:bodyPr/>
          <a:lstStyle/>
          <a:p>
            <a:r>
              <a:rPr lang="en-GB" b="1" dirty="0"/>
              <a:t>What next?</a:t>
            </a:r>
            <a:endParaRPr lang="en-US" b="1" dirty="0"/>
          </a:p>
        </p:txBody>
      </p:sp>
      <p:sp>
        <p:nvSpPr>
          <p:cNvPr id="3" name="Content Placeholder 2">
            <a:extLst>
              <a:ext uri="{FF2B5EF4-FFF2-40B4-BE49-F238E27FC236}">
                <a16:creationId xmlns:a16="http://schemas.microsoft.com/office/drawing/2014/main" id="{A1E0D685-981B-460D-D78C-07CF21FAE001}"/>
              </a:ext>
            </a:extLst>
          </p:cNvPr>
          <p:cNvSpPr>
            <a:spLocks noGrp="1"/>
          </p:cNvSpPr>
          <p:nvPr>
            <p:ph idx="1"/>
          </p:nvPr>
        </p:nvSpPr>
        <p:spPr>
          <a:xfrm>
            <a:off x="838200" y="1825625"/>
            <a:ext cx="10258168" cy="4667250"/>
          </a:xfrm>
        </p:spPr>
        <p:txBody>
          <a:bodyPr>
            <a:normAutofit/>
          </a:bodyPr>
          <a:lstStyle/>
          <a:p>
            <a:r>
              <a:rPr lang="en-GB" dirty="0"/>
              <a:t>Easy wins</a:t>
            </a:r>
          </a:p>
          <a:p>
            <a:pPr lvl="1"/>
            <a:r>
              <a:rPr lang="en-GB" dirty="0"/>
              <a:t>BCIG/BAA recommendations – CI champion</a:t>
            </a:r>
            <a:r>
              <a:rPr lang="en-GB" baseline="30000" dirty="0"/>
              <a:t>1</a:t>
            </a:r>
          </a:p>
          <a:p>
            <a:pPr lvl="1"/>
            <a:r>
              <a:rPr lang="en-GB" dirty="0"/>
              <a:t>Dissemination of results</a:t>
            </a:r>
          </a:p>
          <a:p>
            <a:endParaRPr lang="en-GB" sz="2200" dirty="0"/>
          </a:p>
          <a:p>
            <a:r>
              <a:rPr lang="en-GB" dirty="0"/>
              <a:t>Longer term</a:t>
            </a:r>
          </a:p>
          <a:p>
            <a:pPr lvl="1"/>
            <a:r>
              <a:rPr lang="en-US" dirty="0"/>
              <a:t>Encourage regular re-audit using </a:t>
            </a:r>
            <a:r>
              <a:rPr lang="en-US" dirty="0" err="1"/>
              <a:t>AuditBase</a:t>
            </a:r>
            <a:r>
              <a:rPr lang="en-US" dirty="0"/>
              <a:t> report </a:t>
            </a:r>
          </a:p>
          <a:p>
            <a:pPr lvl="1"/>
            <a:r>
              <a:rPr lang="en-US" dirty="0"/>
              <a:t>Automatic alerts on </a:t>
            </a:r>
            <a:r>
              <a:rPr lang="en-US" dirty="0" err="1"/>
              <a:t>AuditBase</a:t>
            </a:r>
            <a:endParaRPr lang="en-US" dirty="0"/>
          </a:p>
          <a:p>
            <a:pPr lvl="1"/>
            <a:r>
              <a:rPr lang="en-US" dirty="0"/>
              <a:t>Increase capability and capacity in departments</a:t>
            </a:r>
          </a:p>
        </p:txBody>
      </p:sp>
      <p:grpSp>
        <p:nvGrpSpPr>
          <p:cNvPr id="5" name="Group 4">
            <a:extLst>
              <a:ext uri="{FF2B5EF4-FFF2-40B4-BE49-F238E27FC236}">
                <a16:creationId xmlns:a16="http://schemas.microsoft.com/office/drawing/2014/main" id="{A2D89A4E-100B-0E5A-D8B3-3D9BA6CA111D}"/>
              </a:ext>
            </a:extLst>
          </p:cNvPr>
          <p:cNvGrpSpPr/>
          <p:nvPr/>
        </p:nvGrpSpPr>
        <p:grpSpPr>
          <a:xfrm>
            <a:off x="619797" y="6319206"/>
            <a:ext cx="10952406" cy="503689"/>
            <a:chOff x="619797" y="6319206"/>
            <a:chExt cx="10952406" cy="503689"/>
          </a:xfrm>
        </p:grpSpPr>
        <p:pic>
          <p:nvPicPr>
            <p:cNvPr id="7" name="Picture 6">
              <a:extLst>
                <a:ext uri="{FF2B5EF4-FFF2-40B4-BE49-F238E27FC236}">
                  <a16:creationId xmlns:a16="http://schemas.microsoft.com/office/drawing/2014/main" id="{71335A26-1BDE-7F9C-6443-DE79F74003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8" name="Picture 7">
              <a:extLst>
                <a:ext uri="{FF2B5EF4-FFF2-40B4-BE49-F238E27FC236}">
                  <a16:creationId xmlns:a16="http://schemas.microsoft.com/office/drawing/2014/main" id="{2155460B-B863-415F-0382-479D703932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9" name="Picture 8">
              <a:extLst>
                <a:ext uri="{FF2B5EF4-FFF2-40B4-BE49-F238E27FC236}">
                  <a16:creationId xmlns:a16="http://schemas.microsoft.com/office/drawing/2014/main" id="{C0845783-0429-9577-91AE-BBF30E9722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0" name="Table 9">
            <a:extLst>
              <a:ext uri="{FF2B5EF4-FFF2-40B4-BE49-F238E27FC236}">
                <a16:creationId xmlns:a16="http://schemas.microsoft.com/office/drawing/2014/main" id="{BB35E695-24B6-5FD0-979E-8466870FAC52}"/>
              </a:ext>
            </a:extLst>
          </p:cNvPr>
          <p:cNvGraphicFramePr>
            <a:graphicFrameLocks noGrp="1"/>
          </p:cNvGraphicFramePr>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
        <p:nvSpPr>
          <p:cNvPr id="12" name="TextBox 11">
            <a:extLst>
              <a:ext uri="{FF2B5EF4-FFF2-40B4-BE49-F238E27FC236}">
                <a16:creationId xmlns:a16="http://schemas.microsoft.com/office/drawing/2014/main" id="{981D56D6-4C2A-8EEA-E11F-26624A521D85}"/>
              </a:ext>
            </a:extLst>
          </p:cNvPr>
          <p:cNvSpPr txBox="1"/>
          <p:nvPr/>
        </p:nvSpPr>
        <p:spPr>
          <a:xfrm>
            <a:off x="680757" y="6022543"/>
            <a:ext cx="10952406" cy="261610"/>
          </a:xfrm>
          <a:prstGeom prst="rect">
            <a:avLst/>
          </a:prstGeom>
          <a:noFill/>
        </p:spPr>
        <p:txBody>
          <a:bodyPr wrap="square">
            <a:spAutoFit/>
          </a:bodyPr>
          <a:lstStyle/>
          <a:p>
            <a:pPr marL="228600" indent="-228600">
              <a:buAutoNum type="arabicPeriod"/>
            </a:pPr>
            <a:r>
              <a:rPr lang="en-GB" sz="1100" dirty="0">
                <a:solidFill>
                  <a:srgbClr val="000000"/>
                </a:solidFill>
                <a:latin typeface="Calibri" panose="020F0502020204030204" pitchFamily="34" charset="0"/>
                <a:ea typeface="Times New Roman" panose="02020603050405020304" pitchFamily="18" charset="0"/>
              </a:rPr>
              <a:t>CI champion scheme: </a:t>
            </a:r>
            <a:r>
              <a:rPr lang="en-GB" sz="1100" dirty="0">
                <a:solidFill>
                  <a:srgbClr val="000000"/>
                </a:solidFill>
                <a:effectLst/>
                <a:latin typeface="Calibri" panose="020F0502020204030204" pitchFamily="34" charset="0"/>
                <a:ea typeface="Times New Roman" panose="02020603050405020304" pitchFamily="18" charset="0"/>
                <a:hlinkClick r:id="rId6"/>
              </a:rPr>
              <a:t>https://www.baaudiology.org/professional-information/cochlear-implant-champions/</a:t>
            </a:r>
            <a:r>
              <a:rPr lang="en-GB" sz="1100" dirty="0">
                <a:solidFill>
                  <a:srgbClr val="000000"/>
                </a:solidFill>
                <a:effectLst/>
                <a:latin typeface="Calibri" panose="020F0502020204030204" pitchFamily="34" charset="0"/>
                <a:ea typeface="Times New Roman" panose="02020603050405020304" pitchFamily="18" charset="0"/>
              </a:rPr>
              <a:t> </a:t>
            </a:r>
          </a:p>
        </p:txBody>
      </p:sp>
    </p:spTree>
    <p:extLst>
      <p:ext uri="{BB962C8B-B14F-4D97-AF65-F5344CB8AC3E}">
        <p14:creationId xmlns:p14="http://schemas.microsoft.com/office/powerpoint/2010/main" val="399106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DDA4-61BD-0D48-5821-8E9B88E5AE35}"/>
              </a:ext>
            </a:extLst>
          </p:cNvPr>
          <p:cNvSpPr>
            <a:spLocks noGrp="1"/>
          </p:cNvSpPr>
          <p:nvPr>
            <p:ph type="title"/>
          </p:nvPr>
        </p:nvSpPr>
        <p:spPr/>
        <p:txBody>
          <a:bodyPr/>
          <a:lstStyle/>
          <a:p>
            <a:r>
              <a:rPr lang="en-GB" b="1" dirty="0"/>
              <a:t>Conclusions</a:t>
            </a:r>
          </a:p>
        </p:txBody>
      </p:sp>
      <p:sp>
        <p:nvSpPr>
          <p:cNvPr id="11" name="Content Placeholder 2">
            <a:extLst>
              <a:ext uri="{FF2B5EF4-FFF2-40B4-BE49-F238E27FC236}">
                <a16:creationId xmlns:a16="http://schemas.microsoft.com/office/drawing/2014/main" id="{09B87468-69DF-7CF7-F2BB-4D287B6841AB}"/>
              </a:ext>
            </a:extLst>
          </p:cNvPr>
          <p:cNvSpPr>
            <a:spLocks noGrp="1"/>
          </p:cNvSpPr>
          <p:nvPr>
            <p:ph idx="1"/>
          </p:nvPr>
        </p:nvSpPr>
        <p:spPr>
          <a:xfrm>
            <a:off x="838200" y="1785345"/>
            <a:ext cx="10515600" cy="4584800"/>
          </a:xfrm>
        </p:spPr>
        <p:txBody>
          <a:bodyPr>
            <a:normAutofit/>
          </a:bodyPr>
          <a:lstStyle/>
          <a:p>
            <a:pPr marL="514350" indent="-514350">
              <a:buFont typeface="+mj-lt"/>
              <a:buAutoNum type="arabicPeriod"/>
            </a:pPr>
            <a:r>
              <a:rPr lang="en-GB" dirty="0"/>
              <a:t>Significant room for improvement (36% had a discussion and 9% referred for assessment)</a:t>
            </a:r>
          </a:p>
          <a:p>
            <a:endParaRPr lang="en-GB" dirty="0">
              <a:highlight>
                <a:srgbClr val="FFFF00"/>
              </a:highlight>
            </a:endParaRPr>
          </a:p>
          <a:p>
            <a:pPr marL="514350" indent="-514350">
              <a:buFont typeface="+mj-lt"/>
              <a:buAutoNum type="arabicPeriod" startAt="2"/>
            </a:pPr>
            <a:r>
              <a:rPr lang="en-GB" dirty="0"/>
              <a:t>Inequalities</a:t>
            </a:r>
          </a:p>
        </p:txBody>
      </p:sp>
      <p:grpSp>
        <p:nvGrpSpPr>
          <p:cNvPr id="8" name="Group 7">
            <a:extLst>
              <a:ext uri="{FF2B5EF4-FFF2-40B4-BE49-F238E27FC236}">
                <a16:creationId xmlns:a16="http://schemas.microsoft.com/office/drawing/2014/main" id="{754E2487-96A6-7A95-165E-136ED76332AB}"/>
              </a:ext>
            </a:extLst>
          </p:cNvPr>
          <p:cNvGrpSpPr/>
          <p:nvPr/>
        </p:nvGrpSpPr>
        <p:grpSpPr>
          <a:xfrm>
            <a:off x="619797" y="6319206"/>
            <a:ext cx="10952406" cy="503689"/>
            <a:chOff x="619797" y="6319206"/>
            <a:chExt cx="10952406" cy="503689"/>
          </a:xfrm>
        </p:grpSpPr>
        <p:pic>
          <p:nvPicPr>
            <p:cNvPr id="10" name="Picture 9">
              <a:extLst>
                <a:ext uri="{FF2B5EF4-FFF2-40B4-BE49-F238E27FC236}">
                  <a16:creationId xmlns:a16="http://schemas.microsoft.com/office/drawing/2014/main" id="{409F8181-0BE1-9835-8D71-1E427C0AFA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12" name="Picture 11">
              <a:extLst>
                <a:ext uri="{FF2B5EF4-FFF2-40B4-BE49-F238E27FC236}">
                  <a16:creationId xmlns:a16="http://schemas.microsoft.com/office/drawing/2014/main" id="{160C9496-1025-0671-5E70-9D82EF9A80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13" name="Picture 12">
              <a:extLst>
                <a:ext uri="{FF2B5EF4-FFF2-40B4-BE49-F238E27FC236}">
                  <a16:creationId xmlns:a16="http://schemas.microsoft.com/office/drawing/2014/main" id="{AD55DF71-126D-F099-15A8-76B62EE5AC4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4" name="Table 13">
            <a:extLst>
              <a:ext uri="{FF2B5EF4-FFF2-40B4-BE49-F238E27FC236}">
                <a16:creationId xmlns:a16="http://schemas.microsoft.com/office/drawing/2014/main" id="{94133700-F246-8A64-5CD4-6AD572841ED3}"/>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pic>
        <p:nvPicPr>
          <p:cNvPr id="4" name="Picture 2" descr="Andrew Lansley Quote: “No decision about me without me.”">
            <a:extLst>
              <a:ext uri="{FF2B5EF4-FFF2-40B4-BE49-F238E27FC236}">
                <a16:creationId xmlns:a16="http://schemas.microsoft.com/office/drawing/2014/main" id="{0CF65F9B-4117-2EFF-23BA-4FB5898FB6A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3351" y="3429000"/>
            <a:ext cx="4874173" cy="2729537"/>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a:extLst>
              <a:ext uri="{FF2B5EF4-FFF2-40B4-BE49-F238E27FC236}">
                <a16:creationId xmlns:a16="http://schemas.microsoft.com/office/drawing/2014/main" id="{125A1A69-88A1-28BB-E287-5016F4D0A8CA}"/>
              </a:ext>
            </a:extLst>
          </p:cNvPr>
          <p:cNvSpPr/>
          <p:nvPr/>
        </p:nvSpPr>
        <p:spPr>
          <a:xfrm>
            <a:off x="6370320" y="1597801"/>
            <a:ext cx="818914" cy="80940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FE278B1-E512-5C61-ABDE-21FEAC15B43A}"/>
              </a:ext>
            </a:extLst>
          </p:cNvPr>
          <p:cNvSpPr txBox="1"/>
          <p:nvPr/>
        </p:nvSpPr>
        <p:spPr>
          <a:xfrm>
            <a:off x="6234177" y="1039901"/>
            <a:ext cx="1109599" cy="584775"/>
          </a:xfrm>
          <a:prstGeom prst="rect">
            <a:avLst/>
          </a:prstGeom>
          <a:noFill/>
        </p:spPr>
        <p:txBody>
          <a:bodyPr wrap="none" rtlCol="0">
            <a:spAutoFit/>
          </a:bodyPr>
          <a:lstStyle/>
          <a:p>
            <a:r>
              <a:rPr lang="en-GB" sz="3200" b="1" dirty="0">
                <a:solidFill>
                  <a:srgbClr val="FF0000"/>
                </a:solidFill>
              </a:rPr>
              <a:t>100%</a:t>
            </a:r>
            <a:endParaRPr lang="en-US" sz="3200" b="1" dirty="0">
              <a:solidFill>
                <a:srgbClr val="FF0000"/>
              </a:solidFill>
            </a:endParaRPr>
          </a:p>
        </p:txBody>
      </p:sp>
      <p:cxnSp>
        <p:nvCxnSpPr>
          <p:cNvPr id="15" name="Straight Connector 14">
            <a:extLst>
              <a:ext uri="{FF2B5EF4-FFF2-40B4-BE49-F238E27FC236}">
                <a16:creationId xmlns:a16="http://schemas.microsoft.com/office/drawing/2014/main" id="{9B873100-5E4A-7A07-1553-FC5F10011461}"/>
              </a:ext>
            </a:extLst>
          </p:cNvPr>
          <p:cNvCxnSpPr/>
          <p:nvPr/>
        </p:nvCxnSpPr>
        <p:spPr>
          <a:xfrm>
            <a:off x="6096000" y="1428339"/>
            <a:ext cx="1247776" cy="97887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3807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DDA4-61BD-0D48-5821-8E9B88E5AE35}"/>
              </a:ext>
            </a:extLst>
          </p:cNvPr>
          <p:cNvSpPr>
            <a:spLocks noGrp="1"/>
          </p:cNvSpPr>
          <p:nvPr>
            <p:ph type="title"/>
          </p:nvPr>
        </p:nvSpPr>
        <p:spPr/>
        <p:txBody>
          <a:bodyPr/>
          <a:lstStyle/>
          <a:p>
            <a:r>
              <a:rPr lang="en-GB" b="1" dirty="0"/>
              <a:t>Collaborators</a:t>
            </a:r>
          </a:p>
        </p:txBody>
      </p:sp>
      <p:sp>
        <p:nvSpPr>
          <p:cNvPr id="11" name="Content Placeholder 2">
            <a:extLst>
              <a:ext uri="{FF2B5EF4-FFF2-40B4-BE49-F238E27FC236}">
                <a16:creationId xmlns:a16="http://schemas.microsoft.com/office/drawing/2014/main" id="{09B87468-69DF-7CF7-F2BB-4D287B6841AB}"/>
              </a:ext>
            </a:extLst>
          </p:cNvPr>
          <p:cNvSpPr>
            <a:spLocks noGrp="1"/>
          </p:cNvSpPr>
          <p:nvPr>
            <p:ph idx="1"/>
          </p:nvPr>
        </p:nvSpPr>
        <p:spPr>
          <a:xfrm>
            <a:off x="838200" y="1536869"/>
            <a:ext cx="10515600" cy="4584800"/>
          </a:xfrm>
        </p:spPr>
        <p:txBody>
          <a:bodyPr>
            <a:normAutofit lnSpcReduction="10000"/>
          </a:bodyPr>
          <a:lstStyle/>
          <a:p>
            <a:r>
              <a:rPr lang="en-GB" sz="2400" b="1" dirty="0"/>
              <a:t>Project Management Team </a:t>
            </a:r>
            <a:r>
              <a:rPr lang="en-GB" sz="2400" dirty="0"/>
              <a:t>(alphabetical): James </a:t>
            </a:r>
            <a:r>
              <a:rPr lang="en-GB" sz="2400" dirty="0" err="1"/>
              <a:t>Arwyn</a:t>
            </a:r>
            <a:r>
              <a:rPr lang="en-GB" sz="2400" dirty="0"/>
              <a:t>-Jones, Hannah Blanchford, Reshma Ghedia, John Hardman, Eliot Heward, Kris Milinis, Alistair Mitchell-Innes, Jameel Muzaffar, Delphine Nkuliza, Chloe Swords</a:t>
            </a:r>
          </a:p>
          <a:p>
            <a:endParaRPr lang="en-GB" sz="2400" dirty="0"/>
          </a:p>
          <a:p>
            <a:r>
              <a:rPr lang="en-GB" sz="2400" b="1" dirty="0"/>
              <a:t>Expert Advisory Group </a:t>
            </a:r>
            <a:r>
              <a:rPr lang="en-GB" sz="2400" dirty="0"/>
              <a:t>(alphabetical): Manohar Bance, Rhian Bardsley, Sam Cho, Helen Cullington, Ann-Marie Dickinson, Susan Eitutis, Charlie </a:t>
            </a:r>
            <a:r>
              <a:rPr lang="en-GB" sz="2400" dirty="0" err="1"/>
              <a:t>Huins</a:t>
            </a:r>
            <a:r>
              <a:rPr lang="en-GB" sz="2400" dirty="0"/>
              <a:t>, Colin Leonard, Rishi </a:t>
            </a:r>
            <a:r>
              <a:rPr lang="en-GB" sz="2400" dirty="0" err="1"/>
              <a:t>Mandavia</a:t>
            </a:r>
            <a:r>
              <a:rPr lang="en-GB" sz="2400" dirty="0"/>
              <a:t>, Nishchay Mehta, Peter </a:t>
            </a:r>
            <a:r>
              <a:rPr lang="en-GB" sz="2400" dirty="0" err="1"/>
              <a:t>Monksfield</a:t>
            </a:r>
            <a:r>
              <a:rPr lang="en-GB" sz="2400" dirty="0"/>
              <a:t>, Irumee Pai, Matthew Smith, Emma Stapleton, Carl </a:t>
            </a:r>
            <a:r>
              <a:rPr lang="en-GB" sz="2400" dirty="0" err="1"/>
              <a:t>Verschuur</a:t>
            </a:r>
            <a:r>
              <a:rPr lang="en-GB" sz="2400" dirty="0"/>
              <a:t>, Deborah Vickers, Katherine Wilson</a:t>
            </a:r>
          </a:p>
          <a:p>
            <a:endParaRPr lang="en-GB" sz="2400" dirty="0"/>
          </a:p>
          <a:p>
            <a:r>
              <a:rPr lang="en-GB" sz="2400" b="1" dirty="0"/>
              <a:t>Regional Leads </a:t>
            </a:r>
            <a:r>
              <a:rPr lang="en-GB" sz="2400" dirty="0"/>
              <a:t>(alphabetical): Javier Ash, Hannah Blanchford, Quentin Bonduelle, Richard Brown, Han Cao, Matthew Farr, Cillian Forde, Charn Gill, Elliot Heward, Peter Kullar, Colin Leonard, Kris Milinis, Faith </a:t>
            </a:r>
            <a:r>
              <a:rPr lang="en-GB" sz="2400" dirty="0" err="1"/>
              <a:t>Protts</a:t>
            </a:r>
            <a:r>
              <a:rPr lang="en-GB" sz="2400" dirty="0"/>
              <a:t>, Asil Tahir, Charlotte Thomas</a:t>
            </a:r>
          </a:p>
          <a:p>
            <a:endParaRPr lang="en-GB" sz="2400" dirty="0"/>
          </a:p>
        </p:txBody>
      </p:sp>
      <p:grpSp>
        <p:nvGrpSpPr>
          <p:cNvPr id="8" name="Group 7">
            <a:extLst>
              <a:ext uri="{FF2B5EF4-FFF2-40B4-BE49-F238E27FC236}">
                <a16:creationId xmlns:a16="http://schemas.microsoft.com/office/drawing/2014/main" id="{8DDB8EF6-3488-7780-3501-E47F23D6AF58}"/>
              </a:ext>
            </a:extLst>
          </p:cNvPr>
          <p:cNvGrpSpPr/>
          <p:nvPr/>
        </p:nvGrpSpPr>
        <p:grpSpPr>
          <a:xfrm>
            <a:off x="619797" y="6319206"/>
            <a:ext cx="10952406" cy="503689"/>
            <a:chOff x="619797" y="6319206"/>
            <a:chExt cx="10952406" cy="503689"/>
          </a:xfrm>
        </p:grpSpPr>
        <p:pic>
          <p:nvPicPr>
            <p:cNvPr id="10" name="Picture 9">
              <a:extLst>
                <a:ext uri="{FF2B5EF4-FFF2-40B4-BE49-F238E27FC236}">
                  <a16:creationId xmlns:a16="http://schemas.microsoft.com/office/drawing/2014/main" id="{C729448B-7F0A-CDDF-C6C7-98B290648B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12" name="Picture 11">
              <a:extLst>
                <a:ext uri="{FF2B5EF4-FFF2-40B4-BE49-F238E27FC236}">
                  <a16:creationId xmlns:a16="http://schemas.microsoft.com/office/drawing/2014/main" id="{A72DFE7F-E277-8940-6471-95BACC7873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13" name="Picture 12">
              <a:extLst>
                <a:ext uri="{FF2B5EF4-FFF2-40B4-BE49-F238E27FC236}">
                  <a16:creationId xmlns:a16="http://schemas.microsoft.com/office/drawing/2014/main" id="{6CA40AEB-4454-875D-1898-5A54AADB1C8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4" name="Table 13">
            <a:extLst>
              <a:ext uri="{FF2B5EF4-FFF2-40B4-BE49-F238E27FC236}">
                <a16:creationId xmlns:a16="http://schemas.microsoft.com/office/drawing/2014/main" id="{2A7B7CE5-A5B6-6AA7-579C-B33DEA83FCEE}"/>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Tree>
    <p:extLst>
      <p:ext uri="{BB962C8B-B14F-4D97-AF65-F5344CB8AC3E}">
        <p14:creationId xmlns:p14="http://schemas.microsoft.com/office/powerpoint/2010/main" val="1480319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DDA4-61BD-0D48-5821-8E9B88E5AE35}"/>
              </a:ext>
            </a:extLst>
          </p:cNvPr>
          <p:cNvSpPr>
            <a:spLocks noGrp="1"/>
          </p:cNvSpPr>
          <p:nvPr>
            <p:ph type="title"/>
          </p:nvPr>
        </p:nvSpPr>
        <p:spPr/>
        <p:txBody>
          <a:bodyPr/>
          <a:lstStyle/>
          <a:p>
            <a:r>
              <a:rPr lang="en-GB" b="1" dirty="0"/>
              <a:t>Site leads</a:t>
            </a:r>
          </a:p>
        </p:txBody>
      </p:sp>
      <p:sp>
        <p:nvSpPr>
          <p:cNvPr id="11" name="Content Placeholder 2">
            <a:extLst>
              <a:ext uri="{FF2B5EF4-FFF2-40B4-BE49-F238E27FC236}">
                <a16:creationId xmlns:a16="http://schemas.microsoft.com/office/drawing/2014/main" id="{09B87468-69DF-7CF7-F2BB-4D287B6841AB}"/>
              </a:ext>
            </a:extLst>
          </p:cNvPr>
          <p:cNvSpPr>
            <a:spLocks noGrp="1"/>
          </p:cNvSpPr>
          <p:nvPr>
            <p:ph idx="1"/>
          </p:nvPr>
        </p:nvSpPr>
        <p:spPr>
          <a:xfrm>
            <a:off x="838200" y="1536869"/>
            <a:ext cx="10515600" cy="4584800"/>
          </a:xfrm>
        </p:spPr>
        <p:txBody>
          <a:bodyPr>
            <a:normAutofit fontScale="92500" lnSpcReduction="20000"/>
          </a:bodyPr>
          <a:lstStyle/>
          <a:p>
            <a:pPr marL="0" indent="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Aakash Amlani, Aaron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Trinidade</a:t>
            </a:r>
            <a:r>
              <a:rPr lang="en-US" sz="1800" dirty="0">
                <a:effectLst/>
                <a:latin typeface="Calibri" panose="020F0502020204030204" pitchFamily="34" charset="0"/>
                <a:ea typeface="Calibri" panose="020F0502020204030204" pitchFamily="34" charset="0"/>
                <a:cs typeface="Times New Roman" panose="02020603050405020304" pitchFamily="18" charset="0"/>
              </a:rPr>
              <a:t>, Ajmal Masood, Alastair Mace, Alistair Mitchell-Innes, Amina Hussain, Andrew Hall,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Anirvan</a:t>
            </a:r>
            <a:r>
              <a:rPr lang="en-US" sz="1800" dirty="0">
                <a:effectLst/>
                <a:latin typeface="Calibri" panose="020F0502020204030204" pitchFamily="34" charset="0"/>
                <a:ea typeface="Calibri" panose="020F0502020204030204" pitchFamily="34" charset="0"/>
                <a:cs typeface="Times New Roman" panose="02020603050405020304" pitchFamily="18" charset="0"/>
              </a:rPr>
              <a:t> Banerjee, Ann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Darvill</a:t>
            </a:r>
            <a:r>
              <a:rPr lang="en-US" sz="1800" dirty="0">
                <a:effectLst/>
                <a:latin typeface="Calibri" panose="020F0502020204030204" pitchFamily="34" charset="0"/>
                <a:ea typeface="Calibri" panose="020F0502020204030204" pitchFamily="34" charset="0"/>
                <a:cs typeface="Times New Roman" panose="02020603050405020304" pitchFamily="18" charset="0"/>
              </a:rPr>
              <a:t>, Anushri Patel, Anna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Pepler</a:t>
            </a:r>
            <a:r>
              <a:rPr lang="en-US" sz="1800" dirty="0">
                <a:effectLst/>
                <a:latin typeface="Calibri" panose="020F0502020204030204" pitchFamily="34" charset="0"/>
                <a:ea typeface="Calibri" panose="020F0502020204030204" pitchFamily="34" charset="0"/>
                <a:cs typeface="Times New Roman" panose="02020603050405020304" pitchFamily="18" charset="0"/>
              </a:rPr>
              <a:t>, Arshad Zubair,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Azhar</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Shaida</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Anitha</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Thirumalaivelu</a:t>
            </a:r>
            <a:r>
              <a:rPr lang="en-US" sz="1800" dirty="0">
                <a:effectLst/>
                <a:latin typeface="Calibri" panose="020F0502020204030204" pitchFamily="34" charset="0"/>
                <a:ea typeface="Calibri" panose="020F0502020204030204" pitchFamily="34" charset="0"/>
                <a:cs typeface="Times New Roman" panose="02020603050405020304" pitchFamily="18" charset="0"/>
              </a:rPr>
              <a:t>, Bernadette Parker, Charlotte Thomas, Chloe Swords, Muhammed Talha Suleman, Muhammed Talha Suleman, Sadie Khwaja, Rumannah Chothia, Harry Powell, Shiraz Jamshaid, Konstantinos Paraschou, Rhian Bardsley, Arunachalam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Iyer</a:t>
            </a:r>
            <a:r>
              <a:rPr lang="en-US" sz="1800" dirty="0">
                <a:effectLst/>
                <a:latin typeface="Calibri" panose="020F0502020204030204" pitchFamily="34" charset="0"/>
                <a:ea typeface="Calibri" panose="020F0502020204030204" pitchFamily="34" charset="0"/>
                <a:cs typeface="Times New Roman" panose="02020603050405020304" pitchFamily="18" charset="0"/>
              </a:rPr>
              <a:t>, Mehaab Jaffer, Irene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Benaran</a:t>
            </a:r>
            <a:r>
              <a:rPr lang="en-US" sz="1800" dirty="0">
                <a:effectLst/>
                <a:latin typeface="Calibri" panose="020F0502020204030204" pitchFamily="34" charset="0"/>
                <a:ea typeface="Calibri" panose="020F0502020204030204" pitchFamily="34" charset="0"/>
                <a:cs typeface="Times New Roman" panose="02020603050405020304" pitchFamily="18" charset="0"/>
              </a:rPr>
              <a:t>, Joanne Lydon, Christy Davidson, Ciaran Walsh, Clair Saxby, Claire Lingard, David Selwyn, Debbie Corbett, Derrick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Siau</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Dipan</a:t>
            </a:r>
            <a:r>
              <a:rPr lang="en-US" sz="1800" dirty="0">
                <a:effectLst/>
                <a:latin typeface="Calibri" panose="020F0502020204030204" pitchFamily="34" charset="0"/>
                <a:ea typeface="Calibri" panose="020F0502020204030204" pitchFamily="34" charset="0"/>
                <a:cs typeface="Times New Roman" panose="02020603050405020304" pitchFamily="18" charset="0"/>
              </a:rPr>
              <a:t> Mistry, Dominic Ip, Dora Amos, Ellie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Morriss</a:t>
            </a:r>
            <a:r>
              <a:rPr lang="en-US" sz="1800" dirty="0">
                <a:effectLst/>
                <a:latin typeface="Calibri" panose="020F0502020204030204" pitchFamily="34" charset="0"/>
                <a:ea typeface="Calibri" panose="020F0502020204030204" pitchFamily="34" charset="0"/>
                <a:cs typeface="Times New Roman" panose="02020603050405020304" pitchFamily="18" charset="0"/>
              </a:rPr>
              <a:t>, Eniola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Salau</a:t>
            </a:r>
            <a:r>
              <a:rPr lang="en-US" sz="1800" dirty="0">
                <a:effectLst/>
                <a:latin typeface="Calibri" panose="020F0502020204030204" pitchFamily="34" charset="0"/>
                <a:ea typeface="Calibri" panose="020F0502020204030204" pitchFamily="34" charset="0"/>
                <a:cs typeface="Times New Roman" panose="02020603050405020304" pitchFamily="18" charset="0"/>
              </a:rPr>
              <a:t>, Eyal Schechter, Farhana Begum, Gareth Smith, Graham Vosper, Hannah Blanchford, Helen Brough, Helen Beer, Holly Whittaker, Judith Osuji, Jack Sandeman, James Bartram, James Tuck, Janneil Mitchell, Javier Ash, Jayesh Doshi, Jennifer Fahy, John Murphy, Jonathan Butler, Jonathan Clarke, </a:t>
            </a:r>
            <a:r>
              <a:rPr lang="nl-NL" sz="1800" dirty="0">
                <a:effectLst/>
                <a:latin typeface="Calibri" panose="020F0502020204030204" pitchFamily="34" charset="0"/>
                <a:ea typeface="Calibri" panose="020F0502020204030204" pitchFamily="34" charset="0"/>
                <a:cs typeface="Times New Roman" panose="02020603050405020304" pitchFamily="18" charset="0"/>
              </a:rPr>
              <a:t>Jonathan Lee, Joseph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Blackaby</a:t>
            </a: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Karlien</a:t>
            </a:r>
            <a:r>
              <a:rPr lang="nl-NL" sz="1800" dirty="0">
                <a:effectLst/>
                <a:latin typeface="Calibri" panose="020F0502020204030204" pitchFamily="34" charset="0"/>
                <a:ea typeface="Calibri" panose="020F0502020204030204" pitchFamily="34" charset="0"/>
                <a:cs typeface="Times New Roman" panose="02020603050405020304" pitchFamily="18" charset="0"/>
              </a:rPr>
              <a:t> Van Staden, Kevin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Kulendra</a:t>
            </a:r>
            <a:r>
              <a:rPr lang="nl-NL" sz="1800" dirty="0">
                <a:effectLst/>
                <a:latin typeface="Calibri" panose="020F0502020204030204" pitchFamily="34" charset="0"/>
                <a:ea typeface="Calibri" panose="020F0502020204030204" pitchFamily="34" charset="0"/>
                <a:cs typeface="Times New Roman" panose="02020603050405020304" pitchFamily="18" charset="0"/>
              </a:rPr>
              <a:t>, Kim Hui Lim, Kim Hui Lim,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Kityee</a:t>
            </a: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Chan</a:t>
            </a: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a:effectLst/>
                <a:latin typeface="Calibri" panose="020F0502020204030204" pitchFamily="34" charset="0"/>
                <a:ea typeface="Calibri" panose="020F0502020204030204" pitchFamily="34" charset="0"/>
                <a:cs typeface="Times New Roman" panose="02020603050405020304" pitchFamily="18" charset="0"/>
              </a:rPr>
              <a:t>Kostas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Tsioulos</a:t>
            </a:r>
            <a:r>
              <a:rPr lang="it-IT" sz="1800" dirty="0">
                <a:effectLst/>
                <a:latin typeface="Calibri" panose="020F0502020204030204" pitchFamily="34" charset="0"/>
                <a:ea typeface="Calibri" panose="020F0502020204030204" pitchFamily="34" charset="0"/>
                <a:cs typeface="Times New Roman" panose="02020603050405020304" pitchFamily="18" charset="0"/>
              </a:rPr>
              <a:t>, Laura Burton, Linnea Cheung, </a:t>
            </a:r>
            <a:r>
              <a:rPr lang="fr-FR" sz="1800" dirty="0">
                <a:effectLst/>
                <a:latin typeface="Calibri" panose="020F0502020204030204" pitchFamily="34" charset="0"/>
                <a:ea typeface="Calibri" panose="020F0502020204030204" pitchFamily="34" charset="0"/>
                <a:cs typeface="Times New Roman" panose="02020603050405020304" pitchFamily="18" charset="0"/>
              </a:rPr>
              <a:t>Lisa Hunter, Lisa Kennedy, Lorraine Lewis, Louis Riley, </a:t>
            </a:r>
            <a:r>
              <a:rPr lang="de-DE" sz="1800" dirty="0">
                <a:effectLst/>
                <a:latin typeface="Calibri" panose="020F0502020204030204" pitchFamily="34" charset="0"/>
                <a:ea typeface="Calibri" panose="020F0502020204030204" pitchFamily="34" charset="0"/>
                <a:cs typeface="Times New Roman" panose="02020603050405020304" pitchFamily="18" charset="0"/>
              </a:rPr>
              <a:t>Misha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Verkerk</a:t>
            </a:r>
            <a:r>
              <a:rPr lang="de-DE" sz="1800" dirty="0">
                <a:effectLst/>
                <a:latin typeface="Calibri" panose="020F0502020204030204" pitchFamily="34" charset="0"/>
                <a:ea typeface="Calibri" panose="020F0502020204030204" pitchFamily="34" charset="0"/>
                <a:cs typeface="Times New Roman" panose="02020603050405020304" pitchFamily="18" charset="0"/>
              </a:rPr>
              <a:t>, Mariam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Moghal</a:t>
            </a:r>
            <a:r>
              <a:rPr lang="de-DE" sz="1800" dirty="0">
                <a:effectLst/>
                <a:latin typeface="Calibri" panose="020F0502020204030204" pitchFamily="34" charset="0"/>
                <a:ea typeface="Calibri" panose="020F0502020204030204" pitchFamily="34" charset="0"/>
                <a:cs typeface="Times New Roman" panose="02020603050405020304" pitchFamily="18" charset="0"/>
              </a:rPr>
              <a:t>, Mark Chung, </a:t>
            </a:r>
            <a:r>
              <a:rPr lang="en-US" sz="1800" dirty="0">
                <a:effectLst/>
                <a:latin typeface="Calibri" panose="020F0502020204030204" pitchFamily="34" charset="0"/>
                <a:ea typeface="Calibri" panose="020F0502020204030204" pitchFamily="34" charset="0"/>
                <a:cs typeface="Times New Roman" panose="02020603050405020304" pitchFamily="18" charset="0"/>
              </a:rPr>
              <a:t>Matthew Ryan, Matthew Smith, Matthew Trotter, Megan Allman, Michel Abou-Abdallah, Mohamed shaker, Nicaida Huggins, Owen Judd, Perindi Patel, </a:t>
            </a:r>
            <a:r>
              <a:rPr lang="it-IT" sz="1800" dirty="0">
                <a:effectLst/>
                <a:latin typeface="Calibri" panose="020F0502020204030204" pitchFamily="34" charset="0"/>
                <a:ea typeface="Calibri" panose="020F0502020204030204" pitchFamily="34" charset="0"/>
                <a:cs typeface="Times New Roman" panose="02020603050405020304" pitchFamily="18" charset="0"/>
              </a:rPr>
              <a:t>Philip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Gomersall</a:t>
            </a:r>
            <a:r>
              <a:rPr lang="it-IT" sz="1800" dirty="0">
                <a:effectLst/>
                <a:latin typeface="Calibri" panose="020F0502020204030204" pitchFamily="34" charset="0"/>
                <a:ea typeface="Calibri" panose="020F0502020204030204" pitchFamily="34" charset="0"/>
                <a:cs typeface="Times New Roman" panose="02020603050405020304" pitchFamily="18" charset="0"/>
              </a:rPr>
              <a:t>, Peter Valentine, Rebecca Carpenter, </a:t>
            </a:r>
            <a:r>
              <a:rPr lang="en-US" sz="1800" dirty="0">
                <a:effectLst/>
                <a:latin typeface="Calibri" panose="020F0502020204030204" pitchFamily="34" charset="0"/>
                <a:ea typeface="Calibri" panose="020F0502020204030204" pitchFamily="34" charset="0"/>
                <a:cs typeface="Times New Roman" panose="02020603050405020304" pitchFamily="18" charset="0"/>
              </a:rPr>
              <a:t>Rebecca Christmas, Rhys Palfrey,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Rupan</a:t>
            </a:r>
            <a:r>
              <a:rPr lang="en-US" sz="1800" dirty="0">
                <a:effectLst/>
                <a:latin typeface="Calibri" panose="020F0502020204030204" pitchFamily="34" charset="0"/>
                <a:ea typeface="Calibri" panose="020F0502020204030204" pitchFamily="34" charset="0"/>
                <a:cs typeface="Times New Roman" panose="02020603050405020304" pitchFamily="18" charset="0"/>
              </a:rPr>
              <a:t> Banga, </a:t>
            </a:r>
            <a:r>
              <a:rPr lang="it-IT" sz="1800" dirty="0">
                <a:effectLst/>
                <a:latin typeface="Calibri" panose="020F0502020204030204" pitchFamily="34" charset="0"/>
                <a:ea typeface="Calibri" panose="020F0502020204030204" pitchFamily="34" charset="0"/>
                <a:cs typeface="Times New Roman" panose="02020603050405020304" pitchFamily="18" charset="0"/>
              </a:rPr>
              <a:t>Salim Suleman, Sara O'Neill, Sarah Creeke,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Shalini</a:t>
            </a:r>
            <a:r>
              <a:rPr lang="it-IT" sz="1800" dirty="0">
                <a:effectLst/>
                <a:latin typeface="Calibri" panose="020F0502020204030204" pitchFamily="34" charset="0"/>
                <a:ea typeface="Calibri" panose="020F0502020204030204" pitchFamily="34" charset="0"/>
                <a:cs typeface="Times New Roman" panose="02020603050405020304" pitchFamily="18" charset="0"/>
              </a:rPr>
              <a:t> Menon,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Soo</a:t>
            </a:r>
            <a:r>
              <a:rPr lang="it-IT" sz="1800" dirty="0">
                <a:effectLst/>
                <a:latin typeface="Calibri" panose="020F0502020204030204" pitchFamily="34" charset="0"/>
                <a:ea typeface="Calibri" panose="020F0502020204030204" pitchFamily="34" charset="0"/>
                <a:cs typeface="Times New Roman" panose="02020603050405020304" pitchFamily="18" charset="0"/>
              </a:rPr>
              <a:t> Oh, Sreedharan Nair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Vijayanand</a:t>
            </a:r>
            <a:r>
              <a:rPr lang="it-IT" sz="1800" dirty="0">
                <a:effectLst/>
                <a:latin typeface="Calibri" panose="020F0502020204030204" pitchFamily="34" charset="0"/>
                <a:ea typeface="Calibri" panose="020F0502020204030204" pitchFamily="34" charset="0"/>
                <a:cs typeface="Times New Roman" panose="02020603050405020304" pitchFamily="18" charset="0"/>
              </a:rPr>
              <a:t>, Suzanne Jervis, Terry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Cuff</a:t>
            </a:r>
            <a:r>
              <a:rPr lang="it-IT" sz="1800" dirty="0">
                <a:effectLst/>
                <a:latin typeface="Calibri" panose="020F0502020204030204" pitchFamily="34" charset="0"/>
                <a:ea typeface="Calibri" panose="020F0502020204030204" pitchFamily="34" charset="0"/>
                <a:cs typeface="Times New Roman" panose="02020603050405020304" pitchFamily="18" charset="0"/>
              </a:rPr>
              <a:t>, Usama Kamel,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Usha</a:t>
            </a:r>
            <a:r>
              <a:rPr lang="it-IT" sz="1800" dirty="0">
                <a:effectLst/>
                <a:latin typeface="Calibri" panose="020F0502020204030204" pitchFamily="34" charset="0"/>
                <a:ea typeface="Calibri" panose="020F0502020204030204" pitchFamily="34" charset="0"/>
                <a:cs typeface="Times New Roman" panose="02020603050405020304" pitchFamily="18" charset="0"/>
              </a:rPr>
              <a:t>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Chittathur</a:t>
            </a:r>
            <a:r>
              <a:rPr lang="it-IT" sz="1800" dirty="0">
                <a:effectLst/>
                <a:latin typeface="Calibri" panose="020F0502020204030204" pitchFamily="34" charset="0"/>
                <a:ea typeface="Calibri" panose="020F0502020204030204" pitchFamily="34" charset="0"/>
                <a:cs typeface="Times New Roman" panose="02020603050405020304" pitchFamily="18" charset="0"/>
              </a:rPr>
              <a:t>, William Tsang, Yohanna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Takwoingi</a:t>
            </a:r>
            <a:r>
              <a:rPr lang="it-IT" sz="1800" dirty="0">
                <a:effectLst/>
                <a:latin typeface="Calibri" panose="020F0502020204030204" pitchFamily="34" charset="0"/>
                <a:ea typeface="Calibri" panose="020F0502020204030204" pitchFamily="34" charset="0"/>
                <a:cs typeface="Times New Roman" panose="02020603050405020304" pitchFamily="18" charset="0"/>
              </a:rPr>
              <a:t>, Mama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Ntiriwa</a:t>
            </a:r>
            <a:r>
              <a:rPr lang="it-IT" sz="1800" dirty="0">
                <a:effectLst/>
                <a:latin typeface="Calibri" panose="020F0502020204030204" pitchFamily="34" charset="0"/>
                <a:ea typeface="Calibri" panose="020F0502020204030204" pitchFamily="34" charset="0"/>
                <a:cs typeface="Times New Roman" panose="02020603050405020304" pitchFamily="18" charset="0"/>
              </a:rPr>
              <a:t> Sekyi-Djan, </a:t>
            </a:r>
            <a:r>
              <a:rPr lang="en-US" sz="1800" dirty="0">
                <a:effectLst/>
                <a:latin typeface="Calibri" panose="020F0502020204030204" pitchFamily="34" charset="0"/>
                <a:ea typeface="Calibri" panose="020F0502020204030204" pitchFamily="34" charset="0"/>
                <a:cs typeface="Times New Roman" panose="02020603050405020304" pitchFamily="18" charset="0"/>
              </a:rPr>
              <a:t>Mohammed Yousif, Mohit Achanta, Muhammad Riaz Khokhar, Mustafa Thamer, Olivia Wharf, Razan Basonbul, Richard Brown, Ryan Perkins, SS Sara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Badrol</a:t>
            </a:r>
            <a:r>
              <a:rPr lang="en-US" sz="1800" dirty="0">
                <a:effectLst/>
                <a:latin typeface="Calibri" panose="020F0502020204030204" pitchFamily="34" charset="0"/>
                <a:ea typeface="Calibri" panose="020F0502020204030204" pitchFamily="34" charset="0"/>
                <a:cs typeface="Times New Roman" panose="02020603050405020304" pitchFamily="18" charset="0"/>
              </a:rPr>
              <a:t>, Shilpa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Divakaran</a:t>
            </a:r>
            <a:r>
              <a:rPr lang="en-US" sz="1800" dirty="0">
                <a:effectLst/>
                <a:latin typeface="Calibri" panose="020F0502020204030204" pitchFamily="34" charset="0"/>
                <a:ea typeface="Calibri" panose="020F0502020204030204" pitchFamily="34" charset="0"/>
                <a:cs typeface="Times New Roman" panose="02020603050405020304" pitchFamily="18" charset="0"/>
              </a:rPr>
              <a:t>, Swagatam Banerjee, Yousef Ibrahim, Sajida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Julfa</a:t>
            </a:r>
            <a:r>
              <a:rPr lang="en-US" sz="1800" dirty="0">
                <a:effectLst/>
                <a:latin typeface="Calibri" panose="020F0502020204030204" pitchFamily="34" charset="0"/>
                <a:ea typeface="Calibri" panose="020F0502020204030204" pitchFamily="34" charset="0"/>
                <a:cs typeface="Times New Roman" panose="02020603050405020304" pitchFamily="18" charset="0"/>
              </a:rPr>
              <a:t>, Annette Hill, Andrew Rutter,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Wacas</a:t>
            </a:r>
            <a:r>
              <a:rPr lang="en-US" sz="1800" dirty="0">
                <a:effectLst/>
                <a:latin typeface="Calibri" panose="020F0502020204030204" pitchFamily="34" charset="0"/>
                <a:ea typeface="Calibri" panose="020F0502020204030204" pitchFamily="34" charset="0"/>
                <a:cs typeface="Times New Roman" panose="02020603050405020304" pitchFamily="18" charset="0"/>
              </a:rPr>
              <a:t> Ghafoor,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Charndeep</a:t>
            </a:r>
            <a:r>
              <a:rPr lang="en-US" sz="1800" dirty="0">
                <a:effectLst/>
                <a:latin typeface="Calibri" panose="020F0502020204030204" pitchFamily="34" charset="0"/>
                <a:ea typeface="Calibri" panose="020F0502020204030204" pitchFamily="34" charset="0"/>
                <a:cs typeface="Times New Roman" panose="02020603050405020304" pitchFamily="18" charset="0"/>
              </a:rPr>
              <a:t> Gill, Islam Soltan, Jenny Boswell, Amina Bibi, </a:t>
            </a:r>
            <a:r>
              <a:rPr lang="fr-FR" sz="1800" dirty="0">
                <a:effectLst/>
                <a:latin typeface="Calibri" panose="020F0502020204030204" pitchFamily="34" charset="0"/>
                <a:ea typeface="Calibri" panose="020F0502020204030204" pitchFamily="34" charset="0"/>
                <a:cs typeface="Times New Roman" panose="02020603050405020304" pitchFamily="18" charset="0"/>
              </a:rPr>
              <a:t>Alice Roberts,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Chritine</a:t>
            </a:r>
            <a:r>
              <a:rPr lang="fr-FR" sz="1800" dirty="0">
                <a:effectLst/>
                <a:latin typeface="Calibri" panose="020F0502020204030204" pitchFamily="34" charset="0"/>
                <a:ea typeface="Calibri" panose="020F0502020204030204" pitchFamily="34" charset="0"/>
                <a:cs typeface="Times New Roman" panose="02020603050405020304" pitchFamily="18" charset="0"/>
              </a:rPr>
              <a:t> du Plessis, Michael Elliott, Quentin Bonduelle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8" name="Group 7">
            <a:extLst>
              <a:ext uri="{FF2B5EF4-FFF2-40B4-BE49-F238E27FC236}">
                <a16:creationId xmlns:a16="http://schemas.microsoft.com/office/drawing/2014/main" id="{83385CC8-5A41-9092-C010-CB5644AC4CD0}"/>
              </a:ext>
            </a:extLst>
          </p:cNvPr>
          <p:cNvGrpSpPr/>
          <p:nvPr/>
        </p:nvGrpSpPr>
        <p:grpSpPr>
          <a:xfrm>
            <a:off x="619797" y="6319206"/>
            <a:ext cx="10952406" cy="503689"/>
            <a:chOff x="619797" y="6319206"/>
            <a:chExt cx="10952406" cy="503689"/>
          </a:xfrm>
        </p:grpSpPr>
        <p:pic>
          <p:nvPicPr>
            <p:cNvPr id="10" name="Picture 9">
              <a:extLst>
                <a:ext uri="{FF2B5EF4-FFF2-40B4-BE49-F238E27FC236}">
                  <a16:creationId xmlns:a16="http://schemas.microsoft.com/office/drawing/2014/main" id="{95F5F97C-E3AA-F2FD-6EA4-A0D9CE8570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12" name="Picture 11">
              <a:extLst>
                <a:ext uri="{FF2B5EF4-FFF2-40B4-BE49-F238E27FC236}">
                  <a16:creationId xmlns:a16="http://schemas.microsoft.com/office/drawing/2014/main" id="{9028DC51-5896-28D3-A536-1939C1D0B4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13" name="Picture 12">
              <a:extLst>
                <a:ext uri="{FF2B5EF4-FFF2-40B4-BE49-F238E27FC236}">
                  <a16:creationId xmlns:a16="http://schemas.microsoft.com/office/drawing/2014/main" id="{F1D3906E-7F0F-36B9-6AE9-7EFAC5F830D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4" name="Table 13">
            <a:extLst>
              <a:ext uri="{FF2B5EF4-FFF2-40B4-BE49-F238E27FC236}">
                <a16:creationId xmlns:a16="http://schemas.microsoft.com/office/drawing/2014/main" id="{8DD37AF5-A1C0-D834-57F5-32AF88578497}"/>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Tree>
    <p:extLst>
      <p:ext uri="{BB962C8B-B14F-4D97-AF65-F5344CB8AC3E}">
        <p14:creationId xmlns:p14="http://schemas.microsoft.com/office/powerpoint/2010/main" val="2023188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DDA4-61BD-0D48-5821-8E9B88E5AE35}"/>
              </a:ext>
            </a:extLst>
          </p:cNvPr>
          <p:cNvSpPr>
            <a:spLocks noGrp="1"/>
          </p:cNvSpPr>
          <p:nvPr>
            <p:ph type="title"/>
          </p:nvPr>
        </p:nvSpPr>
        <p:spPr>
          <a:xfrm>
            <a:off x="814360" y="3807286"/>
            <a:ext cx="10515600" cy="1325563"/>
          </a:xfrm>
        </p:spPr>
        <p:txBody>
          <a:bodyPr>
            <a:normAutofit/>
          </a:bodyPr>
          <a:lstStyle/>
          <a:p>
            <a:pPr algn="ctr"/>
            <a:r>
              <a:rPr lang="en-GB" sz="8000" b="1" dirty="0"/>
              <a:t>Any questions?</a:t>
            </a:r>
          </a:p>
        </p:txBody>
      </p:sp>
      <p:grpSp>
        <p:nvGrpSpPr>
          <p:cNvPr id="8" name="Group 7">
            <a:extLst>
              <a:ext uri="{FF2B5EF4-FFF2-40B4-BE49-F238E27FC236}">
                <a16:creationId xmlns:a16="http://schemas.microsoft.com/office/drawing/2014/main" id="{7D113C08-9D15-23EB-CB5E-2D6A198F6F60}"/>
              </a:ext>
            </a:extLst>
          </p:cNvPr>
          <p:cNvGrpSpPr/>
          <p:nvPr/>
        </p:nvGrpSpPr>
        <p:grpSpPr>
          <a:xfrm>
            <a:off x="619797" y="6319206"/>
            <a:ext cx="10952406" cy="503689"/>
            <a:chOff x="619797" y="6319206"/>
            <a:chExt cx="10952406" cy="503689"/>
          </a:xfrm>
        </p:grpSpPr>
        <p:pic>
          <p:nvPicPr>
            <p:cNvPr id="10" name="Picture 9">
              <a:extLst>
                <a:ext uri="{FF2B5EF4-FFF2-40B4-BE49-F238E27FC236}">
                  <a16:creationId xmlns:a16="http://schemas.microsoft.com/office/drawing/2014/main" id="{80095098-0342-B5A4-4E65-9A677D9792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11" name="Picture 10">
              <a:extLst>
                <a:ext uri="{FF2B5EF4-FFF2-40B4-BE49-F238E27FC236}">
                  <a16:creationId xmlns:a16="http://schemas.microsoft.com/office/drawing/2014/main" id="{F647538F-EE46-E195-D804-113E23087C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12" name="Picture 11">
              <a:extLst>
                <a:ext uri="{FF2B5EF4-FFF2-40B4-BE49-F238E27FC236}">
                  <a16:creationId xmlns:a16="http://schemas.microsoft.com/office/drawing/2014/main" id="{86EC87AE-758B-8597-E445-3F7254BD1DF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3" name="Table 12">
            <a:extLst>
              <a:ext uri="{FF2B5EF4-FFF2-40B4-BE49-F238E27FC236}">
                <a16:creationId xmlns:a16="http://schemas.microsoft.com/office/drawing/2014/main" id="{0F8CED85-EF8B-AE17-5B37-06B151E87EA1}"/>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pic>
        <p:nvPicPr>
          <p:cNvPr id="14" name="Picture 13">
            <a:extLst>
              <a:ext uri="{FF2B5EF4-FFF2-40B4-BE49-F238E27FC236}">
                <a16:creationId xmlns:a16="http://schemas.microsoft.com/office/drawing/2014/main" id="{21006293-9FEA-8A78-1C82-665FF21630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63105" y="467628"/>
            <a:ext cx="2753582" cy="2153301"/>
          </a:xfrm>
          <a:prstGeom prst="rect">
            <a:avLst/>
          </a:prstGeom>
        </p:spPr>
      </p:pic>
      <p:pic>
        <p:nvPicPr>
          <p:cNvPr id="15" name="Picture 14">
            <a:extLst>
              <a:ext uri="{FF2B5EF4-FFF2-40B4-BE49-F238E27FC236}">
                <a16:creationId xmlns:a16="http://schemas.microsoft.com/office/drawing/2014/main" id="{4762EC42-BCBE-AE74-B3A5-6D3D3A0FAB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9841" y="254359"/>
            <a:ext cx="4259580" cy="2565213"/>
          </a:xfrm>
          <a:prstGeom prst="rect">
            <a:avLst/>
          </a:prstGeom>
        </p:spPr>
      </p:pic>
    </p:spTree>
    <p:extLst>
      <p:ext uri="{BB962C8B-B14F-4D97-AF65-F5344CB8AC3E}">
        <p14:creationId xmlns:p14="http://schemas.microsoft.com/office/powerpoint/2010/main" val="428563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7E9A7-B5DE-D0EE-A6AB-54097753A129}"/>
              </a:ext>
            </a:extLst>
          </p:cNvPr>
          <p:cNvSpPr>
            <a:spLocks noGrp="1"/>
          </p:cNvSpPr>
          <p:nvPr>
            <p:ph type="title"/>
          </p:nvPr>
        </p:nvSpPr>
        <p:spPr/>
        <p:txBody>
          <a:bodyPr/>
          <a:lstStyle/>
          <a:p>
            <a:r>
              <a:rPr lang="en-GB" b="1" dirty="0"/>
              <a:t>Background</a:t>
            </a:r>
          </a:p>
        </p:txBody>
      </p:sp>
      <p:sp>
        <p:nvSpPr>
          <p:cNvPr id="3" name="Content Placeholder 2">
            <a:extLst>
              <a:ext uri="{FF2B5EF4-FFF2-40B4-BE49-F238E27FC236}">
                <a16:creationId xmlns:a16="http://schemas.microsoft.com/office/drawing/2014/main" id="{32F3D1E9-7886-D0CC-6CDC-583E9481DABD}"/>
              </a:ext>
            </a:extLst>
          </p:cNvPr>
          <p:cNvSpPr>
            <a:spLocks noGrp="1"/>
          </p:cNvSpPr>
          <p:nvPr>
            <p:ph idx="1"/>
          </p:nvPr>
        </p:nvSpPr>
        <p:spPr>
          <a:xfrm>
            <a:off x="838200" y="1825625"/>
            <a:ext cx="10515600" cy="3820162"/>
          </a:xfrm>
        </p:spPr>
        <p:txBody>
          <a:bodyPr>
            <a:normAutofit fontScale="92500" lnSpcReduction="10000"/>
          </a:bodyPr>
          <a:lstStyle/>
          <a:p>
            <a:r>
              <a:rPr lang="en-GB" dirty="0"/>
              <a:t>Cochlear implantation is a cost-effective treatment for severe to profound hearing loss</a:t>
            </a:r>
            <a:r>
              <a:rPr lang="en-GB" baseline="30000" dirty="0"/>
              <a:t>1</a:t>
            </a:r>
          </a:p>
          <a:p>
            <a:endParaRPr lang="en-GB" dirty="0"/>
          </a:p>
          <a:p>
            <a:r>
              <a:rPr lang="en-GB" dirty="0"/>
              <a:t>Governed by NICE guidance TA566 – updated in March 2019</a:t>
            </a:r>
            <a:r>
              <a:rPr lang="en-GB" baseline="30000" dirty="0"/>
              <a:t>2</a:t>
            </a:r>
          </a:p>
          <a:p>
            <a:endParaRPr lang="en-GB" dirty="0"/>
          </a:p>
          <a:p>
            <a:r>
              <a:rPr lang="en-GB" dirty="0"/>
              <a:t>Previous work suggested that significant numbers of potentially eligible patients not referred for assessment</a:t>
            </a:r>
            <a:r>
              <a:rPr lang="en-GB" baseline="30000" dirty="0"/>
              <a:t>3</a:t>
            </a:r>
          </a:p>
          <a:p>
            <a:endParaRPr lang="en-GB" baseline="30000" dirty="0"/>
          </a:p>
          <a:p>
            <a:r>
              <a:rPr lang="en-GB" dirty="0"/>
              <a:t>CI champions scheme</a:t>
            </a:r>
            <a:r>
              <a:rPr lang="en-GB" baseline="30000" dirty="0"/>
              <a:t>4</a:t>
            </a:r>
            <a:endParaRPr lang="en-GB" dirty="0"/>
          </a:p>
        </p:txBody>
      </p:sp>
      <p:grpSp>
        <p:nvGrpSpPr>
          <p:cNvPr id="10" name="Group 9">
            <a:extLst>
              <a:ext uri="{FF2B5EF4-FFF2-40B4-BE49-F238E27FC236}">
                <a16:creationId xmlns:a16="http://schemas.microsoft.com/office/drawing/2014/main" id="{867E313B-64CD-D8F8-B966-F181B68BF0DE}"/>
              </a:ext>
            </a:extLst>
          </p:cNvPr>
          <p:cNvGrpSpPr/>
          <p:nvPr/>
        </p:nvGrpSpPr>
        <p:grpSpPr>
          <a:xfrm>
            <a:off x="619797" y="6319206"/>
            <a:ext cx="10952406" cy="503689"/>
            <a:chOff x="619797" y="6319206"/>
            <a:chExt cx="10952406" cy="503689"/>
          </a:xfrm>
        </p:grpSpPr>
        <p:pic>
          <p:nvPicPr>
            <p:cNvPr id="12" name="Picture 11">
              <a:extLst>
                <a:ext uri="{FF2B5EF4-FFF2-40B4-BE49-F238E27FC236}">
                  <a16:creationId xmlns:a16="http://schemas.microsoft.com/office/drawing/2014/main" id="{136EB7EE-AE2A-5F66-BA5A-E9764A61C1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13" name="Picture 12">
              <a:extLst>
                <a:ext uri="{FF2B5EF4-FFF2-40B4-BE49-F238E27FC236}">
                  <a16:creationId xmlns:a16="http://schemas.microsoft.com/office/drawing/2014/main" id="{DAB4DDB3-17B7-EF50-C4C7-703CF25E6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14" name="Picture 13">
              <a:extLst>
                <a:ext uri="{FF2B5EF4-FFF2-40B4-BE49-F238E27FC236}">
                  <a16:creationId xmlns:a16="http://schemas.microsoft.com/office/drawing/2014/main" id="{669F6A8B-FBFD-5990-F4BD-DA242E05AB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5" name="Table 14">
            <a:extLst>
              <a:ext uri="{FF2B5EF4-FFF2-40B4-BE49-F238E27FC236}">
                <a16:creationId xmlns:a16="http://schemas.microsoft.com/office/drawing/2014/main" id="{C3EE7BE8-3959-05D0-3B81-44B17DB61751}"/>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
        <p:nvSpPr>
          <p:cNvPr id="4" name="TextBox 3">
            <a:extLst>
              <a:ext uri="{FF2B5EF4-FFF2-40B4-BE49-F238E27FC236}">
                <a16:creationId xmlns:a16="http://schemas.microsoft.com/office/drawing/2014/main" id="{4B73D336-3D65-05D8-56A5-8F81932F656C}"/>
              </a:ext>
            </a:extLst>
          </p:cNvPr>
          <p:cNvSpPr txBox="1"/>
          <p:nvPr/>
        </p:nvSpPr>
        <p:spPr>
          <a:xfrm>
            <a:off x="934720" y="5455287"/>
            <a:ext cx="10419080" cy="1277273"/>
          </a:xfrm>
          <a:prstGeom prst="rect">
            <a:avLst/>
          </a:prstGeom>
          <a:noFill/>
        </p:spPr>
        <p:txBody>
          <a:bodyPr wrap="square" rtlCol="0">
            <a:spAutoFit/>
          </a:bodyPr>
          <a:lstStyle/>
          <a:p>
            <a:pPr marL="342900" indent="-342900">
              <a:buFontTx/>
              <a:buAutoNum type="arabicPeriod"/>
            </a:pPr>
            <a:r>
              <a:rPr lang="en-GB" sz="1100" dirty="0" err="1">
                <a:solidFill>
                  <a:srgbClr val="000000"/>
                </a:solidFill>
                <a:effectLst/>
                <a:latin typeface="Calibri" panose="020F0502020204030204" pitchFamily="34" charset="0"/>
                <a:ea typeface="Times New Roman" panose="02020603050405020304" pitchFamily="18" charset="0"/>
              </a:rPr>
              <a:t>Andries</a:t>
            </a:r>
            <a:r>
              <a:rPr lang="en-GB" sz="1100" dirty="0">
                <a:solidFill>
                  <a:srgbClr val="000000"/>
                </a:solidFill>
                <a:effectLst/>
                <a:latin typeface="Calibri" panose="020F0502020204030204" pitchFamily="34" charset="0"/>
                <a:ea typeface="Times New Roman" panose="02020603050405020304" pitchFamily="18" charset="0"/>
              </a:rPr>
              <a:t> E, Gilles A, </a:t>
            </a:r>
            <a:r>
              <a:rPr lang="en-GB" sz="1100" dirty="0" err="1">
                <a:solidFill>
                  <a:srgbClr val="000000"/>
                </a:solidFill>
                <a:effectLst/>
                <a:latin typeface="Calibri" panose="020F0502020204030204" pitchFamily="34" charset="0"/>
                <a:ea typeface="Times New Roman" panose="02020603050405020304" pitchFamily="18" charset="0"/>
              </a:rPr>
              <a:t>Topsakal</a:t>
            </a:r>
            <a:r>
              <a:rPr lang="en-GB" sz="1100" dirty="0">
                <a:solidFill>
                  <a:srgbClr val="000000"/>
                </a:solidFill>
                <a:effectLst/>
                <a:latin typeface="Calibri" panose="020F0502020204030204" pitchFamily="34" charset="0"/>
                <a:ea typeface="Times New Roman" panose="02020603050405020304" pitchFamily="18" charset="0"/>
              </a:rPr>
              <a:t> V, et al. Systematic Review of Quality of Life Assessments after Cochlear Implantation in Older Adults. </a:t>
            </a:r>
            <a:r>
              <a:rPr lang="en-GB" sz="1100" i="1" dirty="0" err="1">
                <a:solidFill>
                  <a:srgbClr val="000000"/>
                </a:solidFill>
                <a:effectLst/>
                <a:latin typeface="Calibri" panose="020F0502020204030204" pitchFamily="34" charset="0"/>
                <a:ea typeface="Times New Roman" panose="02020603050405020304" pitchFamily="18" charset="0"/>
              </a:rPr>
              <a:t>Audiol</a:t>
            </a:r>
            <a:r>
              <a:rPr lang="en-GB" sz="1100" i="1" dirty="0">
                <a:solidFill>
                  <a:srgbClr val="000000"/>
                </a:solidFill>
                <a:effectLst/>
                <a:latin typeface="Calibri" panose="020F0502020204030204" pitchFamily="34" charset="0"/>
                <a:ea typeface="Times New Roman" panose="02020603050405020304" pitchFamily="18" charset="0"/>
              </a:rPr>
              <a:t> </a:t>
            </a:r>
            <a:r>
              <a:rPr lang="en-GB" sz="1100" i="1" dirty="0" err="1">
                <a:solidFill>
                  <a:srgbClr val="000000"/>
                </a:solidFill>
                <a:effectLst/>
                <a:latin typeface="Calibri" panose="020F0502020204030204" pitchFamily="34" charset="0"/>
                <a:ea typeface="Times New Roman" panose="02020603050405020304" pitchFamily="18" charset="0"/>
              </a:rPr>
              <a:t>Neurotol</a:t>
            </a:r>
            <a:r>
              <a:rPr lang="en-GB" sz="1100" dirty="0">
                <a:solidFill>
                  <a:srgbClr val="000000"/>
                </a:solidFill>
                <a:effectLst/>
                <a:latin typeface="Calibri" panose="020F0502020204030204" pitchFamily="34" charset="0"/>
                <a:ea typeface="Times New Roman" panose="02020603050405020304" pitchFamily="18" charset="0"/>
              </a:rPr>
              <a:t>. Published online July 10, 2020:1-15. doi:10.1159/000508433</a:t>
            </a:r>
            <a:endParaRPr lang="en-GB" sz="1100" dirty="0"/>
          </a:p>
          <a:p>
            <a:pPr marL="342900" indent="-342900">
              <a:buAutoNum type="arabicPeriod"/>
            </a:pPr>
            <a:r>
              <a:rPr lang="en-GB" sz="1100" dirty="0"/>
              <a:t>NICE guidance TA566 </a:t>
            </a:r>
            <a:r>
              <a:rPr lang="en-GB" sz="1100" dirty="0">
                <a:hlinkClick r:id="rId6"/>
              </a:rPr>
              <a:t>https://www.nice.org.uk/guidance/ta566</a:t>
            </a:r>
            <a:endParaRPr lang="en-GB" sz="1100" dirty="0"/>
          </a:p>
          <a:p>
            <a:pPr marL="342900" indent="-342900">
              <a:buFontTx/>
              <a:buAutoNum type="arabicPeriod"/>
            </a:pPr>
            <a:r>
              <a:rPr lang="en-GB" sz="1100" dirty="0">
                <a:solidFill>
                  <a:srgbClr val="000000"/>
                </a:solidFill>
                <a:effectLst/>
                <a:latin typeface="Calibri" panose="020F0502020204030204" pitchFamily="34" charset="0"/>
                <a:ea typeface="Times New Roman" panose="02020603050405020304" pitchFamily="18" charset="0"/>
              </a:rPr>
              <a:t>Raine C. Cochlear implants in the United Kingdom: Awareness and utilization. </a:t>
            </a:r>
            <a:r>
              <a:rPr lang="en-GB" sz="1100" i="1" dirty="0">
                <a:solidFill>
                  <a:srgbClr val="000000"/>
                </a:solidFill>
                <a:effectLst/>
                <a:latin typeface="Calibri" panose="020F0502020204030204" pitchFamily="34" charset="0"/>
                <a:ea typeface="Times New Roman" panose="02020603050405020304" pitchFamily="18" charset="0"/>
              </a:rPr>
              <a:t>Cochlear Implants Int</a:t>
            </a:r>
            <a:r>
              <a:rPr lang="en-GB" sz="1100" dirty="0">
                <a:solidFill>
                  <a:srgbClr val="000000"/>
                </a:solidFill>
                <a:effectLst/>
                <a:latin typeface="Calibri" panose="020F0502020204030204" pitchFamily="34" charset="0"/>
                <a:ea typeface="Times New Roman" panose="02020603050405020304" pitchFamily="18" charset="0"/>
              </a:rPr>
              <a:t>. 2013;14(</a:t>
            </a:r>
            <a:r>
              <a:rPr lang="en-GB" sz="1100" dirty="0" err="1">
                <a:solidFill>
                  <a:srgbClr val="000000"/>
                </a:solidFill>
                <a:effectLst/>
                <a:latin typeface="Calibri" panose="020F0502020204030204" pitchFamily="34" charset="0"/>
                <a:ea typeface="Times New Roman" panose="02020603050405020304" pitchFamily="18" charset="0"/>
              </a:rPr>
              <a:t>Suppl</a:t>
            </a:r>
            <a:r>
              <a:rPr lang="en-GB" sz="1100" dirty="0">
                <a:solidFill>
                  <a:srgbClr val="000000"/>
                </a:solidFill>
                <a:effectLst/>
                <a:latin typeface="Calibri" panose="020F0502020204030204" pitchFamily="34" charset="0"/>
                <a:ea typeface="Times New Roman" panose="02020603050405020304" pitchFamily="18" charset="0"/>
              </a:rPr>
              <a:t> 1):S32-S37. doi:10.1179/1467010013Z.00000000077</a:t>
            </a:r>
          </a:p>
          <a:p>
            <a:pPr marL="342900" indent="-342900">
              <a:buFontTx/>
              <a:buAutoNum type="arabicPeriod"/>
            </a:pPr>
            <a:r>
              <a:rPr lang="en-GB" sz="1100" dirty="0">
                <a:solidFill>
                  <a:srgbClr val="000000"/>
                </a:solidFill>
                <a:latin typeface="Calibri" panose="020F0502020204030204" pitchFamily="34" charset="0"/>
                <a:ea typeface="Times New Roman" panose="02020603050405020304" pitchFamily="18" charset="0"/>
              </a:rPr>
              <a:t>CI champion scheme: </a:t>
            </a:r>
            <a:r>
              <a:rPr lang="en-GB" sz="1100" dirty="0">
                <a:solidFill>
                  <a:srgbClr val="000000"/>
                </a:solidFill>
                <a:effectLst/>
                <a:latin typeface="Calibri" panose="020F0502020204030204" pitchFamily="34" charset="0"/>
                <a:ea typeface="Times New Roman" panose="02020603050405020304" pitchFamily="18" charset="0"/>
                <a:hlinkClick r:id="rId7"/>
              </a:rPr>
              <a:t>https://www.baaudiology.org/professional-information/cochlear-implant-champions/</a:t>
            </a:r>
            <a:r>
              <a:rPr lang="en-GB" sz="1100" dirty="0">
                <a:solidFill>
                  <a:srgbClr val="000000"/>
                </a:solidFill>
                <a:effectLst/>
                <a:latin typeface="Calibri" panose="020F0502020204030204" pitchFamily="34" charset="0"/>
                <a:ea typeface="Times New Roman" panose="02020603050405020304" pitchFamily="18" charset="0"/>
              </a:rPr>
              <a:t> </a:t>
            </a:r>
          </a:p>
          <a:p>
            <a:pPr marL="342900" indent="-342900">
              <a:buFontTx/>
              <a:buAutoNum type="arabicPeriod"/>
            </a:pPr>
            <a:endParaRPr lang="en-GB" sz="1100" dirty="0"/>
          </a:p>
          <a:p>
            <a:pPr marL="342900" indent="-342900">
              <a:buAutoNum type="arabicPeriod"/>
            </a:pPr>
            <a:endParaRPr lang="en-US" sz="1100" dirty="0"/>
          </a:p>
        </p:txBody>
      </p:sp>
    </p:spTree>
    <p:extLst>
      <p:ext uri="{BB962C8B-B14F-4D97-AF65-F5344CB8AC3E}">
        <p14:creationId xmlns:p14="http://schemas.microsoft.com/office/powerpoint/2010/main" val="387160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DDA4-61BD-0D48-5821-8E9B88E5AE35}"/>
              </a:ext>
            </a:extLst>
          </p:cNvPr>
          <p:cNvSpPr>
            <a:spLocks noGrp="1"/>
          </p:cNvSpPr>
          <p:nvPr>
            <p:ph type="title"/>
          </p:nvPr>
        </p:nvSpPr>
        <p:spPr/>
        <p:txBody>
          <a:bodyPr/>
          <a:lstStyle/>
          <a:p>
            <a:r>
              <a:rPr lang="en-GB" b="1" dirty="0"/>
              <a:t>Aims &amp; Objectives</a:t>
            </a:r>
          </a:p>
        </p:txBody>
      </p:sp>
      <p:sp>
        <p:nvSpPr>
          <p:cNvPr id="11" name="Content Placeholder 2">
            <a:extLst>
              <a:ext uri="{FF2B5EF4-FFF2-40B4-BE49-F238E27FC236}">
                <a16:creationId xmlns:a16="http://schemas.microsoft.com/office/drawing/2014/main" id="{09B87468-69DF-7CF7-F2BB-4D287B6841AB}"/>
              </a:ext>
            </a:extLst>
          </p:cNvPr>
          <p:cNvSpPr>
            <a:spLocks noGrp="1"/>
          </p:cNvSpPr>
          <p:nvPr>
            <p:ph idx="1"/>
          </p:nvPr>
        </p:nvSpPr>
        <p:spPr>
          <a:xfrm>
            <a:off x="838200" y="1928755"/>
            <a:ext cx="10515600" cy="4584800"/>
          </a:xfrm>
        </p:spPr>
        <p:txBody>
          <a:bodyPr>
            <a:normAutofit/>
          </a:bodyPr>
          <a:lstStyle/>
          <a:p>
            <a:r>
              <a:rPr lang="en-GB" b="1" dirty="0"/>
              <a:t>To assess UK nationwide patterns in adult CI referrals</a:t>
            </a:r>
          </a:p>
          <a:p>
            <a:endParaRPr lang="en-US" dirty="0"/>
          </a:p>
          <a:p>
            <a:r>
              <a:rPr lang="en-US" b="1" i="1" dirty="0"/>
              <a:t>Primary outcome(s)</a:t>
            </a:r>
          </a:p>
          <a:p>
            <a:pPr lvl="1"/>
            <a:r>
              <a:rPr lang="en-US" dirty="0"/>
              <a:t>To identify </a:t>
            </a:r>
            <a:r>
              <a:rPr lang="en-US" b="1" dirty="0">
                <a:solidFill>
                  <a:schemeClr val="accent1"/>
                </a:solidFill>
              </a:rPr>
              <a:t>potential predictors of referral </a:t>
            </a:r>
            <a:r>
              <a:rPr lang="en-US" dirty="0"/>
              <a:t>for assessment</a:t>
            </a:r>
          </a:p>
          <a:p>
            <a:pPr lvl="1"/>
            <a:endParaRPr lang="en-US" dirty="0"/>
          </a:p>
          <a:p>
            <a:r>
              <a:rPr lang="en-US" b="1" i="1" dirty="0"/>
              <a:t>Secondary outcome(s)</a:t>
            </a:r>
          </a:p>
          <a:p>
            <a:pPr lvl="1"/>
            <a:r>
              <a:rPr lang="en-US" dirty="0"/>
              <a:t>To identify </a:t>
            </a:r>
            <a:r>
              <a:rPr lang="en-US" b="1" dirty="0">
                <a:solidFill>
                  <a:schemeClr val="accent1"/>
                </a:solidFill>
              </a:rPr>
              <a:t>potential predictors of discussion </a:t>
            </a:r>
            <a:r>
              <a:rPr lang="en-US" dirty="0"/>
              <a:t>of assessment </a:t>
            </a:r>
          </a:p>
          <a:p>
            <a:pPr lvl="2"/>
            <a:r>
              <a:rPr lang="en-US" dirty="0"/>
              <a:t>i.e., are eligible patients being informed that they could be referred for a CI assessment?</a:t>
            </a:r>
          </a:p>
        </p:txBody>
      </p:sp>
      <p:graphicFrame>
        <p:nvGraphicFramePr>
          <p:cNvPr id="3" name="Table 2">
            <a:extLst>
              <a:ext uri="{FF2B5EF4-FFF2-40B4-BE49-F238E27FC236}">
                <a16:creationId xmlns:a16="http://schemas.microsoft.com/office/drawing/2014/main" id="{F858B525-B534-2973-F277-BFD270EA34A7}"/>
              </a:ext>
            </a:extLst>
          </p:cNvPr>
          <p:cNvGraphicFramePr>
            <a:graphicFrameLocks noGrp="1"/>
          </p:cNvGraphicFramePr>
          <p:nvPr>
            <p:extLst>
              <p:ext uri="{D42A27DB-BD31-4B8C-83A1-F6EECF244321}">
                <p14:modId xmlns:p14="http://schemas.microsoft.com/office/powerpoint/2010/main" val="2535045532"/>
              </p:ext>
            </p:extLst>
          </p:nvPr>
        </p:nvGraphicFramePr>
        <p:xfrm>
          <a:off x="0" y="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grpSp>
        <p:nvGrpSpPr>
          <p:cNvPr id="9" name="Group 8">
            <a:extLst>
              <a:ext uri="{FF2B5EF4-FFF2-40B4-BE49-F238E27FC236}">
                <a16:creationId xmlns:a16="http://schemas.microsoft.com/office/drawing/2014/main" id="{FD7CB464-D7AA-CEA1-DFB2-C095EFCE0BE1}"/>
              </a:ext>
            </a:extLst>
          </p:cNvPr>
          <p:cNvGrpSpPr/>
          <p:nvPr/>
        </p:nvGrpSpPr>
        <p:grpSpPr>
          <a:xfrm>
            <a:off x="619797" y="6319206"/>
            <a:ext cx="10952406" cy="503689"/>
            <a:chOff x="619797" y="6319206"/>
            <a:chExt cx="10952406" cy="503689"/>
          </a:xfrm>
        </p:grpSpPr>
        <p:pic>
          <p:nvPicPr>
            <p:cNvPr id="12" name="Picture 11">
              <a:extLst>
                <a:ext uri="{FF2B5EF4-FFF2-40B4-BE49-F238E27FC236}">
                  <a16:creationId xmlns:a16="http://schemas.microsoft.com/office/drawing/2014/main" id="{19A11B0F-3149-675A-180D-D92818139F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13" name="Picture 12">
              <a:extLst>
                <a:ext uri="{FF2B5EF4-FFF2-40B4-BE49-F238E27FC236}">
                  <a16:creationId xmlns:a16="http://schemas.microsoft.com/office/drawing/2014/main" id="{78404345-313F-3874-3466-C1750FF989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14" name="Picture 13">
              <a:extLst>
                <a:ext uri="{FF2B5EF4-FFF2-40B4-BE49-F238E27FC236}">
                  <a16:creationId xmlns:a16="http://schemas.microsoft.com/office/drawing/2014/main" id="{D22FF21D-09D3-5BFB-DFA6-40C26D3A10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5" name="Table 14">
            <a:extLst>
              <a:ext uri="{FF2B5EF4-FFF2-40B4-BE49-F238E27FC236}">
                <a16:creationId xmlns:a16="http://schemas.microsoft.com/office/drawing/2014/main" id="{0560275E-6C96-F3F7-FAB2-DE079246A2B8}"/>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Tree>
    <p:extLst>
      <p:ext uri="{BB962C8B-B14F-4D97-AF65-F5344CB8AC3E}">
        <p14:creationId xmlns:p14="http://schemas.microsoft.com/office/powerpoint/2010/main" val="315953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DDA4-61BD-0D48-5821-8E9B88E5AE35}"/>
              </a:ext>
            </a:extLst>
          </p:cNvPr>
          <p:cNvSpPr>
            <a:spLocks noGrp="1"/>
          </p:cNvSpPr>
          <p:nvPr>
            <p:ph type="title"/>
          </p:nvPr>
        </p:nvSpPr>
        <p:spPr/>
        <p:txBody>
          <a:bodyPr/>
          <a:lstStyle/>
          <a:p>
            <a:r>
              <a:rPr lang="en-GB" b="1" dirty="0"/>
              <a:t>Methods</a:t>
            </a:r>
          </a:p>
        </p:txBody>
      </p:sp>
      <p:sp>
        <p:nvSpPr>
          <p:cNvPr id="9" name="Content Placeholder 8">
            <a:extLst>
              <a:ext uri="{FF2B5EF4-FFF2-40B4-BE49-F238E27FC236}">
                <a16:creationId xmlns:a16="http://schemas.microsoft.com/office/drawing/2014/main" id="{3DB96748-B03D-B857-1267-D5C134BEC1F7}"/>
              </a:ext>
            </a:extLst>
          </p:cNvPr>
          <p:cNvSpPr>
            <a:spLocks noGrp="1"/>
          </p:cNvSpPr>
          <p:nvPr>
            <p:ph idx="1"/>
          </p:nvPr>
        </p:nvSpPr>
        <p:spPr/>
        <p:txBody>
          <a:bodyPr>
            <a:normAutofit fontScale="85000" lnSpcReduction="20000"/>
          </a:bodyPr>
          <a:lstStyle/>
          <a:p>
            <a:r>
              <a:rPr lang="en-GB" dirty="0"/>
              <a:t>National retrospective audit of patients seen in NHS secondary care ENT/Audiology units between July and December 2021</a:t>
            </a:r>
            <a:endParaRPr lang="en-GB" sz="1200" dirty="0"/>
          </a:p>
          <a:p>
            <a:pPr lvl="1"/>
            <a:r>
              <a:rPr lang="en-GB" dirty="0"/>
              <a:t>Site teams made up of ENT trainees, Consultants, Audiologists and </a:t>
            </a:r>
            <a:r>
              <a:rPr lang="en-GB" dirty="0" err="1"/>
              <a:t>Audiovestibular</a:t>
            </a:r>
            <a:r>
              <a:rPr lang="en-GB" dirty="0"/>
              <a:t> medicine</a:t>
            </a:r>
          </a:p>
          <a:p>
            <a:pPr marL="514350" indent="-514350">
              <a:buFont typeface="+mj-lt"/>
              <a:buAutoNum type="arabicPeriod"/>
            </a:pPr>
            <a:r>
              <a:rPr lang="en-GB" dirty="0"/>
              <a:t>Ran </a:t>
            </a:r>
            <a:r>
              <a:rPr lang="en-GB" dirty="0" err="1"/>
              <a:t>AuditBase</a:t>
            </a:r>
            <a:r>
              <a:rPr lang="en-GB" dirty="0"/>
              <a:t> Crystal Report developed by </a:t>
            </a:r>
            <a:r>
              <a:rPr lang="en-GB" dirty="0" err="1"/>
              <a:t>Auditdata</a:t>
            </a:r>
            <a:r>
              <a:rPr lang="en-GB" dirty="0"/>
              <a:t> and Cochlear® </a:t>
            </a:r>
          </a:p>
          <a:p>
            <a:pPr lvl="1"/>
            <a:r>
              <a:rPr lang="en-GB" b="1" dirty="0">
                <a:solidFill>
                  <a:schemeClr val="accent1"/>
                </a:solidFill>
              </a:rPr>
              <a:t>Identifies all patients eligible for CI</a:t>
            </a:r>
            <a:endParaRPr lang="en-GB" dirty="0"/>
          </a:p>
          <a:p>
            <a:pPr lvl="1"/>
            <a:r>
              <a:rPr lang="en-GB" dirty="0"/>
              <a:t>Exclusion: &lt;18 year old, referred to CI centre from another secondary care facility</a:t>
            </a:r>
          </a:p>
          <a:p>
            <a:pPr marL="514350" indent="-514350">
              <a:buFont typeface="+mj-lt"/>
              <a:buAutoNum type="arabicPeriod"/>
            </a:pPr>
            <a:r>
              <a:rPr lang="en-GB" dirty="0"/>
              <a:t>Retrospective review of Audiology/</a:t>
            </a:r>
            <a:r>
              <a:rPr lang="en-GB" dirty="0" err="1"/>
              <a:t>Auditbase</a:t>
            </a:r>
            <a:r>
              <a:rPr lang="en-GB" dirty="0"/>
              <a:t> notes, clinic letters and hospital notes:</a:t>
            </a:r>
          </a:p>
          <a:p>
            <a:pPr lvl="1"/>
            <a:r>
              <a:rPr lang="en-GB" dirty="0"/>
              <a:t>Were patients </a:t>
            </a:r>
            <a:r>
              <a:rPr lang="en-GB" b="1" dirty="0">
                <a:solidFill>
                  <a:schemeClr val="accent1"/>
                </a:solidFill>
              </a:rPr>
              <a:t>REFERRED</a:t>
            </a:r>
            <a:r>
              <a:rPr lang="en-GB" dirty="0"/>
              <a:t> for a CI?</a:t>
            </a:r>
          </a:p>
          <a:p>
            <a:pPr lvl="1"/>
            <a:r>
              <a:rPr lang="en-GB" dirty="0"/>
              <a:t>Were patients informed/</a:t>
            </a:r>
            <a:r>
              <a:rPr lang="en-GB" b="1" dirty="0">
                <a:solidFill>
                  <a:schemeClr val="accent1"/>
                </a:solidFill>
              </a:rPr>
              <a:t>DISCUSSED</a:t>
            </a:r>
            <a:r>
              <a:rPr lang="en-GB" dirty="0"/>
              <a:t> that they were eligible for a CI?</a:t>
            </a:r>
          </a:p>
          <a:p>
            <a:pPr lvl="1"/>
            <a:r>
              <a:rPr lang="en-GB" dirty="0"/>
              <a:t>Patient ‘predictors’</a:t>
            </a:r>
          </a:p>
          <a:p>
            <a:pPr marL="514350" indent="-514350">
              <a:buFont typeface="+mj-lt"/>
              <a:buAutoNum type="arabicPeriod"/>
            </a:pPr>
            <a:r>
              <a:rPr lang="en-GB" dirty="0"/>
              <a:t>Site leads completed hospital information form</a:t>
            </a:r>
          </a:p>
          <a:p>
            <a:pPr lvl="1"/>
            <a:r>
              <a:rPr lang="en-GB" dirty="0"/>
              <a:t>CI centre, CI champion, distance to nearest CI centre</a:t>
            </a:r>
          </a:p>
          <a:p>
            <a:pPr marL="514350" indent="-514350">
              <a:buFont typeface="+mj-lt"/>
              <a:buAutoNum type="arabicPeriod"/>
            </a:pPr>
            <a:r>
              <a:rPr lang="en-GB" dirty="0"/>
              <a:t>Sent anonymised data to INTEGRATE for data collation/analysis</a:t>
            </a:r>
          </a:p>
        </p:txBody>
      </p:sp>
      <p:grpSp>
        <p:nvGrpSpPr>
          <p:cNvPr id="10" name="Group 9">
            <a:extLst>
              <a:ext uri="{FF2B5EF4-FFF2-40B4-BE49-F238E27FC236}">
                <a16:creationId xmlns:a16="http://schemas.microsoft.com/office/drawing/2014/main" id="{23113453-D592-3B48-C0F1-A593539CEC21}"/>
              </a:ext>
            </a:extLst>
          </p:cNvPr>
          <p:cNvGrpSpPr/>
          <p:nvPr/>
        </p:nvGrpSpPr>
        <p:grpSpPr>
          <a:xfrm>
            <a:off x="619797" y="6319206"/>
            <a:ext cx="10952406" cy="503689"/>
            <a:chOff x="619797" y="6319206"/>
            <a:chExt cx="10952406" cy="503689"/>
          </a:xfrm>
        </p:grpSpPr>
        <p:pic>
          <p:nvPicPr>
            <p:cNvPr id="12" name="Picture 11">
              <a:extLst>
                <a:ext uri="{FF2B5EF4-FFF2-40B4-BE49-F238E27FC236}">
                  <a16:creationId xmlns:a16="http://schemas.microsoft.com/office/drawing/2014/main" id="{B5C3EB78-52D5-7526-D160-614B202D34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13" name="Picture 12">
              <a:extLst>
                <a:ext uri="{FF2B5EF4-FFF2-40B4-BE49-F238E27FC236}">
                  <a16:creationId xmlns:a16="http://schemas.microsoft.com/office/drawing/2014/main" id="{3D83ADBD-A766-313A-31D4-825A45253E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14" name="Picture 13">
              <a:extLst>
                <a:ext uri="{FF2B5EF4-FFF2-40B4-BE49-F238E27FC236}">
                  <a16:creationId xmlns:a16="http://schemas.microsoft.com/office/drawing/2014/main" id="{C1042A30-251A-2119-7C2D-A7EC56F1A2F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5" name="Table 14">
            <a:extLst>
              <a:ext uri="{FF2B5EF4-FFF2-40B4-BE49-F238E27FC236}">
                <a16:creationId xmlns:a16="http://schemas.microsoft.com/office/drawing/2014/main" id="{1430E04D-1014-82C8-1645-29EE9735A2F4}"/>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Tree>
    <p:extLst>
      <p:ext uri="{BB962C8B-B14F-4D97-AF65-F5344CB8AC3E}">
        <p14:creationId xmlns:p14="http://schemas.microsoft.com/office/powerpoint/2010/main" val="302619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981B4-ED70-B277-2926-9B15DE6BD647}"/>
              </a:ext>
            </a:extLst>
          </p:cNvPr>
          <p:cNvSpPr>
            <a:spLocks noGrp="1"/>
          </p:cNvSpPr>
          <p:nvPr>
            <p:ph type="title"/>
          </p:nvPr>
        </p:nvSpPr>
        <p:spPr/>
        <p:txBody>
          <a:bodyPr/>
          <a:lstStyle/>
          <a:p>
            <a:r>
              <a:rPr lang="en-GB" b="1" dirty="0"/>
              <a:t>Data analysis</a:t>
            </a:r>
            <a:endParaRPr lang="en-US" b="1" dirty="0"/>
          </a:p>
        </p:txBody>
      </p:sp>
      <p:sp>
        <p:nvSpPr>
          <p:cNvPr id="3" name="Content Placeholder 2">
            <a:extLst>
              <a:ext uri="{FF2B5EF4-FFF2-40B4-BE49-F238E27FC236}">
                <a16:creationId xmlns:a16="http://schemas.microsoft.com/office/drawing/2014/main" id="{059B3023-782A-1B03-154C-52410D3BCA8B}"/>
              </a:ext>
            </a:extLst>
          </p:cNvPr>
          <p:cNvSpPr>
            <a:spLocks noGrp="1"/>
          </p:cNvSpPr>
          <p:nvPr>
            <p:ph idx="1"/>
          </p:nvPr>
        </p:nvSpPr>
        <p:spPr>
          <a:xfrm>
            <a:off x="838200" y="1683122"/>
            <a:ext cx="10515600" cy="4493581"/>
          </a:xfrm>
        </p:spPr>
        <p:txBody>
          <a:bodyPr>
            <a:normAutofit fontScale="92500" lnSpcReduction="10000"/>
          </a:bodyPr>
          <a:lstStyle/>
          <a:p>
            <a:r>
              <a:rPr lang="en-GB" dirty="0"/>
              <a:t>Excluded duplicates</a:t>
            </a:r>
          </a:p>
          <a:p>
            <a:endParaRPr lang="en-GB" dirty="0"/>
          </a:p>
          <a:p>
            <a:r>
              <a:rPr lang="en-GB" dirty="0"/>
              <a:t>Baseline characteristics – means or proportions (chi-squared test or ANOVA)</a:t>
            </a:r>
          </a:p>
          <a:p>
            <a:endParaRPr lang="en-GB" dirty="0"/>
          </a:p>
          <a:p>
            <a:r>
              <a:rPr lang="en-GB" dirty="0"/>
              <a:t>Backward stepwise logistic regression model to explore predictors for both primary &amp; secondary outcomes</a:t>
            </a:r>
          </a:p>
          <a:p>
            <a:pPr lvl="1"/>
            <a:r>
              <a:rPr lang="en-GB" dirty="0"/>
              <a:t>Odds ratios + 95% confidence intervals</a:t>
            </a:r>
          </a:p>
          <a:p>
            <a:pPr lvl="1"/>
            <a:r>
              <a:rPr lang="en-GB" i="1" dirty="0"/>
              <a:t>p</a:t>
            </a:r>
            <a:r>
              <a:rPr lang="en-GB" dirty="0"/>
              <a:t>&lt;0.05 considered statistically significant</a:t>
            </a:r>
          </a:p>
          <a:p>
            <a:endParaRPr lang="en-GB" dirty="0"/>
          </a:p>
          <a:p>
            <a:r>
              <a:rPr lang="en-GB" dirty="0"/>
              <a:t>SPSS software version 28.0 (Cary, NC)</a:t>
            </a:r>
            <a:endParaRPr lang="en-US" dirty="0"/>
          </a:p>
        </p:txBody>
      </p:sp>
      <p:grpSp>
        <p:nvGrpSpPr>
          <p:cNvPr id="5" name="Group 4">
            <a:extLst>
              <a:ext uri="{FF2B5EF4-FFF2-40B4-BE49-F238E27FC236}">
                <a16:creationId xmlns:a16="http://schemas.microsoft.com/office/drawing/2014/main" id="{1B1967C2-3956-640C-DF4A-F21000F3FE12}"/>
              </a:ext>
            </a:extLst>
          </p:cNvPr>
          <p:cNvGrpSpPr/>
          <p:nvPr/>
        </p:nvGrpSpPr>
        <p:grpSpPr>
          <a:xfrm>
            <a:off x="619797" y="6319206"/>
            <a:ext cx="10952406" cy="503689"/>
            <a:chOff x="619797" y="6319206"/>
            <a:chExt cx="10952406" cy="503689"/>
          </a:xfrm>
        </p:grpSpPr>
        <p:pic>
          <p:nvPicPr>
            <p:cNvPr id="7" name="Picture 6">
              <a:extLst>
                <a:ext uri="{FF2B5EF4-FFF2-40B4-BE49-F238E27FC236}">
                  <a16:creationId xmlns:a16="http://schemas.microsoft.com/office/drawing/2014/main" id="{C88E0DB2-3BC1-9F6E-700D-9CF955CB17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8" name="Picture 7">
              <a:extLst>
                <a:ext uri="{FF2B5EF4-FFF2-40B4-BE49-F238E27FC236}">
                  <a16:creationId xmlns:a16="http://schemas.microsoft.com/office/drawing/2014/main" id="{9F74C6A1-676A-7A5C-60A5-EE4B7CF52A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9" name="Picture 8">
              <a:extLst>
                <a:ext uri="{FF2B5EF4-FFF2-40B4-BE49-F238E27FC236}">
                  <a16:creationId xmlns:a16="http://schemas.microsoft.com/office/drawing/2014/main" id="{EDE3E4AD-4F58-24B4-CFC5-31AE93B83E6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0" name="Table 9">
            <a:extLst>
              <a:ext uri="{FF2B5EF4-FFF2-40B4-BE49-F238E27FC236}">
                <a16:creationId xmlns:a16="http://schemas.microsoft.com/office/drawing/2014/main" id="{D1E052AD-4269-144B-AE80-EF72B87BBFFC}"/>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Tree>
    <p:extLst>
      <p:ext uri="{BB962C8B-B14F-4D97-AF65-F5344CB8AC3E}">
        <p14:creationId xmlns:p14="http://schemas.microsoft.com/office/powerpoint/2010/main" val="2962312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ADDA4-61BD-0D48-5821-8E9B88E5AE35}"/>
              </a:ext>
            </a:extLst>
          </p:cNvPr>
          <p:cNvSpPr>
            <a:spLocks noGrp="1"/>
          </p:cNvSpPr>
          <p:nvPr>
            <p:ph type="title"/>
          </p:nvPr>
        </p:nvSpPr>
        <p:spPr/>
        <p:txBody>
          <a:bodyPr/>
          <a:lstStyle/>
          <a:p>
            <a:r>
              <a:rPr lang="en-GB" b="1" dirty="0"/>
              <a:t>Results – Centres</a:t>
            </a:r>
          </a:p>
        </p:txBody>
      </p:sp>
      <p:sp>
        <p:nvSpPr>
          <p:cNvPr id="9" name="Content Placeholder 8">
            <a:extLst>
              <a:ext uri="{FF2B5EF4-FFF2-40B4-BE49-F238E27FC236}">
                <a16:creationId xmlns:a16="http://schemas.microsoft.com/office/drawing/2014/main" id="{3DB96748-B03D-B857-1267-D5C134BEC1F7}"/>
              </a:ext>
            </a:extLst>
          </p:cNvPr>
          <p:cNvSpPr>
            <a:spLocks noGrp="1"/>
          </p:cNvSpPr>
          <p:nvPr>
            <p:ph idx="1"/>
          </p:nvPr>
        </p:nvSpPr>
        <p:spPr>
          <a:xfrm>
            <a:off x="688490" y="1507990"/>
            <a:ext cx="4931376" cy="4811216"/>
          </a:xfrm>
        </p:spPr>
        <p:txBody>
          <a:bodyPr>
            <a:normAutofit/>
          </a:bodyPr>
          <a:lstStyle/>
          <a:p>
            <a:r>
              <a:rPr lang="en-GB" sz="2400" dirty="0"/>
              <a:t>36 centres </a:t>
            </a:r>
          </a:p>
          <a:p>
            <a:pPr lvl="1"/>
            <a:r>
              <a:rPr lang="en-GB" sz="1800" dirty="0"/>
              <a:t>+17 sites ineligible as Practice Navigator</a:t>
            </a:r>
          </a:p>
          <a:p>
            <a:endParaRPr lang="en-GB" sz="1100" dirty="0"/>
          </a:p>
          <a:p>
            <a:r>
              <a:rPr lang="en-GB" sz="2400" dirty="0"/>
              <a:t>6760 patients -&gt; 6587 once duplicates removed</a:t>
            </a:r>
          </a:p>
          <a:p>
            <a:pPr marL="0" indent="0">
              <a:buNone/>
            </a:pPr>
            <a:endParaRPr lang="en-GB" sz="1100" dirty="0"/>
          </a:p>
          <a:p>
            <a:r>
              <a:rPr lang="en-US" sz="2400" dirty="0"/>
              <a:t>9 (25%) CI </a:t>
            </a:r>
            <a:r>
              <a:rPr lang="en-GB" sz="2400" dirty="0"/>
              <a:t>centres</a:t>
            </a:r>
            <a:r>
              <a:rPr lang="en-US" sz="2400" dirty="0"/>
              <a:t> </a:t>
            </a:r>
          </a:p>
          <a:p>
            <a:endParaRPr lang="en-US" sz="1100" dirty="0"/>
          </a:p>
          <a:p>
            <a:r>
              <a:rPr lang="en-US" sz="2400" dirty="0"/>
              <a:t>CI champion was present in 27 sites (74%) </a:t>
            </a:r>
            <a:endParaRPr lang="en-US" sz="1100" dirty="0"/>
          </a:p>
          <a:p>
            <a:pPr lvl="1"/>
            <a:r>
              <a:rPr lang="en-US" sz="2000" dirty="0"/>
              <a:t>41% had 0 hours per month for the role</a:t>
            </a:r>
            <a:endParaRPr lang="en-GB" sz="2400" dirty="0"/>
          </a:p>
        </p:txBody>
      </p:sp>
      <p:grpSp>
        <p:nvGrpSpPr>
          <p:cNvPr id="21" name="Group 20">
            <a:extLst>
              <a:ext uri="{FF2B5EF4-FFF2-40B4-BE49-F238E27FC236}">
                <a16:creationId xmlns:a16="http://schemas.microsoft.com/office/drawing/2014/main" id="{2A8365E9-D98B-BB56-0C8D-DB0FB5AC0E22}"/>
              </a:ext>
            </a:extLst>
          </p:cNvPr>
          <p:cNvGrpSpPr/>
          <p:nvPr/>
        </p:nvGrpSpPr>
        <p:grpSpPr>
          <a:xfrm>
            <a:off x="5619866" y="1235633"/>
            <a:ext cx="6421376" cy="4874762"/>
            <a:chOff x="5410200" y="513067"/>
            <a:chExt cx="6421376" cy="4874762"/>
          </a:xfrm>
        </p:grpSpPr>
        <p:pic>
          <p:nvPicPr>
            <p:cNvPr id="10" name="Picture 9">
              <a:extLst>
                <a:ext uri="{FF2B5EF4-FFF2-40B4-BE49-F238E27FC236}">
                  <a16:creationId xmlns:a16="http://schemas.microsoft.com/office/drawing/2014/main" id="{2FDB2693-5C5B-D076-A900-A581EE75F46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410200" y="513067"/>
              <a:ext cx="6421376" cy="4874762"/>
            </a:xfrm>
            <a:prstGeom prst="rect">
              <a:avLst/>
            </a:prstGeom>
          </p:spPr>
        </p:pic>
        <p:sp>
          <p:nvSpPr>
            <p:cNvPr id="11" name="TextBox 10">
              <a:extLst>
                <a:ext uri="{FF2B5EF4-FFF2-40B4-BE49-F238E27FC236}">
                  <a16:creationId xmlns:a16="http://schemas.microsoft.com/office/drawing/2014/main" id="{F2448B8D-F349-732D-FFBD-732B751A87EA}"/>
                </a:ext>
              </a:extLst>
            </p:cNvPr>
            <p:cNvSpPr txBox="1"/>
            <p:nvPr/>
          </p:nvSpPr>
          <p:spPr>
            <a:xfrm>
              <a:off x="8508733" y="2863823"/>
              <a:ext cx="3322843" cy="523220"/>
            </a:xfrm>
            <a:prstGeom prst="rect">
              <a:avLst/>
            </a:prstGeom>
            <a:noFill/>
          </p:spPr>
          <p:txBody>
            <a:bodyPr wrap="square" rtlCol="0">
              <a:spAutoFit/>
            </a:bodyPr>
            <a:lstStyle/>
            <a:p>
              <a:r>
                <a:rPr lang="en-GB" sz="1400" dirty="0"/>
                <a:t>0                10              20              30              40</a:t>
              </a:r>
            </a:p>
            <a:p>
              <a:r>
                <a:rPr lang="en-GB" sz="1400" dirty="0"/>
                <a:t> Percentage of patients recruited, by region</a:t>
              </a:r>
              <a:endParaRPr lang="en-US" sz="1400" dirty="0"/>
            </a:p>
          </p:txBody>
        </p:sp>
        <p:sp>
          <p:nvSpPr>
            <p:cNvPr id="12" name="TextBox 11">
              <a:extLst>
                <a:ext uri="{FF2B5EF4-FFF2-40B4-BE49-F238E27FC236}">
                  <a16:creationId xmlns:a16="http://schemas.microsoft.com/office/drawing/2014/main" id="{B8E7F054-691E-C91F-286D-3315B8F4A6F9}"/>
                </a:ext>
              </a:extLst>
            </p:cNvPr>
            <p:cNvSpPr txBox="1"/>
            <p:nvPr/>
          </p:nvSpPr>
          <p:spPr>
            <a:xfrm>
              <a:off x="6710229" y="1504864"/>
              <a:ext cx="907621" cy="523220"/>
            </a:xfrm>
            <a:prstGeom prst="rect">
              <a:avLst/>
            </a:prstGeom>
            <a:noFill/>
          </p:spPr>
          <p:txBody>
            <a:bodyPr wrap="none" rtlCol="0">
              <a:spAutoFit/>
            </a:bodyPr>
            <a:lstStyle/>
            <a:p>
              <a:r>
                <a:rPr lang="en-GB" sz="2800" b="1" dirty="0"/>
                <a:t>3.5%</a:t>
              </a:r>
            </a:p>
          </p:txBody>
        </p:sp>
        <p:sp>
          <p:nvSpPr>
            <p:cNvPr id="13" name="TextBox 12">
              <a:extLst>
                <a:ext uri="{FF2B5EF4-FFF2-40B4-BE49-F238E27FC236}">
                  <a16:creationId xmlns:a16="http://schemas.microsoft.com/office/drawing/2014/main" id="{7D99EC7E-FA32-E4B8-AB93-96C10CC0225C}"/>
                </a:ext>
              </a:extLst>
            </p:cNvPr>
            <p:cNvSpPr txBox="1"/>
            <p:nvPr/>
          </p:nvSpPr>
          <p:spPr>
            <a:xfrm>
              <a:off x="7420896" y="2860421"/>
              <a:ext cx="1090363" cy="523220"/>
            </a:xfrm>
            <a:prstGeom prst="rect">
              <a:avLst/>
            </a:prstGeom>
            <a:noFill/>
          </p:spPr>
          <p:txBody>
            <a:bodyPr wrap="none" rtlCol="0">
              <a:spAutoFit/>
            </a:bodyPr>
            <a:lstStyle/>
            <a:p>
              <a:r>
                <a:rPr lang="en-GB" sz="2800" b="1" dirty="0"/>
                <a:t>19.2%</a:t>
              </a:r>
            </a:p>
          </p:txBody>
        </p:sp>
        <p:sp>
          <p:nvSpPr>
            <p:cNvPr id="14" name="TextBox 13">
              <a:extLst>
                <a:ext uri="{FF2B5EF4-FFF2-40B4-BE49-F238E27FC236}">
                  <a16:creationId xmlns:a16="http://schemas.microsoft.com/office/drawing/2014/main" id="{F4B20954-C474-C32C-E071-2454AAF65E6A}"/>
                </a:ext>
              </a:extLst>
            </p:cNvPr>
            <p:cNvSpPr txBox="1"/>
            <p:nvPr/>
          </p:nvSpPr>
          <p:spPr>
            <a:xfrm>
              <a:off x="7671153" y="3678574"/>
              <a:ext cx="1090363" cy="523220"/>
            </a:xfrm>
            <a:prstGeom prst="rect">
              <a:avLst/>
            </a:prstGeom>
            <a:noFill/>
          </p:spPr>
          <p:txBody>
            <a:bodyPr wrap="none" rtlCol="0">
              <a:spAutoFit/>
            </a:bodyPr>
            <a:lstStyle/>
            <a:p>
              <a:r>
                <a:rPr lang="en-GB" sz="2800" b="1" dirty="0"/>
                <a:t>30.4%</a:t>
              </a:r>
            </a:p>
          </p:txBody>
        </p:sp>
        <p:sp>
          <p:nvSpPr>
            <p:cNvPr id="15" name="TextBox 14">
              <a:extLst>
                <a:ext uri="{FF2B5EF4-FFF2-40B4-BE49-F238E27FC236}">
                  <a16:creationId xmlns:a16="http://schemas.microsoft.com/office/drawing/2014/main" id="{4707EBE2-3973-D2ED-824E-C010586E780B}"/>
                </a:ext>
              </a:extLst>
            </p:cNvPr>
            <p:cNvSpPr txBox="1"/>
            <p:nvPr/>
          </p:nvSpPr>
          <p:spPr>
            <a:xfrm>
              <a:off x="7372768" y="4400470"/>
              <a:ext cx="1090363" cy="523220"/>
            </a:xfrm>
            <a:prstGeom prst="rect">
              <a:avLst/>
            </a:prstGeom>
            <a:noFill/>
          </p:spPr>
          <p:txBody>
            <a:bodyPr wrap="none" rtlCol="0">
              <a:spAutoFit/>
            </a:bodyPr>
            <a:lstStyle/>
            <a:p>
              <a:r>
                <a:rPr lang="en-GB" sz="2800" b="1" dirty="0"/>
                <a:t>25.8%</a:t>
              </a:r>
            </a:p>
          </p:txBody>
        </p:sp>
        <p:sp>
          <p:nvSpPr>
            <p:cNvPr id="16" name="TextBox 15">
              <a:extLst>
                <a:ext uri="{FF2B5EF4-FFF2-40B4-BE49-F238E27FC236}">
                  <a16:creationId xmlns:a16="http://schemas.microsoft.com/office/drawing/2014/main" id="{D3785F31-A54C-ED33-1DCE-50E3D0B61C83}"/>
                </a:ext>
              </a:extLst>
            </p:cNvPr>
            <p:cNvSpPr txBox="1"/>
            <p:nvPr/>
          </p:nvSpPr>
          <p:spPr>
            <a:xfrm>
              <a:off x="6467993" y="3697823"/>
              <a:ext cx="907621" cy="523220"/>
            </a:xfrm>
            <a:prstGeom prst="rect">
              <a:avLst/>
            </a:prstGeom>
            <a:noFill/>
          </p:spPr>
          <p:txBody>
            <a:bodyPr wrap="none" rtlCol="0">
              <a:spAutoFit/>
            </a:bodyPr>
            <a:lstStyle/>
            <a:p>
              <a:r>
                <a:rPr lang="en-GB" sz="2800" b="1" dirty="0"/>
                <a:t>6.3%</a:t>
              </a:r>
            </a:p>
          </p:txBody>
        </p:sp>
        <p:sp>
          <p:nvSpPr>
            <p:cNvPr id="17" name="TextBox 16">
              <a:extLst>
                <a:ext uri="{FF2B5EF4-FFF2-40B4-BE49-F238E27FC236}">
                  <a16:creationId xmlns:a16="http://schemas.microsoft.com/office/drawing/2014/main" id="{9A9E263F-A963-F611-AF28-552CDD111D10}"/>
                </a:ext>
              </a:extLst>
            </p:cNvPr>
            <p:cNvSpPr txBox="1"/>
            <p:nvPr/>
          </p:nvSpPr>
          <p:spPr>
            <a:xfrm>
              <a:off x="8768433" y="4121339"/>
              <a:ext cx="1090363" cy="523220"/>
            </a:xfrm>
            <a:prstGeom prst="rect">
              <a:avLst/>
            </a:prstGeom>
            <a:noFill/>
          </p:spPr>
          <p:txBody>
            <a:bodyPr wrap="none" rtlCol="0">
              <a:spAutoFit/>
            </a:bodyPr>
            <a:lstStyle/>
            <a:p>
              <a:r>
                <a:rPr lang="en-GB" sz="2800" b="1" dirty="0"/>
                <a:t>11.5%</a:t>
              </a:r>
            </a:p>
          </p:txBody>
        </p:sp>
        <p:cxnSp>
          <p:nvCxnSpPr>
            <p:cNvPr id="19" name="Straight Arrow Connector 18">
              <a:extLst>
                <a:ext uri="{FF2B5EF4-FFF2-40B4-BE49-F238E27FC236}">
                  <a16:creationId xmlns:a16="http://schemas.microsoft.com/office/drawing/2014/main" id="{DAF728E8-E83F-C69F-F6D0-646E1B742FCA}"/>
                </a:ext>
              </a:extLst>
            </p:cNvPr>
            <p:cNvCxnSpPr>
              <a:cxnSpLocks/>
              <a:stCxn id="17" idx="1"/>
            </p:cNvCxnSpPr>
            <p:nvPr/>
          </p:nvCxnSpPr>
          <p:spPr>
            <a:xfrm flipH="1">
              <a:off x="8383604" y="4382949"/>
              <a:ext cx="384829" cy="11204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8D9AAF9C-0947-19CE-2191-231949A20C26}"/>
              </a:ext>
            </a:extLst>
          </p:cNvPr>
          <p:cNvSpPr txBox="1"/>
          <p:nvPr/>
        </p:nvSpPr>
        <p:spPr>
          <a:xfrm>
            <a:off x="6156783" y="1082476"/>
            <a:ext cx="5257801" cy="369332"/>
          </a:xfrm>
          <a:prstGeom prst="rect">
            <a:avLst/>
          </a:prstGeom>
          <a:noFill/>
        </p:spPr>
        <p:txBody>
          <a:bodyPr wrap="square" rtlCol="0">
            <a:spAutoFit/>
          </a:bodyPr>
          <a:lstStyle/>
          <a:p>
            <a:r>
              <a:rPr lang="en-GB" b="1" dirty="0"/>
              <a:t>Distribution of recruited patients, by region</a:t>
            </a:r>
            <a:endParaRPr lang="en-US" b="1" dirty="0"/>
          </a:p>
        </p:txBody>
      </p:sp>
      <p:grpSp>
        <p:nvGrpSpPr>
          <p:cNvPr id="24" name="Group 23">
            <a:extLst>
              <a:ext uri="{FF2B5EF4-FFF2-40B4-BE49-F238E27FC236}">
                <a16:creationId xmlns:a16="http://schemas.microsoft.com/office/drawing/2014/main" id="{C195CC49-6882-0D3A-0267-E654022CEAE9}"/>
              </a:ext>
            </a:extLst>
          </p:cNvPr>
          <p:cNvGrpSpPr/>
          <p:nvPr/>
        </p:nvGrpSpPr>
        <p:grpSpPr>
          <a:xfrm>
            <a:off x="619797" y="6319206"/>
            <a:ext cx="10952406" cy="503689"/>
            <a:chOff x="619797" y="6319206"/>
            <a:chExt cx="10952406" cy="503689"/>
          </a:xfrm>
        </p:grpSpPr>
        <p:pic>
          <p:nvPicPr>
            <p:cNvPr id="26" name="Picture 25">
              <a:extLst>
                <a:ext uri="{FF2B5EF4-FFF2-40B4-BE49-F238E27FC236}">
                  <a16:creationId xmlns:a16="http://schemas.microsoft.com/office/drawing/2014/main" id="{8426704E-D235-4B30-AA47-1990C671D6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27" name="Picture 26">
              <a:extLst>
                <a:ext uri="{FF2B5EF4-FFF2-40B4-BE49-F238E27FC236}">
                  <a16:creationId xmlns:a16="http://schemas.microsoft.com/office/drawing/2014/main" id="{E04BB0C7-04DA-B088-2015-30530475288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28" name="Picture 27">
              <a:extLst>
                <a:ext uri="{FF2B5EF4-FFF2-40B4-BE49-F238E27FC236}">
                  <a16:creationId xmlns:a16="http://schemas.microsoft.com/office/drawing/2014/main" id="{BCCED1EE-E4C2-2DD5-11FB-A0A7D1CDE79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29" name="Table 28">
            <a:extLst>
              <a:ext uri="{FF2B5EF4-FFF2-40B4-BE49-F238E27FC236}">
                <a16:creationId xmlns:a16="http://schemas.microsoft.com/office/drawing/2014/main" id="{FE6655ED-D654-ABCE-DD02-7DFFDA6B0861}"/>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Tree>
    <p:extLst>
      <p:ext uri="{BB962C8B-B14F-4D97-AF65-F5344CB8AC3E}">
        <p14:creationId xmlns:p14="http://schemas.microsoft.com/office/powerpoint/2010/main" val="372362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8" end="8"/>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74DE5-E141-6C38-7584-E15B5D6D5745}"/>
              </a:ext>
            </a:extLst>
          </p:cNvPr>
          <p:cNvSpPr>
            <a:spLocks noGrp="1"/>
          </p:cNvSpPr>
          <p:nvPr>
            <p:ph type="title"/>
          </p:nvPr>
        </p:nvSpPr>
        <p:spPr/>
        <p:txBody>
          <a:bodyPr/>
          <a:lstStyle/>
          <a:p>
            <a:r>
              <a:rPr lang="en-GB" b="1" dirty="0"/>
              <a:t>Key findings</a:t>
            </a:r>
          </a:p>
        </p:txBody>
      </p:sp>
      <p:sp>
        <p:nvSpPr>
          <p:cNvPr id="3" name="Content Placeholder 2">
            <a:extLst>
              <a:ext uri="{FF2B5EF4-FFF2-40B4-BE49-F238E27FC236}">
                <a16:creationId xmlns:a16="http://schemas.microsoft.com/office/drawing/2014/main" id="{85E08B94-EEC4-86BF-58C6-6169EB0B2741}"/>
              </a:ext>
            </a:extLst>
          </p:cNvPr>
          <p:cNvSpPr>
            <a:spLocks noGrp="1"/>
          </p:cNvSpPr>
          <p:nvPr>
            <p:ph idx="1"/>
          </p:nvPr>
        </p:nvSpPr>
        <p:spPr>
          <a:xfrm>
            <a:off x="419556" y="3783518"/>
            <a:ext cx="2291378" cy="1375337"/>
          </a:xfrm>
        </p:spPr>
        <p:txBody>
          <a:bodyPr>
            <a:normAutofit/>
          </a:bodyPr>
          <a:lstStyle/>
          <a:p>
            <a:pPr marL="0" indent="0">
              <a:buNone/>
            </a:pPr>
            <a:r>
              <a:rPr lang="en-GB" sz="4400" b="1" dirty="0"/>
              <a:t>9% </a:t>
            </a:r>
            <a:r>
              <a:rPr lang="en-GB" sz="2000" dirty="0"/>
              <a:t>of eligible patients </a:t>
            </a:r>
            <a:r>
              <a:rPr lang="en-GB" sz="2000" b="1" cap="all" normalizeH="1" dirty="0">
                <a:solidFill>
                  <a:srgbClr val="FF0000"/>
                </a:solidFill>
              </a:rPr>
              <a:t>referred </a:t>
            </a:r>
            <a:r>
              <a:rPr lang="en-GB" sz="2000" dirty="0"/>
              <a:t>for assessment</a:t>
            </a:r>
            <a:endParaRPr lang="en-GB" sz="2000" b="1" cap="all" normalizeH="1" dirty="0">
              <a:solidFill>
                <a:srgbClr val="FF0000"/>
              </a:solidFill>
            </a:endParaRPr>
          </a:p>
        </p:txBody>
      </p:sp>
      <p:sp>
        <p:nvSpPr>
          <p:cNvPr id="4" name="Content Placeholder 2">
            <a:extLst>
              <a:ext uri="{FF2B5EF4-FFF2-40B4-BE49-F238E27FC236}">
                <a16:creationId xmlns:a16="http://schemas.microsoft.com/office/drawing/2014/main" id="{2338EC0A-2B2D-DA43-6D91-44E3C7497D93}"/>
              </a:ext>
            </a:extLst>
          </p:cNvPr>
          <p:cNvSpPr txBox="1">
            <a:spLocks/>
          </p:cNvSpPr>
          <p:nvPr/>
        </p:nvSpPr>
        <p:spPr>
          <a:xfrm>
            <a:off x="2194567" y="1881208"/>
            <a:ext cx="4023360" cy="4639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4400" b="1" dirty="0"/>
              <a:t>36% </a:t>
            </a:r>
            <a:r>
              <a:rPr lang="en-GB" sz="2000" dirty="0"/>
              <a:t>of patients had documented </a:t>
            </a:r>
            <a:r>
              <a:rPr lang="en-GB" sz="2000" b="1" cap="all" normalizeH="1" dirty="0">
                <a:solidFill>
                  <a:srgbClr val="FF0000"/>
                </a:solidFill>
              </a:rPr>
              <a:t>discussion</a:t>
            </a:r>
            <a:r>
              <a:rPr lang="en-GB" sz="2000" dirty="0"/>
              <a:t> informing them of their eligibility</a:t>
            </a:r>
          </a:p>
        </p:txBody>
      </p:sp>
      <p:pic>
        <p:nvPicPr>
          <p:cNvPr id="1026" name="Picture 2" descr="Doctor Discussion Guides">
            <a:extLst>
              <a:ext uri="{FF2B5EF4-FFF2-40B4-BE49-F238E27FC236}">
                <a16:creationId xmlns:a16="http://schemas.microsoft.com/office/drawing/2014/main" id="{F518DCB6-8314-50F4-8EB3-48C23C0768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986" y="1886626"/>
            <a:ext cx="1593700" cy="8924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hat is Speech Testing?">
            <a:extLst>
              <a:ext uri="{FF2B5EF4-FFF2-40B4-BE49-F238E27FC236}">
                <a16:creationId xmlns:a16="http://schemas.microsoft.com/office/drawing/2014/main" id="{895F7924-BE86-EE06-9340-AE676A34A0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9419" y="3463405"/>
            <a:ext cx="2695575" cy="16954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560B09E-18EF-F455-D98B-6AE4B1882735}"/>
              </a:ext>
            </a:extLst>
          </p:cNvPr>
          <p:cNvSpPr txBox="1"/>
          <p:nvPr/>
        </p:nvSpPr>
        <p:spPr>
          <a:xfrm>
            <a:off x="6960198" y="989703"/>
            <a:ext cx="4658061" cy="4088170"/>
          </a:xfrm>
          <a:prstGeom prst="rect">
            <a:avLst/>
          </a:prstGeom>
          <a:noFill/>
        </p:spPr>
        <p:txBody>
          <a:bodyPr wrap="square" rtlCol="0">
            <a:spAutoFit/>
          </a:bodyPr>
          <a:lstStyle/>
          <a:p>
            <a:pPr>
              <a:lnSpc>
                <a:spcPct val="150000"/>
              </a:lnSpc>
            </a:pPr>
            <a:r>
              <a:rPr lang="en-GB" sz="3600" b="1" cap="small" dirty="0"/>
              <a:t>Disparities in outcomes:</a:t>
            </a:r>
          </a:p>
          <a:p>
            <a:pPr marL="285750" indent="-285750">
              <a:lnSpc>
                <a:spcPct val="150000"/>
              </a:lnSpc>
              <a:buFontTx/>
              <a:buChar char="-"/>
            </a:pPr>
            <a:r>
              <a:rPr lang="en-GB" sz="2800" dirty="0"/>
              <a:t>Socioeconomic status</a:t>
            </a:r>
          </a:p>
          <a:p>
            <a:pPr marL="285750" indent="-285750">
              <a:lnSpc>
                <a:spcPct val="150000"/>
              </a:lnSpc>
              <a:buFontTx/>
              <a:buChar char="-"/>
            </a:pPr>
            <a:r>
              <a:rPr lang="en-GB" sz="2800" dirty="0"/>
              <a:t>Ethnic backgrounds</a:t>
            </a:r>
          </a:p>
          <a:p>
            <a:pPr marL="285750" indent="-285750">
              <a:lnSpc>
                <a:spcPct val="150000"/>
              </a:lnSpc>
              <a:buFontTx/>
              <a:buChar char="-"/>
            </a:pPr>
            <a:r>
              <a:rPr lang="en-GB" sz="2800" dirty="0"/>
              <a:t>Age &amp; sex</a:t>
            </a:r>
          </a:p>
          <a:p>
            <a:pPr marL="285750" indent="-285750">
              <a:lnSpc>
                <a:spcPct val="150000"/>
              </a:lnSpc>
              <a:buFontTx/>
              <a:buChar char="-"/>
            </a:pPr>
            <a:r>
              <a:rPr lang="en-GB" sz="2800" dirty="0"/>
              <a:t>Comorbidities</a:t>
            </a:r>
          </a:p>
          <a:p>
            <a:pPr marL="285750" indent="-285750">
              <a:lnSpc>
                <a:spcPct val="150000"/>
              </a:lnSpc>
              <a:buFontTx/>
              <a:buChar char="-"/>
            </a:pPr>
            <a:r>
              <a:rPr lang="en-GB" sz="2800" dirty="0"/>
              <a:t>Hospital factors</a:t>
            </a:r>
          </a:p>
        </p:txBody>
      </p:sp>
      <p:grpSp>
        <p:nvGrpSpPr>
          <p:cNvPr id="12" name="Group 11">
            <a:extLst>
              <a:ext uri="{FF2B5EF4-FFF2-40B4-BE49-F238E27FC236}">
                <a16:creationId xmlns:a16="http://schemas.microsoft.com/office/drawing/2014/main" id="{0CD81848-1693-906D-917B-FA33C8160145}"/>
              </a:ext>
            </a:extLst>
          </p:cNvPr>
          <p:cNvGrpSpPr/>
          <p:nvPr/>
        </p:nvGrpSpPr>
        <p:grpSpPr>
          <a:xfrm>
            <a:off x="619797" y="6319206"/>
            <a:ext cx="10952406" cy="503689"/>
            <a:chOff x="619797" y="6319206"/>
            <a:chExt cx="10952406" cy="503689"/>
          </a:xfrm>
        </p:grpSpPr>
        <p:pic>
          <p:nvPicPr>
            <p:cNvPr id="14" name="Picture 13">
              <a:extLst>
                <a:ext uri="{FF2B5EF4-FFF2-40B4-BE49-F238E27FC236}">
                  <a16:creationId xmlns:a16="http://schemas.microsoft.com/office/drawing/2014/main" id="{A7CDCB72-8517-BB47-DD37-4D2E86FF1C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15" name="Picture 14">
              <a:extLst>
                <a:ext uri="{FF2B5EF4-FFF2-40B4-BE49-F238E27FC236}">
                  <a16:creationId xmlns:a16="http://schemas.microsoft.com/office/drawing/2014/main" id="{2D212B5B-044B-9F5E-98CC-9563FEB2261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16" name="Picture 15">
              <a:extLst>
                <a:ext uri="{FF2B5EF4-FFF2-40B4-BE49-F238E27FC236}">
                  <a16:creationId xmlns:a16="http://schemas.microsoft.com/office/drawing/2014/main" id="{DA3DEA18-29F1-2463-53D6-83334FB84AF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7" name="Table 16">
            <a:extLst>
              <a:ext uri="{FF2B5EF4-FFF2-40B4-BE49-F238E27FC236}">
                <a16:creationId xmlns:a16="http://schemas.microsoft.com/office/drawing/2014/main" id="{ECE7C4F8-BDA1-608A-ABEA-981ED4F21D9C}"/>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Tree>
    <p:extLst>
      <p:ext uri="{BB962C8B-B14F-4D97-AF65-F5344CB8AC3E}">
        <p14:creationId xmlns:p14="http://schemas.microsoft.com/office/powerpoint/2010/main" val="347077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DEEEBE0-9FBC-991A-9737-528B59B62642}"/>
              </a:ext>
            </a:extLst>
          </p:cNvPr>
          <p:cNvGrpSpPr/>
          <p:nvPr/>
        </p:nvGrpSpPr>
        <p:grpSpPr>
          <a:xfrm>
            <a:off x="8978900" y="3476490"/>
            <a:ext cx="2647951" cy="3016385"/>
            <a:chOff x="8883649" y="3429000"/>
            <a:chExt cx="2647951" cy="3016385"/>
          </a:xfrm>
        </p:grpSpPr>
        <p:pic>
          <p:nvPicPr>
            <p:cNvPr id="4" name="Picture 3">
              <a:extLst>
                <a:ext uri="{FF2B5EF4-FFF2-40B4-BE49-F238E27FC236}">
                  <a16:creationId xmlns:a16="http://schemas.microsoft.com/office/drawing/2014/main" id="{A76CA6A5-F252-8482-A474-D1C9E8F7FEB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883649" y="3429000"/>
              <a:ext cx="2355852" cy="3016385"/>
            </a:xfrm>
            <a:prstGeom prst="rect">
              <a:avLst/>
            </a:prstGeom>
          </p:spPr>
        </p:pic>
        <p:sp>
          <p:nvSpPr>
            <p:cNvPr id="5" name="Rectangle 4">
              <a:extLst>
                <a:ext uri="{FF2B5EF4-FFF2-40B4-BE49-F238E27FC236}">
                  <a16:creationId xmlns:a16="http://schemas.microsoft.com/office/drawing/2014/main" id="{CA3012E2-B81B-6BF9-613F-496C75073250}"/>
                </a:ext>
              </a:extLst>
            </p:cNvPr>
            <p:cNvSpPr/>
            <p:nvPr/>
          </p:nvSpPr>
          <p:spPr>
            <a:xfrm>
              <a:off x="10820400" y="4254500"/>
              <a:ext cx="7112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04571A96-4A5F-B154-1A2E-DB91FB8A3DE5}"/>
              </a:ext>
            </a:extLst>
          </p:cNvPr>
          <p:cNvSpPr>
            <a:spLocks noGrp="1"/>
          </p:cNvSpPr>
          <p:nvPr>
            <p:ph type="title"/>
          </p:nvPr>
        </p:nvSpPr>
        <p:spPr/>
        <p:txBody>
          <a:bodyPr/>
          <a:lstStyle/>
          <a:p>
            <a:r>
              <a:rPr lang="en-GB" b="1" dirty="0"/>
              <a:t>Socioeconomic &amp; geographic factors</a:t>
            </a:r>
          </a:p>
        </p:txBody>
      </p:sp>
      <p:sp>
        <p:nvSpPr>
          <p:cNvPr id="3" name="Content Placeholder 2">
            <a:extLst>
              <a:ext uri="{FF2B5EF4-FFF2-40B4-BE49-F238E27FC236}">
                <a16:creationId xmlns:a16="http://schemas.microsoft.com/office/drawing/2014/main" id="{6EF73267-9D9A-88B4-67F1-BA52AA3739B9}"/>
              </a:ext>
            </a:extLst>
          </p:cNvPr>
          <p:cNvSpPr>
            <a:spLocks noGrp="1"/>
          </p:cNvSpPr>
          <p:nvPr>
            <p:ph idx="1"/>
          </p:nvPr>
        </p:nvSpPr>
        <p:spPr/>
        <p:txBody>
          <a:bodyPr>
            <a:normAutofit/>
          </a:bodyPr>
          <a:lstStyle/>
          <a:p>
            <a:r>
              <a:rPr lang="en-GB" dirty="0"/>
              <a:t>Patients from LEAST deprived locations </a:t>
            </a:r>
          </a:p>
          <a:p>
            <a:pPr lvl="1"/>
            <a:r>
              <a:rPr lang="en-GB" dirty="0"/>
              <a:t>MORE likely to be referred</a:t>
            </a:r>
          </a:p>
          <a:p>
            <a:pPr lvl="2"/>
            <a:r>
              <a:rPr lang="en-GB" dirty="0"/>
              <a:t>(Least deprived region OR 2.12 (1.28-3.5), ref: most deprived location)</a:t>
            </a:r>
          </a:p>
          <a:p>
            <a:pPr lvl="1"/>
            <a:r>
              <a:rPr lang="en-GB" dirty="0"/>
              <a:t>MORE likely to have a discussion</a:t>
            </a:r>
          </a:p>
          <a:p>
            <a:pPr lvl="2"/>
            <a:r>
              <a:rPr lang="en-GB" dirty="0"/>
              <a:t>(Least deprived region OR 1.45 (1.09-1.92), ref: most deprived location)</a:t>
            </a:r>
          </a:p>
          <a:p>
            <a:endParaRPr lang="en-GB" sz="1200" dirty="0"/>
          </a:p>
          <a:p>
            <a:r>
              <a:rPr lang="en-GB" dirty="0"/>
              <a:t>Geography</a:t>
            </a:r>
          </a:p>
          <a:p>
            <a:pPr lvl="1"/>
            <a:r>
              <a:rPr lang="en-GB" dirty="0"/>
              <a:t>From London LEAST likely to be referred </a:t>
            </a:r>
          </a:p>
          <a:p>
            <a:pPr lvl="2"/>
            <a:r>
              <a:rPr lang="en-GB" dirty="0"/>
              <a:t>(OR 0.41 (0.29-0.59), ref: Midlands)</a:t>
            </a:r>
          </a:p>
          <a:p>
            <a:pPr lvl="1"/>
            <a:r>
              <a:rPr lang="en-GB" dirty="0"/>
              <a:t>From the North &amp; London LEAST likely to be discussion </a:t>
            </a:r>
          </a:p>
          <a:p>
            <a:pPr lvl="2"/>
            <a:r>
              <a:rPr lang="en-GB" dirty="0"/>
              <a:t>(OR 0.73 (0.61-0.87) &amp; OR 0.43 (0.34-0.54), ref: Midlands)</a:t>
            </a:r>
          </a:p>
          <a:p>
            <a:pPr lvl="1"/>
            <a:endParaRPr lang="en-GB" dirty="0"/>
          </a:p>
          <a:p>
            <a:endParaRPr lang="en-GB" dirty="0"/>
          </a:p>
        </p:txBody>
      </p:sp>
      <p:pic>
        <p:nvPicPr>
          <p:cNvPr id="1026" name="Picture 2" descr="Case example – DCLG's Indices of Deprivation – Office for Statistics  Regulation">
            <a:extLst>
              <a:ext uri="{FF2B5EF4-FFF2-40B4-BE49-F238E27FC236}">
                <a16:creationId xmlns:a16="http://schemas.microsoft.com/office/drawing/2014/main" id="{32D71ED0-9607-3BF6-944E-2FCC48381E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47100" y="1297979"/>
            <a:ext cx="3352802" cy="132933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04AF5161-081E-2D9C-D812-37B0B9A1EEB2}"/>
              </a:ext>
            </a:extLst>
          </p:cNvPr>
          <p:cNvGrpSpPr/>
          <p:nvPr/>
        </p:nvGrpSpPr>
        <p:grpSpPr>
          <a:xfrm>
            <a:off x="619797" y="6319206"/>
            <a:ext cx="10952406" cy="503689"/>
            <a:chOff x="619797" y="6319206"/>
            <a:chExt cx="10952406" cy="503689"/>
          </a:xfrm>
        </p:grpSpPr>
        <p:pic>
          <p:nvPicPr>
            <p:cNvPr id="12" name="Picture 11">
              <a:extLst>
                <a:ext uri="{FF2B5EF4-FFF2-40B4-BE49-F238E27FC236}">
                  <a16:creationId xmlns:a16="http://schemas.microsoft.com/office/drawing/2014/main" id="{8B3A6029-76C9-0524-4B46-1B605852E3C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13" name="Picture 12">
              <a:extLst>
                <a:ext uri="{FF2B5EF4-FFF2-40B4-BE49-F238E27FC236}">
                  <a16:creationId xmlns:a16="http://schemas.microsoft.com/office/drawing/2014/main" id="{5EB10E0E-5D08-3F22-0B87-8B199BA94F7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14" name="Picture 13">
              <a:extLst>
                <a:ext uri="{FF2B5EF4-FFF2-40B4-BE49-F238E27FC236}">
                  <a16:creationId xmlns:a16="http://schemas.microsoft.com/office/drawing/2014/main" id="{95FBE591-EF4A-F22F-E5A9-A7A41CD758A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5" name="Table 14">
            <a:extLst>
              <a:ext uri="{FF2B5EF4-FFF2-40B4-BE49-F238E27FC236}">
                <a16:creationId xmlns:a16="http://schemas.microsoft.com/office/drawing/2014/main" id="{26F5CDF8-DF7D-A2E5-9C00-5969013B390D}"/>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Tree>
    <p:extLst>
      <p:ext uri="{BB962C8B-B14F-4D97-AF65-F5344CB8AC3E}">
        <p14:creationId xmlns:p14="http://schemas.microsoft.com/office/powerpoint/2010/main" val="3167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BE86D-71AF-70CE-7AD0-28C68E9E6869}"/>
              </a:ext>
            </a:extLst>
          </p:cNvPr>
          <p:cNvSpPr>
            <a:spLocks noGrp="1"/>
          </p:cNvSpPr>
          <p:nvPr>
            <p:ph type="title"/>
          </p:nvPr>
        </p:nvSpPr>
        <p:spPr/>
        <p:txBody>
          <a:bodyPr/>
          <a:lstStyle/>
          <a:p>
            <a:r>
              <a:rPr lang="en-GB" b="1" dirty="0"/>
              <a:t>Ethnicity</a:t>
            </a:r>
            <a:endParaRPr lang="en-US" b="1" dirty="0"/>
          </a:p>
        </p:txBody>
      </p:sp>
      <p:sp>
        <p:nvSpPr>
          <p:cNvPr id="3" name="Content Placeholder 2">
            <a:extLst>
              <a:ext uri="{FF2B5EF4-FFF2-40B4-BE49-F238E27FC236}">
                <a16:creationId xmlns:a16="http://schemas.microsoft.com/office/drawing/2014/main" id="{1DEEA781-BD3A-3692-4422-93AA5F0A5586}"/>
              </a:ext>
            </a:extLst>
          </p:cNvPr>
          <p:cNvSpPr>
            <a:spLocks noGrp="1"/>
          </p:cNvSpPr>
          <p:nvPr>
            <p:ph idx="1"/>
          </p:nvPr>
        </p:nvSpPr>
        <p:spPr/>
        <p:txBody>
          <a:bodyPr/>
          <a:lstStyle/>
          <a:p>
            <a:r>
              <a:rPr lang="en-GB" dirty="0"/>
              <a:t>Minority ethnic background LESS likely to be discussed than white patients</a:t>
            </a:r>
          </a:p>
          <a:p>
            <a:pPr lvl="1"/>
            <a:r>
              <a:rPr lang="en-GB" dirty="0"/>
              <a:t>Asian: OR 0.57 (0.42-0.76), ref: white</a:t>
            </a:r>
          </a:p>
          <a:p>
            <a:pPr lvl="1"/>
            <a:r>
              <a:rPr lang="en-GB" dirty="0"/>
              <a:t>Black: OR 0.55 (0.33-0.89), ref: white</a:t>
            </a:r>
          </a:p>
          <a:p>
            <a:pPr lvl="1"/>
            <a:r>
              <a:rPr lang="en-GB" b="1" u="sng" dirty="0"/>
              <a:t>BUT</a:t>
            </a:r>
            <a:r>
              <a:rPr lang="en-GB" dirty="0"/>
              <a:t> No influence on likelihood of referral</a:t>
            </a:r>
          </a:p>
        </p:txBody>
      </p:sp>
      <p:pic>
        <p:nvPicPr>
          <p:cNvPr id="2050" name="Picture 2" descr="Ethnic &amp; Cultural Diversity in Psychology | Examples &amp; Importance - Video &amp;  Lesson Transcript | Study.com">
            <a:extLst>
              <a:ext uri="{FF2B5EF4-FFF2-40B4-BE49-F238E27FC236}">
                <a16:creationId xmlns:a16="http://schemas.microsoft.com/office/drawing/2014/main" id="{A1AAE283-4745-7765-F1F5-290AC300A7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7986" y="2572544"/>
            <a:ext cx="2857500" cy="285750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id="{5B66AE59-F3C8-D739-524E-AF2FAF77C650}"/>
              </a:ext>
            </a:extLst>
          </p:cNvPr>
          <p:cNvGrpSpPr/>
          <p:nvPr/>
        </p:nvGrpSpPr>
        <p:grpSpPr>
          <a:xfrm>
            <a:off x="619797" y="6319206"/>
            <a:ext cx="10952406" cy="503689"/>
            <a:chOff x="619797" y="6319206"/>
            <a:chExt cx="10952406" cy="503689"/>
          </a:xfrm>
        </p:grpSpPr>
        <p:pic>
          <p:nvPicPr>
            <p:cNvPr id="7" name="Picture 6">
              <a:extLst>
                <a:ext uri="{FF2B5EF4-FFF2-40B4-BE49-F238E27FC236}">
                  <a16:creationId xmlns:a16="http://schemas.microsoft.com/office/drawing/2014/main" id="{41521D5E-5A24-8048-F4C9-1BC297E81D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4076" y="6319206"/>
              <a:ext cx="2629700" cy="503689"/>
            </a:xfrm>
            <a:prstGeom prst="rect">
              <a:avLst/>
            </a:prstGeom>
          </p:spPr>
        </p:pic>
        <p:pic>
          <p:nvPicPr>
            <p:cNvPr id="8" name="Picture 7">
              <a:extLst>
                <a:ext uri="{FF2B5EF4-FFF2-40B4-BE49-F238E27FC236}">
                  <a16:creationId xmlns:a16="http://schemas.microsoft.com/office/drawing/2014/main" id="{59228552-BCF8-39D2-0BB0-71F019AC25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26195" y="6371595"/>
              <a:ext cx="746008" cy="449262"/>
            </a:xfrm>
            <a:prstGeom prst="rect">
              <a:avLst/>
            </a:prstGeom>
          </p:spPr>
        </p:pic>
        <p:pic>
          <p:nvPicPr>
            <p:cNvPr id="9" name="Picture 8">
              <a:extLst>
                <a:ext uri="{FF2B5EF4-FFF2-40B4-BE49-F238E27FC236}">
                  <a16:creationId xmlns:a16="http://schemas.microsoft.com/office/drawing/2014/main" id="{99E33141-D824-4CAF-F1DD-5D2CB2E52F5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9797" y="6371595"/>
              <a:ext cx="574503" cy="449262"/>
            </a:xfrm>
            <a:prstGeom prst="rect">
              <a:avLst/>
            </a:prstGeom>
          </p:spPr>
        </p:pic>
      </p:grpSp>
      <p:graphicFrame>
        <p:nvGraphicFramePr>
          <p:cNvPr id="10" name="Table 9">
            <a:extLst>
              <a:ext uri="{FF2B5EF4-FFF2-40B4-BE49-F238E27FC236}">
                <a16:creationId xmlns:a16="http://schemas.microsoft.com/office/drawing/2014/main" id="{7AAD9B06-2F22-4B17-74E7-C3EF0549FD6F}"/>
              </a:ext>
            </a:extLst>
          </p:cNvPr>
          <p:cNvGraphicFramePr>
            <a:graphicFrameLocks noGrp="1"/>
          </p:cNvGraphicFramePr>
          <p:nvPr>
            <p:extLst>
              <p:ext uri="{D42A27DB-BD31-4B8C-83A1-F6EECF244321}">
                <p14:modId xmlns:p14="http://schemas.microsoft.com/office/powerpoint/2010/main" val="100691564"/>
              </p:ext>
            </p:extLst>
          </p:nvPr>
        </p:nvGraphicFramePr>
        <p:xfrm>
          <a:off x="0" y="-50800"/>
          <a:ext cx="12192000" cy="131445"/>
        </p:xfrm>
        <a:graphic>
          <a:graphicData uri="http://schemas.openxmlformats.org/drawingml/2006/table">
            <a:tbl>
              <a:tblPr>
                <a:tableStyleId>{5C22544A-7EE6-4342-B048-85BDC9FD1C3A}</a:tableStyleId>
              </a:tblPr>
              <a:tblGrid>
                <a:gridCol w="12192000">
                  <a:extLst>
                    <a:ext uri="{9D8B030D-6E8A-4147-A177-3AD203B41FA5}">
                      <a16:colId xmlns:a16="http://schemas.microsoft.com/office/drawing/2014/main" val="1090234796"/>
                    </a:ext>
                  </a:extLst>
                </a:gridCol>
              </a:tblGrid>
              <a:tr h="0">
                <a:tc>
                  <a:txBody>
                    <a:bodyPr/>
                    <a:lstStyle/>
                    <a:p>
                      <a:pPr algn="l" fontAlgn="ctr"/>
                      <a:endParaRPr lang="en-US" sz="800" b="0" i="1" u="none" strike="noStrike" dirty="0">
                        <a:solidFill>
                          <a:srgbClr val="80808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299575"/>
                  </a:ext>
                </a:extLst>
              </a:tr>
            </a:tbl>
          </a:graphicData>
        </a:graphic>
      </p:graphicFrame>
    </p:spTree>
    <p:extLst>
      <p:ext uri="{BB962C8B-B14F-4D97-AF65-F5344CB8AC3E}">
        <p14:creationId xmlns:p14="http://schemas.microsoft.com/office/powerpoint/2010/main" val="3650360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2869</Words>
  <Application>Microsoft Office PowerPoint</Application>
  <PresentationFormat>Widescreen</PresentationFormat>
  <Paragraphs>199</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National study of adult cochlear implant referrals: which eligible patients are being missed for CI assessment?</vt:lpstr>
      <vt:lpstr>Background</vt:lpstr>
      <vt:lpstr>Aims &amp; Objectives</vt:lpstr>
      <vt:lpstr>Methods</vt:lpstr>
      <vt:lpstr>Data analysis</vt:lpstr>
      <vt:lpstr>Results – Centres</vt:lpstr>
      <vt:lpstr>Key findings</vt:lpstr>
      <vt:lpstr>Socioeconomic &amp; geographic factors</vt:lpstr>
      <vt:lpstr>Ethnicity</vt:lpstr>
      <vt:lpstr>Other interesting predictors</vt:lpstr>
      <vt:lpstr>Discussion</vt:lpstr>
      <vt:lpstr>What next?</vt:lpstr>
      <vt:lpstr>Conclusions</vt:lpstr>
      <vt:lpstr>Collaborators</vt:lpstr>
      <vt:lpstr>Site leads</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study of adult cochlear implant referrals: which eligible patients are being missed for CI assessment?</dc:title>
  <dc:creator>Chloe Swords</dc:creator>
  <cp:lastModifiedBy>Jameel Muzaffar</cp:lastModifiedBy>
  <cp:revision>37</cp:revision>
  <dcterms:created xsi:type="dcterms:W3CDTF">2023-01-15T09:08:16Z</dcterms:created>
  <dcterms:modified xsi:type="dcterms:W3CDTF">2023-04-13T21:58:58Z</dcterms:modified>
</cp:coreProperties>
</file>