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</p:sldMasterIdLst>
  <p:notesMasterIdLst>
    <p:notesMasterId r:id="rId14"/>
  </p:notesMasterIdLst>
  <p:sldIdLst>
    <p:sldId id="256" r:id="rId5"/>
    <p:sldId id="258" r:id="rId6"/>
    <p:sldId id="266" r:id="rId7"/>
    <p:sldId id="269" r:id="rId8"/>
    <p:sldId id="271" r:id="rId9"/>
    <p:sldId id="270" r:id="rId10"/>
    <p:sldId id="267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  <p14:sldId id="258"/>
            <p14:sldId id="266"/>
            <p14:sldId id="269"/>
            <p14:sldId id="271"/>
            <p14:sldId id="270"/>
            <p14:sldId id="267"/>
            <p14:sldId id="272"/>
            <p14:sldId id="273"/>
          </p14:sldIdLst>
        </p14:section>
        <p14:section name="Body (content) slides" id="{86D326B8-B1F4-470E-ACC7-B0917D5F3E13}">
          <p14:sldIdLst/>
        </p14:section>
        <p14:section name="Section separator slides" id="{A88420AD-D63A-49B0-9EA2-8A913753E5CC}">
          <p14:sldIdLst/>
        </p14:section>
        <p14:section name="End of presentation slide" id="{FA6E58FB-4655-4ADA-838A-304575EC2E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66D52-0FB0-4EF8-B1A0-66CD171DEF3C}" v="3" dt="2022-04-12T12:21:02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3248" autoAdjust="0"/>
  </p:normalViewPr>
  <p:slideViewPr>
    <p:cSldViewPr snapToGrid="0" snapToObjects="1">
      <p:cViewPr varScale="1">
        <p:scale>
          <a:sx n="107" d="100"/>
          <a:sy n="10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Adams" userId="14f5a75d-b0d5-48b5-8f39-cb0de0ec462d" providerId="ADAL" clId="{50F2AA1D-3A88-43C2-BD19-12BBDA332868}"/>
    <pc:docChg chg="undo custSel addSld delSld modSld modSection">
      <pc:chgData name="Bethany Adams" userId="14f5a75d-b0d5-48b5-8f39-cb0de0ec462d" providerId="ADAL" clId="{50F2AA1D-3A88-43C2-BD19-12BBDA332868}" dt="2021-02-24T12:22:44.884" v="31" actId="478"/>
      <pc:docMkLst>
        <pc:docMk/>
      </pc:docMkLst>
      <pc:sldChg chg="modSp mod">
        <pc:chgData name="Bethany Adams" userId="14f5a75d-b0d5-48b5-8f39-cb0de0ec462d" providerId="ADAL" clId="{50F2AA1D-3A88-43C2-BD19-12BBDA332868}" dt="2021-02-24T12:22:00.496" v="11" actId="27636"/>
        <pc:sldMkLst>
          <pc:docMk/>
          <pc:sldMk cId="3612574188" sldId="256"/>
        </pc:sldMkLst>
        <pc:spChg chg="mod">
          <ac:chgData name="Bethany Adams" userId="14f5a75d-b0d5-48b5-8f39-cb0de0ec462d" providerId="ADAL" clId="{50F2AA1D-3A88-43C2-BD19-12BBDA332868}" dt="2021-02-24T12:22:00.496" v="11" actId="27636"/>
          <ac:spMkLst>
            <pc:docMk/>
            <pc:sldMk cId="3612574188" sldId="256"/>
            <ac:spMk id="2" creationId="{00000000-0000-0000-0000-000000000000}"/>
          </ac:spMkLst>
        </pc:spChg>
        <pc:spChg chg="mod">
          <ac:chgData name="Bethany Adams" userId="14f5a75d-b0d5-48b5-8f39-cb0de0ec462d" providerId="ADAL" clId="{50F2AA1D-3A88-43C2-BD19-12BBDA332868}" dt="2021-02-24T12:21:57.581" v="9" actId="20577"/>
          <ac:spMkLst>
            <pc:docMk/>
            <pc:sldMk cId="3612574188" sldId="256"/>
            <ac:spMk id="3" creationId="{00000000-0000-0000-0000-000000000000}"/>
          </ac:spMkLst>
        </pc:spChg>
      </pc:sldChg>
      <pc:sldChg chg="delSp modSp mod">
        <pc:chgData name="Bethany Adams" userId="14f5a75d-b0d5-48b5-8f39-cb0de0ec462d" providerId="ADAL" clId="{50F2AA1D-3A88-43C2-BD19-12BBDA332868}" dt="2021-02-24T12:22:36.834" v="29" actId="478"/>
        <pc:sldMkLst>
          <pc:docMk/>
          <pc:sldMk cId="1701505313" sldId="257"/>
        </pc:sldMkLst>
        <pc:spChg chg="del mod">
          <ac:chgData name="Bethany Adams" userId="14f5a75d-b0d5-48b5-8f39-cb0de0ec462d" providerId="ADAL" clId="{50F2AA1D-3A88-43C2-BD19-12BBDA332868}" dt="2021-02-24T12:22:36.834" v="29" actId="478"/>
          <ac:spMkLst>
            <pc:docMk/>
            <pc:sldMk cId="1701505313" sldId="257"/>
            <ac:spMk id="7" creationId="{00000000-0000-0000-0000-000000000000}"/>
          </ac:spMkLst>
        </pc:spChg>
      </pc:sldChg>
      <pc:sldChg chg="del">
        <pc:chgData name="Bethany Adams" userId="14f5a75d-b0d5-48b5-8f39-cb0de0ec462d" providerId="ADAL" clId="{50F2AA1D-3A88-43C2-BD19-12BBDA332868}" dt="2021-02-24T12:22:17.953" v="18" actId="47"/>
        <pc:sldMkLst>
          <pc:docMk/>
          <pc:sldMk cId="2676023035" sldId="259"/>
        </pc:sldMkLst>
      </pc:sldChg>
      <pc:sldChg chg="delSp mod">
        <pc:chgData name="Bethany Adams" userId="14f5a75d-b0d5-48b5-8f39-cb0de0ec462d" providerId="ADAL" clId="{50F2AA1D-3A88-43C2-BD19-12BBDA332868}" dt="2021-02-24T12:22:44.884" v="31" actId="478"/>
        <pc:sldMkLst>
          <pc:docMk/>
          <pc:sldMk cId="3615098971" sldId="260"/>
        </pc:sldMkLst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5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6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7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8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10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11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12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27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28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29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30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39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40" creationId="{00000000-0000-0000-0000-000000000000}"/>
          </ac:spMkLst>
        </pc:spChg>
        <pc:spChg chg="del">
          <ac:chgData name="Bethany Adams" userId="14f5a75d-b0d5-48b5-8f39-cb0de0ec462d" providerId="ADAL" clId="{50F2AA1D-3A88-43C2-BD19-12BBDA332868}" dt="2021-02-24T12:22:44.884" v="31" actId="478"/>
          <ac:spMkLst>
            <pc:docMk/>
            <pc:sldMk cId="3615098971" sldId="260"/>
            <ac:spMk id="41" creationId="{00000000-0000-0000-0000-000000000000}"/>
          </ac:spMkLst>
        </pc:spChg>
        <pc:grpChg chg="del">
          <ac:chgData name="Bethany Adams" userId="14f5a75d-b0d5-48b5-8f39-cb0de0ec462d" providerId="ADAL" clId="{50F2AA1D-3A88-43C2-BD19-12BBDA332868}" dt="2021-02-24T12:22:44.884" v="31" actId="478"/>
          <ac:grpSpMkLst>
            <pc:docMk/>
            <pc:sldMk cId="3615098971" sldId="260"/>
            <ac:grpSpMk id="34" creationId="{00000000-0000-0000-0000-000000000000}"/>
          </ac:grpSpMkLst>
        </pc:grpChg>
        <pc:grpChg chg="del">
          <ac:chgData name="Bethany Adams" userId="14f5a75d-b0d5-48b5-8f39-cb0de0ec462d" providerId="ADAL" clId="{50F2AA1D-3A88-43C2-BD19-12BBDA332868}" dt="2021-02-24T12:22:44.884" v="31" actId="478"/>
          <ac:grpSpMkLst>
            <pc:docMk/>
            <pc:sldMk cId="3615098971" sldId="260"/>
            <ac:grpSpMk id="35" creationId="{00000000-0000-0000-0000-000000000000}"/>
          </ac:grpSpMkLst>
        </pc:grpChg>
      </pc:sldChg>
      <pc:sldChg chg="modSp mod">
        <pc:chgData name="Bethany Adams" userId="14f5a75d-b0d5-48b5-8f39-cb0de0ec462d" providerId="ADAL" clId="{50F2AA1D-3A88-43C2-BD19-12BBDA332868}" dt="2021-02-24T12:22:12.519" v="17" actId="20577"/>
        <pc:sldMkLst>
          <pc:docMk/>
          <pc:sldMk cId="2932179237" sldId="261"/>
        </pc:sldMkLst>
        <pc:spChg chg="mod">
          <ac:chgData name="Bethany Adams" userId="14f5a75d-b0d5-48b5-8f39-cb0de0ec462d" providerId="ADAL" clId="{50F2AA1D-3A88-43C2-BD19-12BBDA332868}" dt="2021-02-24T12:22:09.487" v="16" actId="20577"/>
          <ac:spMkLst>
            <pc:docMk/>
            <pc:sldMk cId="2932179237" sldId="261"/>
            <ac:spMk id="2" creationId="{00000000-0000-0000-0000-000000000000}"/>
          </ac:spMkLst>
        </pc:spChg>
        <pc:spChg chg="mod">
          <ac:chgData name="Bethany Adams" userId="14f5a75d-b0d5-48b5-8f39-cb0de0ec462d" providerId="ADAL" clId="{50F2AA1D-3A88-43C2-BD19-12BBDA332868}" dt="2021-02-24T12:22:12.519" v="17" actId="20577"/>
          <ac:spMkLst>
            <pc:docMk/>
            <pc:sldMk cId="2932179237" sldId="261"/>
            <ac:spMk id="4" creationId="{00000000-0000-0000-0000-000000000000}"/>
          </ac:spMkLst>
        </pc:spChg>
      </pc:sldChg>
      <pc:sldChg chg="delSp mod">
        <pc:chgData name="Bethany Adams" userId="14f5a75d-b0d5-48b5-8f39-cb0de0ec462d" providerId="ADAL" clId="{50F2AA1D-3A88-43C2-BD19-12BBDA332868}" dt="2021-02-24T12:22:38.949" v="30" actId="478"/>
        <pc:sldMkLst>
          <pc:docMk/>
          <pc:sldMk cId="4207951779" sldId="262"/>
        </pc:sldMkLst>
        <pc:picChg chg="del">
          <ac:chgData name="Bethany Adams" userId="14f5a75d-b0d5-48b5-8f39-cb0de0ec462d" providerId="ADAL" clId="{50F2AA1D-3A88-43C2-BD19-12BBDA332868}" dt="2021-02-24T12:22:38.949" v="30" actId="478"/>
          <ac:picMkLst>
            <pc:docMk/>
            <pc:sldMk cId="4207951779" sldId="262"/>
            <ac:picMk id="2" creationId="{00000000-0000-0000-0000-000000000000}"/>
          </ac:picMkLst>
        </pc:picChg>
      </pc:sldChg>
      <pc:sldChg chg="delSp add del mod">
        <pc:chgData name="Bethany Adams" userId="14f5a75d-b0d5-48b5-8f39-cb0de0ec462d" providerId="ADAL" clId="{50F2AA1D-3A88-43C2-BD19-12BBDA332868}" dt="2021-02-24T12:22:32.150" v="27" actId="478"/>
        <pc:sldMkLst>
          <pc:docMk/>
          <pc:sldMk cId="2243755616" sldId="263"/>
        </pc:sldMkLst>
        <pc:picChg chg="del">
          <ac:chgData name="Bethany Adams" userId="14f5a75d-b0d5-48b5-8f39-cb0de0ec462d" providerId="ADAL" clId="{50F2AA1D-3A88-43C2-BD19-12BBDA332868}" dt="2021-02-24T12:22:32.150" v="27" actId="478"/>
          <ac:picMkLst>
            <pc:docMk/>
            <pc:sldMk cId="2243755616" sldId="263"/>
            <ac:picMk id="3" creationId="{00000000-0000-0000-0000-000000000000}"/>
          </ac:picMkLst>
        </pc:picChg>
      </pc:sldChg>
      <pc:sldChg chg="delSp modSp mod">
        <pc:chgData name="Bethany Adams" userId="14f5a75d-b0d5-48b5-8f39-cb0de0ec462d" providerId="ADAL" clId="{50F2AA1D-3A88-43C2-BD19-12BBDA332868}" dt="2021-02-24T12:22:07.822" v="15"/>
        <pc:sldMkLst>
          <pc:docMk/>
          <pc:sldMk cId="1264694024" sldId="265"/>
        </pc:sldMkLst>
        <pc:spChg chg="mod">
          <ac:chgData name="Bethany Adams" userId="14f5a75d-b0d5-48b5-8f39-cb0de0ec462d" providerId="ADAL" clId="{50F2AA1D-3A88-43C2-BD19-12BBDA332868}" dt="2021-02-24T12:22:03.109" v="12" actId="20577"/>
          <ac:spMkLst>
            <pc:docMk/>
            <pc:sldMk cId="1264694024" sldId="265"/>
            <ac:spMk id="2" creationId="{00000000-0000-0000-0000-000000000000}"/>
          </ac:spMkLst>
        </pc:spChg>
        <pc:spChg chg="del mod">
          <ac:chgData name="Bethany Adams" userId="14f5a75d-b0d5-48b5-8f39-cb0de0ec462d" providerId="ADAL" clId="{50F2AA1D-3A88-43C2-BD19-12BBDA332868}" dt="2021-02-24T12:22:07.822" v="15"/>
          <ac:spMkLst>
            <pc:docMk/>
            <pc:sldMk cId="1264694024" sldId="265"/>
            <ac:spMk id="3" creationId="{00000000-0000-0000-0000-000000000000}"/>
          </ac:spMkLst>
        </pc:spChg>
      </pc:sldChg>
      <pc:sldChg chg="del">
        <pc:chgData name="Bethany Adams" userId="14f5a75d-b0d5-48b5-8f39-cb0de0ec462d" providerId="ADAL" clId="{50F2AA1D-3A88-43C2-BD19-12BBDA332868}" dt="2021-02-24T12:22:24.354" v="23" actId="47"/>
        <pc:sldMkLst>
          <pc:docMk/>
          <pc:sldMk cId="4289476828" sldId="266"/>
        </pc:sldMkLst>
      </pc:sldChg>
      <pc:sldChg chg="del">
        <pc:chgData name="Bethany Adams" userId="14f5a75d-b0d5-48b5-8f39-cb0de0ec462d" providerId="ADAL" clId="{50F2AA1D-3A88-43C2-BD19-12BBDA332868}" dt="2021-02-24T12:22:25.655" v="24" actId="47"/>
        <pc:sldMkLst>
          <pc:docMk/>
          <pc:sldMk cId="2368785756" sldId="267"/>
        </pc:sldMkLst>
      </pc:sldChg>
      <pc:sldChg chg="del">
        <pc:chgData name="Bethany Adams" userId="14f5a75d-b0d5-48b5-8f39-cb0de0ec462d" providerId="ADAL" clId="{50F2AA1D-3A88-43C2-BD19-12BBDA332868}" dt="2021-02-24T12:22:19.200" v="19" actId="47"/>
        <pc:sldMkLst>
          <pc:docMk/>
          <pc:sldMk cId="3937592412" sldId="268"/>
        </pc:sldMkLst>
      </pc:sldChg>
      <pc:sldChg chg="del">
        <pc:chgData name="Bethany Adams" userId="14f5a75d-b0d5-48b5-8f39-cb0de0ec462d" providerId="ADAL" clId="{50F2AA1D-3A88-43C2-BD19-12BBDA332868}" dt="2021-02-24T12:22:20.497" v="20" actId="47"/>
        <pc:sldMkLst>
          <pc:docMk/>
          <pc:sldMk cId="2586368584" sldId="269"/>
        </pc:sldMkLst>
      </pc:sldChg>
      <pc:sldChg chg="del">
        <pc:chgData name="Bethany Adams" userId="14f5a75d-b0d5-48b5-8f39-cb0de0ec462d" providerId="ADAL" clId="{50F2AA1D-3A88-43C2-BD19-12BBDA332868}" dt="2021-02-24T12:22:21.854" v="21" actId="47"/>
        <pc:sldMkLst>
          <pc:docMk/>
          <pc:sldMk cId="3549202907" sldId="270"/>
        </pc:sldMkLst>
      </pc:sldChg>
      <pc:sldChg chg="del">
        <pc:chgData name="Bethany Adams" userId="14f5a75d-b0d5-48b5-8f39-cb0de0ec462d" providerId="ADAL" clId="{50F2AA1D-3A88-43C2-BD19-12BBDA332868}" dt="2021-02-24T12:22:23.172" v="22" actId="47"/>
        <pc:sldMkLst>
          <pc:docMk/>
          <pc:sldMk cId="2151530186" sldId="271"/>
        </pc:sldMkLst>
      </pc:sldChg>
    </pc:docChg>
  </pc:docChgLst>
  <pc:docChgLst>
    <pc:chgData name="Bethany Adams" userId="S::bethany.adams@nottingham.ac.uk::14f5a75d-b0d5-48b5-8f39-cb0de0ec462d" providerId="AD" clId="Web-{0C966D52-0FB0-4EF8-B1A0-66CD171DEF3C}"/>
    <pc:docChg chg="modSld">
      <pc:chgData name="Bethany Adams" userId="S::bethany.adams@nottingham.ac.uk::14f5a75d-b0d5-48b5-8f39-cb0de0ec462d" providerId="AD" clId="Web-{0C966D52-0FB0-4EF8-B1A0-66CD171DEF3C}" dt="2022-04-12T12:21:02.047" v="2"/>
      <pc:docMkLst>
        <pc:docMk/>
      </pc:docMkLst>
      <pc:sldChg chg="delSp">
        <pc:chgData name="Bethany Adams" userId="S::bethany.adams@nottingham.ac.uk::14f5a75d-b0d5-48b5-8f39-cb0de0ec462d" providerId="AD" clId="Web-{0C966D52-0FB0-4EF8-B1A0-66CD171DEF3C}" dt="2022-04-12T12:20:54.265" v="0"/>
        <pc:sldMkLst>
          <pc:docMk/>
          <pc:sldMk cId="2932179237" sldId="261"/>
        </pc:sldMkLst>
        <pc:spChg chg="del">
          <ac:chgData name="Bethany Adams" userId="S::bethany.adams@nottingham.ac.uk::14f5a75d-b0d5-48b5-8f39-cb0de0ec462d" providerId="AD" clId="Web-{0C966D52-0FB0-4EF8-B1A0-66CD171DEF3C}" dt="2022-04-12T12:20:54.265" v="0"/>
          <ac:spMkLst>
            <pc:docMk/>
            <pc:sldMk cId="2932179237" sldId="261"/>
            <ac:spMk id="4" creationId="{00000000-0000-0000-0000-000000000000}"/>
          </ac:spMkLst>
        </pc:spChg>
      </pc:sldChg>
      <pc:sldChg chg="delSp delAnim">
        <pc:chgData name="Bethany Adams" userId="S::bethany.adams@nottingham.ac.uk::14f5a75d-b0d5-48b5-8f39-cb0de0ec462d" providerId="AD" clId="Web-{0C966D52-0FB0-4EF8-B1A0-66CD171DEF3C}" dt="2022-04-12T12:21:02.047" v="2"/>
        <pc:sldMkLst>
          <pc:docMk/>
          <pc:sldMk cId="4207951779" sldId="262"/>
        </pc:sldMkLst>
        <pc:spChg chg="del">
          <ac:chgData name="Bethany Adams" userId="S::bethany.adams@nottingham.ac.uk::14f5a75d-b0d5-48b5-8f39-cb0de0ec462d" providerId="AD" clId="Web-{0C966D52-0FB0-4EF8-B1A0-66CD171DEF3C}" dt="2022-04-12T12:21:01.078" v="1"/>
          <ac:spMkLst>
            <pc:docMk/>
            <pc:sldMk cId="4207951779" sldId="262"/>
            <ac:spMk id="6" creationId="{00000000-0000-0000-0000-000000000000}"/>
          </ac:spMkLst>
        </pc:spChg>
        <pc:spChg chg="del">
          <ac:chgData name="Bethany Adams" userId="S::bethany.adams@nottingham.ac.uk::14f5a75d-b0d5-48b5-8f39-cb0de0ec462d" providerId="AD" clId="Web-{0C966D52-0FB0-4EF8-B1A0-66CD171DEF3C}" dt="2022-04-12T12:21:02.047" v="2"/>
          <ac:spMkLst>
            <pc:docMk/>
            <pc:sldMk cId="4207951779" sldId="26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ED38-96E4-46AC-A52C-E1CAF49ABB49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FEA5-6C40-4DCD-93BC-772278A73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5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FEA5-6C40-4DCD-93BC-772278A736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9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83537"/>
            <a:ext cx="3363085" cy="562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83537"/>
            <a:ext cx="3363085" cy="562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1394924"/>
            <a:ext cx="103632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1" y="163555"/>
            <a:ext cx="3361625" cy="562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8936" y="1297901"/>
            <a:ext cx="1142737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47390"/>
            <a:ext cx="3359992" cy="56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697079"/>
            <a:ext cx="2817707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11480" y="1466170"/>
            <a:ext cx="1236219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37818"/>
            <a:ext cx="3363085" cy="562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578155"/>
            <a:ext cx="2567816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927307">
            <a:off x="10320263" y="1339309"/>
            <a:ext cx="1221055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3"/>
            <a:ext cx="1937173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0625" y="1305876"/>
            <a:ext cx="1198273" cy="119827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864AF-4A8B-234D-9649-77DCF16FA4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37818"/>
            <a:ext cx="3363085" cy="5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1" y="125954"/>
            <a:ext cx="3361625" cy="562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2288281">
            <a:off x="10011065" y="999080"/>
            <a:ext cx="1435615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155035"/>
            <a:ext cx="3363085" cy="562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92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1" r:id="rId12"/>
    <p:sldLayoutId id="2147483664" r:id="rId13"/>
    <p:sldLayoutId id="2147483669" r:id="rId14"/>
    <p:sldLayoutId id="2147483667" r:id="rId15"/>
    <p:sldLayoutId id="2147483668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@Nottingham.ac.uk" TargetMode="External"/><Relationship Id="rId2" Type="http://schemas.openxmlformats.org/officeDocument/2006/relationships/hyperlink" Target="http://www.coachtrial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killan1@Nottingham.ac.u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161" y="866604"/>
            <a:ext cx="8280400" cy="179500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Audiometry and cochlear implant candidacy referrals: </a:t>
            </a:r>
            <a:br>
              <a:rPr lang="en-GB" sz="4000" dirty="0" smtClean="0"/>
            </a:br>
            <a:r>
              <a:rPr lang="en-GB" sz="4000" dirty="0" smtClean="0"/>
              <a:t>To 3 or not to 3?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030734"/>
            <a:ext cx="8300720" cy="4439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latin typeface="Arial"/>
                <a:cs typeface="Arial"/>
              </a:rPr>
              <a:t>Catherine Killan</a:t>
            </a:r>
            <a:r>
              <a:rPr lang="en-GB" sz="1800" baseline="30000" dirty="0">
                <a:latin typeface="Arial"/>
                <a:cs typeface="Arial"/>
              </a:rPr>
              <a:t>1,2,3</a:t>
            </a:r>
            <a:r>
              <a:rPr lang="en-GB" sz="1800" dirty="0">
                <a:latin typeface="Arial"/>
                <a:cs typeface="Arial"/>
              </a:rPr>
              <a:t>, Douglas Hartley</a:t>
            </a:r>
            <a:r>
              <a:rPr lang="en-GB" sz="1800" baseline="30000" dirty="0">
                <a:latin typeface="Arial"/>
                <a:cs typeface="Arial"/>
              </a:rPr>
              <a:t>1,2,4</a:t>
            </a:r>
            <a:r>
              <a:rPr lang="en-GB" sz="1800" dirty="0">
                <a:latin typeface="Arial"/>
                <a:cs typeface="Arial"/>
              </a:rPr>
              <a:t>, Derek Hoare</a:t>
            </a:r>
            <a:r>
              <a:rPr lang="en-GB" sz="1800" baseline="30000" dirty="0">
                <a:latin typeface="Arial"/>
                <a:cs typeface="Arial"/>
              </a:rPr>
              <a:t>1,2</a:t>
            </a:r>
            <a:r>
              <a:rPr lang="en-GB" sz="1800" dirty="0">
                <a:latin typeface="Arial"/>
                <a:cs typeface="Arial"/>
              </a:rPr>
              <a:t>, </a:t>
            </a:r>
            <a:r>
              <a:rPr lang="en-GB" sz="1800" dirty="0" err="1">
                <a:latin typeface="Arial"/>
                <a:cs typeface="Arial"/>
              </a:rPr>
              <a:t>Pádraig</a:t>
            </a:r>
            <a:r>
              <a:rPr lang="en-GB" sz="1800" dirty="0">
                <a:latin typeface="Arial"/>
                <a:cs typeface="Arial"/>
              </a:rPr>
              <a:t> Kitterick</a:t>
            </a:r>
            <a:r>
              <a:rPr lang="en-GB" sz="1800" baseline="30000" dirty="0">
                <a:latin typeface="Arial"/>
                <a:cs typeface="Arial"/>
              </a:rPr>
              <a:t>1,2,4,5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040" y="4984989"/>
            <a:ext cx="641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Acknowledgments: Paige Church, Jason Cropper, Rob Gardner, Faye Isherwood, Sophia Nasim, Nathan Waite, Karen Willis.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8560" y="3490407"/>
            <a:ext cx="797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/>
              <a:t>1 </a:t>
            </a:r>
            <a:r>
              <a:rPr lang="en-GB" sz="1200" dirty="0"/>
              <a:t>NIHR Nottingham Hearing Biomedical Research Centre, University of Nottingham, Nottingham, UK</a:t>
            </a:r>
          </a:p>
          <a:p>
            <a:r>
              <a:rPr lang="en-GB" sz="1200" baseline="30000" dirty="0"/>
              <a:t>2 </a:t>
            </a:r>
            <a:r>
              <a:rPr lang="en-GB" sz="1200" dirty="0"/>
              <a:t>Hearing Sciences, School of Medicine, University of Nottingham, Nottingham, UK</a:t>
            </a:r>
          </a:p>
          <a:p>
            <a:r>
              <a:rPr lang="en-GB" sz="1200" baseline="30000" dirty="0"/>
              <a:t>3</a:t>
            </a:r>
            <a:r>
              <a:rPr lang="en-GB" sz="1200" dirty="0"/>
              <a:t> Bradford Teaching Hospitals NHS Foundation Trust, Bradford, UK</a:t>
            </a:r>
          </a:p>
          <a:p>
            <a:r>
              <a:rPr lang="en-GB" sz="1200" baseline="30000" dirty="0"/>
              <a:t>4 </a:t>
            </a:r>
            <a:r>
              <a:rPr lang="en-GB" sz="1200" dirty="0"/>
              <a:t>Nottingham University Hospitals NHS Foundation Trust, Nottingham, UK</a:t>
            </a:r>
          </a:p>
          <a:p>
            <a:r>
              <a:rPr lang="en-GB" sz="1200" baseline="30000" dirty="0"/>
              <a:t>5 </a:t>
            </a:r>
            <a:r>
              <a:rPr lang="en-GB" sz="1200" dirty="0"/>
              <a:t>National Acoustics Laboratory, Sydney, Australia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7039" y="5952232"/>
            <a:ext cx="641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CUSP study was funded by NIHR and Cochlear Corp. </a:t>
            </a:r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TA166 and TA566 Audiometric criteria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9929"/>
            <a:ext cx="3797935" cy="370078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17" y="1689929"/>
            <a:ext cx="3795997" cy="370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2615" y="5432737"/>
            <a:ext cx="200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TA166 (2009)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6332" y="5432738"/>
            <a:ext cx="200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TA566 </a:t>
            </a:r>
            <a:r>
              <a:rPr lang="en-GB" sz="2400" b="1" dirty="0"/>
              <a:t>(2019)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8741" y="3864419"/>
            <a:ext cx="10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Any two thresholds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30" y="5942700"/>
            <a:ext cx="502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Audiometric eligibility could be established by measuring 4 thresholds.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75718" y="5894402"/>
            <a:ext cx="481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Audiometric eligibility can be established by measuring from 4 up to 10 thresholds.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66447" y="3442447"/>
            <a:ext cx="1999129" cy="89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965" y="253367"/>
            <a:ext cx="8688070" cy="8787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Impact on eligibility of children using HAs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73" y="1315631"/>
            <a:ext cx="5573351" cy="417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35" y="1132155"/>
            <a:ext cx="4921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 looked at the two most-recent audiograms of whole caseloads of children using hearing aids (HAs) at four hospitals from 2019-2021.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2019 NICE guidance (TA566) made more children audiometrically eligible for CIs.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also meant more children’s eligibility became unknown, because of the extra thresholds needed to know if a child met the guidance.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9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Characteristics of children </a:t>
            </a:r>
            <a:r>
              <a:rPr lang="en-GB" dirty="0" smtClean="0"/>
              <a:t>whose eligibility was unknown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96416" y="4914900"/>
            <a:ext cx="801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whose eligibility was unknown were: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Younger on average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likely to have additional needs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6007"/>
          <a:stretch/>
        </p:blipFill>
        <p:spPr>
          <a:xfrm>
            <a:off x="1079628" y="2035810"/>
            <a:ext cx="10032742" cy="22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Aural / Oral outcomes of children </a:t>
            </a:r>
            <a:r>
              <a:rPr lang="en-GB" dirty="0" smtClean="0"/>
              <a:t>whose eligibility was unknown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5082" y="2044601"/>
            <a:ext cx="10031506" cy="254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PEACH questionnaire* </a:t>
            </a:r>
            <a:r>
              <a:rPr lang="en-GB" dirty="0" smtClean="0">
                <a:solidFill>
                  <a:schemeClr val="tx1"/>
                </a:solidFill>
              </a:rPr>
              <a:t>completed by 107 parents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Statistics controlled </a:t>
            </a:r>
            <a:r>
              <a:rPr lang="en-GB" dirty="0">
                <a:solidFill>
                  <a:schemeClr val="tx1"/>
                </a:solidFill>
              </a:rPr>
              <a:t>for age, caregiver education, and additional needs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Children of unknown eligibility s</a:t>
            </a:r>
            <a:r>
              <a:rPr lang="en-GB" dirty="0" smtClean="0">
                <a:solidFill>
                  <a:schemeClr val="tx1"/>
                </a:solidFill>
              </a:rPr>
              <a:t>cored:</a:t>
            </a:r>
            <a:r>
              <a:rPr lang="en-GB" dirty="0" smtClean="0"/>
              <a:t> </a:t>
            </a:r>
          </a:p>
          <a:p>
            <a:pPr lvl="2"/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worse 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 CI users by 18% on average (p&lt;0.01)</a:t>
            </a:r>
          </a:p>
          <a:p>
            <a:pPr lvl="2"/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worse 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 HA users out of 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NICE audiometric criteria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similarly </a:t>
            </a:r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</a:t>
            </a:r>
            <a:r>
              <a:rPr lang="en-GB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children using HAs </a:t>
            </a:r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newly eligible for CIs</a:t>
            </a:r>
          </a:p>
          <a:p>
            <a:pPr lvl="1"/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95081" y="4769224"/>
            <a:ext cx="9305365" cy="73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16% equivalent to </a:t>
            </a:r>
            <a:r>
              <a:rPr lang="en-GB" sz="2000" dirty="0" smtClean="0">
                <a:solidFill>
                  <a:schemeClr val="tx1"/>
                </a:solidFill>
              </a:rPr>
              <a:t>difference between a 50 dB HL and 80 dB HL hearing loss*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44754" y="5830902"/>
            <a:ext cx="7886700" cy="59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>
                <a:solidFill>
                  <a:schemeClr val="tx1"/>
                </a:solidFill>
              </a:rPr>
              <a:t>*Ching T., &amp; Hill, M. (2007). The Parents’ Evaluation of Aural/Oral Performance of Children (PEACH) Scale: Normative Data. </a:t>
            </a:r>
            <a:r>
              <a:rPr lang="en-GB" sz="1700" i="1" dirty="0">
                <a:solidFill>
                  <a:schemeClr val="tx1"/>
                </a:solidFill>
              </a:rPr>
              <a:t>J Am </a:t>
            </a:r>
            <a:r>
              <a:rPr lang="en-GB" sz="1700" i="1" dirty="0" err="1">
                <a:solidFill>
                  <a:schemeClr val="tx1"/>
                </a:solidFill>
              </a:rPr>
              <a:t>Acad</a:t>
            </a:r>
            <a:r>
              <a:rPr lang="en-GB" sz="1700" i="1" dirty="0">
                <a:solidFill>
                  <a:schemeClr val="tx1"/>
                </a:solidFill>
              </a:rPr>
              <a:t> </a:t>
            </a:r>
            <a:r>
              <a:rPr lang="en-GB" sz="1700" i="1" dirty="0" err="1">
                <a:solidFill>
                  <a:schemeClr val="tx1"/>
                </a:solidFill>
              </a:rPr>
              <a:t>Audiol</a:t>
            </a:r>
            <a:r>
              <a:rPr lang="en-GB" sz="1700" i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</a:rPr>
              <a:t>18: 220-235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Possible consequences for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9" y="1900164"/>
            <a:ext cx="5106521" cy="38462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Not referred to CI </a:t>
            </a:r>
            <a:r>
              <a:rPr lang="en-GB" dirty="0" smtClean="0"/>
              <a:t>services, because referral guidance is the same as the NICE guidance</a:t>
            </a:r>
            <a:endParaRPr lang="en-GB" dirty="0" smtClean="0"/>
          </a:p>
          <a:p>
            <a:r>
              <a:rPr lang="en-GB" dirty="0" smtClean="0"/>
              <a:t>Delayed </a:t>
            </a:r>
            <a:r>
              <a:rPr lang="en-GB" dirty="0" smtClean="0"/>
              <a:t>referral</a:t>
            </a:r>
            <a:endParaRPr lang="en-GB" dirty="0" smtClean="0"/>
          </a:p>
          <a:p>
            <a:r>
              <a:rPr lang="en-GB" dirty="0" smtClean="0"/>
              <a:t>Inequitable </a:t>
            </a:r>
            <a:r>
              <a:rPr lang="en-GB" dirty="0" smtClean="0"/>
              <a:t>access for those with additional needs </a:t>
            </a:r>
            <a:endParaRPr lang="en-GB" dirty="0" smtClean="0"/>
          </a:p>
          <a:p>
            <a:r>
              <a:rPr lang="en-GB" dirty="0" smtClean="0"/>
              <a:t>Delays r</a:t>
            </a:r>
            <a:r>
              <a:rPr lang="en-GB" dirty="0" smtClean="0"/>
              <a:t>isk missing the chance of having bilateral </a:t>
            </a:r>
            <a:r>
              <a:rPr lang="en-GB" dirty="0" smtClean="0"/>
              <a:t>CIs for older </a:t>
            </a:r>
            <a:r>
              <a:rPr lang="en-GB" dirty="0" smtClean="0"/>
              <a:t>teenagers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1071"/>
            <a:ext cx="5242440" cy="41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steps for CI Champions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5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 smtClean="0"/>
              <a:t>thresholds at 3 </a:t>
            </a:r>
            <a:r>
              <a:rPr lang="en-GB" dirty="0"/>
              <a:t>kHz </a:t>
            </a:r>
            <a:r>
              <a:rPr lang="en-GB" dirty="0" smtClean="0"/>
              <a:t>are </a:t>
            </a:r>
            <a:r>
              <a:rPr lang="en-GB" dirty="0" smtClean="0"/>
              <a:t>known:</a:t>
            </a:r>
          </a:p>
          <a:p>
            <a:r>
              <a:rPr lang="en-GB" dirty="0" smtClean="0"/>
              <a:t>Include 3 kHz </a:t>
            </a:r>
            <a:r>
              <a:rPr lang="en-GB" dirty="0"/>
              <a:t>when deciding whether to offer referral to CI service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 smtClean="0"/>
              <a:t>thresholds at 3 kHz, or other frequencies that could affect eligibility, are </a:t>
            </a:r>
            <a:r>
              <a:rPr lang="en-GB" dirty="0" smtClean="0"/>
              <a:t>unknown: </a:t>
            </a:r>
          </a:p>
          <a:p>
            <a:r>
              <a:rPr lang="en-GB" dirty="0" smtClean="0"/>
              <a:t>Measure if possible</a:t>
            </a:r>
            <a:endParaRPr lang="en-GB" dirty="0"/>
          </a:p>
          <a:p>
            <a:r>
              <a:rPr lang="en-GB" dirty="0" smtClean="0"/>
              <a:t>Speak with your </a:t>
            </a:r>
            <a:r>
              <a:rPr lang="en-GB" dirty="0"/>
              <a:t>CI service about </a:t>
            </a:r>
            <a:r>
              <a:rPr lang="en-GB" dirty="0" smtClean="0"/>
              <a:t>whether to refer anyway</a:t>
            </a:r>
            <a:endParaRPr lang="en-GB" dirty="0"/>
          </a:p>
          <a:p>
            <a:r>
              <a:rPr lang="en-GB" dirty="0" smtClean="0"/>
              <a:t>Promote measurement of 3 kHz – adults and children</a:t>
            </a:r>
          </a:p>
          <a:p>
            <a:r>
              <a:rPr lang="en-GB" dirty="0" smtClean="0"/>
              <a:t>Raise a</a:t>
            </a:r>
            <a:r>
              <a:rPr lang="en-GB" dirty="0" smtClean="0"/>
              <a:t>wareness that adults </a:t>
            </a:r>
            <a:r>
              <a:rPr lang="en-GB" dirty="0" smtClean="0"/>
              <a:t>with learning difficulties might be on children’s caseloads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in research and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Audit TAG566 </a:t>
            </a:r>
            <a:r>
              <a:rPr lang="en-GB" dirty="0" smtClean="0"/>
              <a:t>(NICE, 2019</a:t>
            </a:r>
            <a:r>
              <a:rPr lang="en-GB" dirty="0" smtClean="0"/>
              <a:t>) </a:t>
            </a:r>
            <a:endParaRPr lang="en-GB" dirty="0"/>
          </a:p>
          <a:p>
            <a:r>
              <a:rPr lang="en-GB" dirty="0" smtClean="0"/>
              <a:t>Create evidence for next NICE </a:t>
            </a:r>
            <a:r>
              <a:rPr lang="en-GB" dirty="0" smtClean="0"/>
              <a:t>guidance…</a:t>
            </a:r>
            <a:endParaRPr lang="en-GB" dirty="0" smtClean="0"/>
          </a:p>
          <a:p>
            <a:r>
              <a:rPr lang="en-GB" sz="2600" dirty="0" smtClean="0"/>
              <a:t>COACH Trial </a:t>
            </a:r>
            <a:r>
              <a:rPr lang="en-GB" dirty="0" smtClean="0"/>
              <a:t>– Recruiting now</a:t>
            </a:r>
            <a:r>
              <a:rPr lang="en-GB" dirty="0" smtClean="0"/>
              <a:t>!! </a:t>
            </a:r>
            <a:r>
              <a:rPr lang="en-GB" dirty="0" smtClean="0"/>
              <a:t>Seeking adults with: 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any two thresholds 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≥70 </a:t>
            </a: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dB HL (0.5, 1, 2, </a:t>
            </a: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3, </a:t>
            </a: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 4 kHz) bilaterally</a:t>
            </a:r>
          </a:p>
          <a:p>
            <a:endParaRPr lang="en-GB" sz="1200" dirty="0"/>
          </a:p>
          <a:p>
            <a:pPr marL="0" indent="0" algn="ctr">
              <a:buNone/>
            </a:pPr>
            <a:r>
              <a:rPr lang="en-GB" sz="3200" dirty="0" smtClean="0"/>
              <a:t>Please visit our website to find out more</a:t>
            </a:r>
          </a:p>
          <a:p>
            <a:pPr marL="0" indent="0" algn="ctr">
              <a:buNone/>
            </a:pPr>
            <a:r>
              <a:rPr lang="en-GB" sz="3200" dirty="0" smtClean="0">
                <a:hlinkClick r:id="rId2"/>
              </a:rPr>
              <a:t>www.coachtrial.ac.uk</a:t>
            </a:r>
            <a:r>
              <a:rPr lang="en-GB" sz="3200" dirty="0" smtClean="0"/>
              <a:t>   </a:t>
            </a:r>
          </a:p>
          <a:p>
            <a:pPr marL="0" indent="0" algn="ctr">
              <a:buNone/>
            </a:pPr>
            <a:r>
              <a:rPr lang="en-GB" sz="3200" dirty="0" smtClean="0"/>
              <a:t>If your department would like promotional material, or to become a patient identification centre, please email the COACH Team at:</a:t>
            </a:r>
          </a:p>
          <a:p>
            <a:pPr marL="0" indent="0" algn="ctr">
              <a:buNone/>
            </a:pPr>
            <a:r>
              <a:rPr lang="en-GB" sz="3200" dirty="0" smtClean="0">
                <a:hlinkClick r:id="rId3"/>
              </a:rPr>
              <a:t>COACH</a:t>
            </a:r>
            <a:r>
              <a:rPr lang="en-GB" sz="3200" dirty="0" smtClean="0">
                <a:hlinkClick r:id="rId3"/>
              </a:rPr>
              <a:t>@Nottingham.ac.uk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759" y="547172"/>
            <a:ext cx="3298576" cy="9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044"/>
            <a:ext cx="10515600" cy="108353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Can we make the referral guidance clearer?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523" y="1215578"/>
            <a:ext cx="5952954" cy="467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035" y="6158753"/>
            <a:ext cx="1157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Please email any suggestions to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catherine.killan1@nottingham.ac.uk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 and I will share with the BCIG Trustees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A8A77D623F94D957016E882AD4B9E" ma:contentTypeVersion="15" ma:contentTypeDescription="Create a new document." ma:contentTypeScope="" ma:versionID="fecb08c90720c1cbe837c1d78561b8c2">
  <xsd:schema xmlns:xsd="http://www.w3.org/2001/XMLSchema" xmlns:xs="http://www.w3.org/2001/XMLSchema" xmlns:p="http://schemas.microsoft.com/office/2006/metadata/properties" xmlns:ns3="2f021d83-7625-4601-9c09-c5486844ea43" xmlns:ns4="71ca9aca-6de9-4f86-accb-839803e63866" targetNamespace="http://schemas.microsoft.com/office/2006/metadata/properties" ma:root="true" ma:fieldsID="365a053bf8feab26a3c924ea961fca08" ns3:_="" ns4:_="">
    <xsd:import namespace="2f021d83-7625-4601-9c09-c5486844ea43"/>
    <xsd:import namespace="71ca9aca-6de9-4f86-accb-839803e638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21d83-7625-4601-9c09-c5486844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a9aca-6de9-4f86-accb-839803e638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ca9aca-6de9-4f86-accb-839803e63866">
      <UserInfo>
        <DisplayName>Bethany Adams</DisplayName>
        <AccountId>108</AccountId>
        <AccountType/>
      </UserInfo>
    </SharedWithUsers>
    <_activity xmlns="2f021d83-7625-4601-9c09-c5486844ea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532119-6491-43A1-8EEE-297CE06E2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21d83-7625-4601-9c09-c5486844ea43"/>
    <ds:schemaRef ds:uri="71ca9aca-6de9-4f86-accb-839803e63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A74ECE-54DC-44B3-9A13-E87D089CC11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f021d83-7625-4601-9c09-c5486844ea43"/>
    <ds:schemaRef ds:uri="71ca9aca-6de9-4f86-accb-839803e63866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ED013F-D015-4446-96F3-9B60699F8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</TotalTime>
  <Words>594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Audiometry and cochlear implant candidacy referrals:  To 3 or not to 3?</vt:lpstr>
      <vt:lpstr>TA166 and TA566 Audiometric criteria</vt:lpstr>
      <vt:lpstr>Impact on eligibility of children using HAs</vt:lpstr>
      <vt:lpstr>Characteristics of children whose eligibility was unknown</vt:lpstr>
      <vt:lpstr>Aural / Oral outcomes of children whose eligibility was unknown</vt:lpstr>
      <vt:lpstr>Possible consequences for patients</vt:lpstr>
      <vt:lpstr>Next steps for CI Champions</vt:lpstr>
      <vt:lpstr>Next steps in research and audit</vt:lpstr>
      <vt:lpstr>Can we make the referral guidance clearer?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Catherine Killan</cp:lastModifiedBy>
  <cp:revision>164</cp:revision>
  <dcterms:created xsi:type="dcterms:W3CDTF">2019-02-08T10:07:24Z</dcterms:created>
  <dcterms:modified xsi:type="dcterms:W3CDTF">2023-04-17T15:56:31Z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0x0101004CCA8A77D623F94D957016E882AD4B9E</vt:lpwstr>
  </property>
</Properties>
</file>