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17"/>
  </p:notesMasterIdLst>
  <p:handoutMasterIdLst>
    <p:handoutMasterId r:id="rId18"/>
  </p:handoutMasterIdLst>
  <p:sldIdLst>
    <p:sldId id="277" r:id="rId3"/>
    <p:sldId id="281" r:id="rId4"/>
    <p:sldId id="272" r:id="rId5"/>
    <p:sldId id="282" r:id="rId6"/>
    <p:sldId id="283" r:id="rId7"/>
    <p:sldId id="275" r:id="rId8"/>
    <p:sldId id="288" r:id="rId9"/>
    <p:sldId id="285" r:id="rId10"/>
    <p:sldId id="284" r:id="rId11"/>
    <p:sldId id="280" r:id="rId12"/>
    <p:sldId id="286" r:id="rId13"/>
    <p:sldId id="265" r:id="rId14"/>
    <p:sldId id="258"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633"/>
    <a:srgbClr val="0070AD"/>
    <a:srgbClr val="008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8"/>
    <p:restoredTop sz="94558" autoAdjust="0"/>
  </p:normalViewPr>
  <p:slideViewPr>
    <p:cSldViewPr snapToGrid="0" snapToObjects="1">
      <p:cViewPr varScale="1">
        <p:scale>
          <a:sx n="109" d="100"/>
          <a:sy n="109" d="100"/>
        </p:scale>
        <p:origin x="52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32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7BB7C-7550-490E-B24F-2BF783D84D3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31777EAC-3A3F-4BED-AC81-D263211B7AD2}">
      <dgm:prSet phldrT="[Text]"/>
      <dgm:spPr/>
      <dgm:t>
        <a:bodyPr/>
        <a:lstStyle/>
        <a:p>
          <a:r>
            <a:rPr lang="en-US" i="1" dirty="0"/>
            <a:t>Environmental Sounds</a:t>
          </a:r>
          <a:endParaRPr lang="en-GB" i="1" dirty="0"/>
        </a:p>
      </dgm:t>
    </dgm:pt>
    <dgm:pt modelId="{F1C0936F-D149-439D-9F9E-5635CED3B502}" type="parTrans" cxnId="{86AB8393-7F80-4D3D-9852-213B10274AC7}">
      <dgm:prSet/>
      <dgm:spPr/>
      <dgm:t>
        <a:bodyPr/>
        <a:lstStyle/>
        <a:p>
          <a:endParaRPr lang="en-GB"/>
        </a:p>
      </dgm:t>
    </dgm:pt>
    <dgm:pt modelId="{368523B4-4F51-4D09-8269-7C8F8EED6438}" type="sibTrans" cxnId="{86AB8393-7F80-4D3D-9852-213B10274AC7}">
      <dgm:prSet/>
      <dgm:spPr/>
      <dgm:t>
        <a:bodyPr/>
        <a:lstStyle/>
        <a:p>
          <a:endParaRPr lang="en-GB"/>
        </a:p>
      </dgm:t>
    </dgm:pt>
    <dgm:pt modelId="{B87C1FF9-56C5-435B-837F-4D082B1A61F3}">
      <dgm:prSet phldrT="[Text]"/>
      <dgm:spPr/>
      <dgm:t>
        <a:bodyPr/>
        <a:lstStyle/>
        <a:p>
          <a:r>
            <a:rPr lang="en-US" i="1" dirty="0"/>
            <a:t>Awareness of speech sounds, prosody and intonation</a:t>
          </a:r>
          <a:endParaRPr lang="en-GB" i="1" dirty="0"/>
        </a:p>
      </dgm:t>
    </dgm:pt>
    <dgm:pt modelId="{5A982874-6628-4DD9-8E12-77FA02B68DFA}" type="parTrans" cxnId="{88A14DE9-A46A-4E77-AE96-9B84115750B8}">
      <dgm:prSet/>
      <dgm:spPr/>
      <dgm:t>
        <a:bodyPr/>
        <a:lstStyle/>
        <a:p>
          <a:endParaRPr lang="en-GB"/>
        </a:p>
      </dgm:t>
    </dgm:pt>
    <dgm:pt modelId="{CF6E1440-C717-41C3-BE27-38D266EAF6C4}" type="sibTrans" cxnId="{88A14DE9-A46A-4E77-AE96-9B84115750B8}">
      <dgm:prSet/>
      <dgm:spPr/>
      <dgm:t>
        <a:bodyPr/>
        <a:lstStyle/>
        <a:p>
          <a:endParaRPr lang="en-GB"/>
        </a:p>
      </dgm:t>
    </dgm:pt>
    <dgm:pt modelId="{DBE3A31E-CAAB-4A91-BEB3-B17BB6CE3844}">
      <dgm:prSet phldrT="[Text]"/>
      <dgm:spPr/>
      <dgm:t>
        <a:bodyPr/>
        <a:lstStyle/>
        <a:p>
          <a:r>
            <a:rPr lang="en-US" i="1" dirty="0"/>
            <a:t>Use of voice to aid lipreading</a:t>
          </a:r>
          <a:endParaRPr lang="en-GB" i="1" dirty="0"/>
        </a:p>
      </dgm:t>
    </dgm:pt>
    <dgm:pt modelId="{C33006C2-6174-48D1-BDB8-88335BADB5E4}" type="parTrans" cxnId="{6DB9413B-8FFB-4253-BD4A-AF787B709203}">
      <dgm:prSet/>
      <dgm:spPr/>
      <dgm:t>
        <a:bodyPr/>
        <a:lstStyle/>
        <a:p>
          <a:endParaRPr lang="en-GB"/>
        </a:p>
      </dgm:t>
    </dgm:pt>
    <dgm:pt modelId="{7CD10BDD-D69D-489B-981E-BD6D70BCC781}" type="sibTrans" cxnId="{6DB9413B-8FFB-4253-BD4A-AF787B709203}">
      <dgm:prSet/>
      <dgm:spPr/>
      <dgm:t>
        <a:bodyPr/>
        <a:lstStyle/>
        <a:p>
          <a:endParaRPr lang="en-GB"/>
        </a:p>
      </dgm:t>
    </dgm:pt>
    <dgm:pt modelId="{261370AB-C3AB-4D8E-A1AE-553C585147DC}">
      <dgm:prSet phldrT="[Text]"/>
      <dgm:spPr/>
      <dgm:t>
        <a:bodyPr/>
        <a:lstStyle/>
        <a:p>
          <a:r>
            <a:rPr lang="en-US" i="1" dirty="0"/>
            <a:t>Access to music</a:t>
          </a:r>
          <a:endParaRPr lang="en-GB" i="1" dirty="0"/>
        </a:p>
      </dgm:t>
    </dgm:pt>
    <dgm:pt modelId="{3B8BB795-A1FE-49AD-B53C-D3E959C71A41}" type="parTrans" cxnId="{3AAF71C0-D7B2-409B-8286-8F81CD4C8710}">
      <dgm:prSet/>
      <dgm:spPr/>
      <dgm:t>
        <a:bodyPr/>
        <a:lstStyle/>
        <a:p>
          <a:endParaRPr lang="en-GB"/>
        </a:p>
      </dgm:t>
    </dgm:pt>
    <dgm:pt modelId="{2D9B028F-71A8-41B6-9820-44275407E98E}" type="sibTrans" cxnId="{3AAF71C0-D7B2-409B-8286-8F81CD4C8710}">
      <dgm:prSet/>
      <dgm:spPr/>
      <dgm:t>
        <a:bodyPr/>
        <a:lstStyle/>
        <a:p>
          <a:endParaRPr lang="en-GB"/>
        </a:p>
      </dgm:t>
    </dgm:pt>
    <dgm:pt modelId="{F5D6808D-4CC2-4832-96A5-22DDBE9285EB}" type="pres">
      <dgm:prSet presAssocID="{1777BB7C-7550-490E-B24F-2BF783D84D34}" presName="Name0" presStyleCnt="0">
        <dgm:presLayoutVars>
          <dgm:dir/>
          <dgm:resizeHandles val="exact"/>
        </dgm:presLayoutVars>
      </dgm:prSet>
      <dgm:spPr/>
      <dgm:t>
        <a:bodyPr/>
        <a:lstStyle/>
        <a:p>
          <a:endParaRPr lang="en-US"/>
        </a:p>
      </dgm:t>
    </dgm:pt>
    <dgm:pt modelId="{51326006-0624-4D21-A617-858D9F6370F6}" type="pres">
      <dgm:prSet presAssocID="{31777EAC-3A3F-4BED-AC81-D263211B7AD2}" presName="compNode" presStyleCnt="0"/>
      <dgm:spPr/>
    </dgm:pt>
    <dgm:pt modelId="{32EB1AF7-D2C4-4233-85C3-EEE736227BED}" type="pres">
      <dgm:prSet presAssocID="{31777EAC-3A3F-4BED-AC81-D263211B7AD2}" presName="pictRect" presStyleLbl="node1" presStyleIdx="0" presStyleCnt="4"/>
      <dgm:spPr>
        <a:blipFill rotWithShape="1">
          <a:blip xmlns:r="http://schemas.openxmlformats.org/officeDocument/2006/relationships" r:embed="rId1"/>
          <a:srcRect/>
          <a:stretch>
            <a:fillRect t="-5000" b="-5000"/>
          </a:stretch>
        </a:blipFill>
      </dgm:spPr>
    </dgm:pt>
    <dgm:pt modelId="{CE439AB3-E09D-46BE-ABF6-9E274C0AADDE}" type="pres">
      <dgm:prSet presAssocID="{31777EAC-3A3F-4BED-AC81-D263211B7AD2}" presName="textRect" presStyleLbl="revTx" presStyleIdx="0" presStyleCnt="4">
        <dgm:presLayoutVars>
          <dgm:bulletEnabled val="1"/>
        </dgm:presLayoutVars>
      </dgm:prSet>
      <dgm:spPr/>
      <dgm:t>
        <a:bodyPr/>
        <a:lstStyle/>
        <a:p>
          <a:endParaRPr lang="en-US"/>
        </a:p>
      </dgm:t>
    </dgm:pt>
    <dgm:pt modelId="{618886F9-5BE6-4389-AF76-766895831C91}" type="pres">
      <dgm:prSet presAssocID="{368523B4-4F51-4D09-8269-7C8F8EED6438}" presName="sibTrans" presStyleLbl="sibTrans2D1" presStyleIdx="0" presStyleCnt="0"/>
      <dgm:spPr/>
      <dgm:t>
        <a:bodyPr/>
        <a:lstStyle/>
        <a:p>
          <a:endParaRPr lang="en-US"/>
        </a:p>
      </dgm:t>
    </dgm:pt>
    <dgm:pt modelId="{C11D06FB-294C-429B-965C-8BBE58EF445E}" type="pres">
      <dgm:prSet presAssocID="{B87C1FF9-56C5-435B-837F-4D082B1A61F3}" presName="compNode" presStyleCnt="0"/>
      <dgm:spPr/>
    </dgm:pt>
    <dgm:pt modelId="{86F60E0E-457C-4CF2-A100-65E28CE5C355}" type="pres">
      <dgm:prSet presAssocID="{B87C1FF9-56C5-435B-837F-4D082B1A61F3}" presName="pictRect" presStyleLbl="node1" presStyleIdx="1" presStyleCnt="4"/>
      <dgm:spPr>
        <a:blipFill rotWithShape="1">
          <a:blip xmlns:r="http://schemas.openxmlformats.org/officeDocument/2006/relationships" r:embed="rId2"/>
          <a:srcRect/>
          <a:stretch>
            <a:fillRect t="-4000" b="-4000"/>
          </a:stretch>
        </a:blipFill>
      </dgm:spPr>
    </dgm:pt>
    <dgm:pt modelId="{E957EFD8-ECE6-4618-AA27-542D5BC16825}" type="pres">
      <dgm:prSet presAssocID="{B87C1FF9-56C5-435B-837F-4D082B1A61F3}" presName="textRect" presStyleLbl="revTx" presStyleIdx="1" presStyleCnt="4">
        <dgm:presLayoutVars>
          <dgm:bulletEnabled val="1"/>
        </dgm:presLayoutVars>
      </dgm:prSet>
      <dgm:spPr/>
      <dgm:t>
        <a:bodyPr/>
        <a:lstStyle/>
        <a:p>
          <a:endParaRPr lang="en-US"/>
        </a:p>
      </dgm:t>
    </dgm:pt>
    <dgm:pt modelId="{175F1D23-E92B-4E18-99AB-7957A43F0A1E}" type="pres">
      <dgm:prSet presAssocID="{CF6E1440-C717-41C3-BE27-38D266EAF6C4}" presName="sibTrans" presStyleLbl="sibTrans2D1" presStyleIdx="0" presStyleCnt="0"/>
      <dgm:spPr/>
      <dgm:t>
        <a:bodyPr/>
        <a:lstStyle/>
        <a:p>
          <a:endParaRPr lang="en-US"/>
        </a:p>
      </dgm:t>
    </dgm:pt>
    <dgm:pt modelId="{F5068530-FF09-4C32-90EB-A10F38AF8229}" type="pres">
      <dgm:prSet presAssocID="{DBE3A31E-CAAB-4A91-BEB3-B17BB6CE3844}" presName="compNode" presStyleCnt="0"/>
      <dgm:spPr/>
    </dgm:pt>
    <dgm:pt modelId="{934D60C2-0E0B-4732-BF95-DC227683E467}" type="pres">
      <dgm:prSet presAssocID="{DBE3A31E-CAAB-4A91-BEB3-B17BB6CE3844}" presName="pictRect" presStyleLbl="node1" presStyleIdx="2" presStyleCnt="4"/>
      <dgm:spPr>
        <a:blipFill rotWithShape="1">
          <a:blip xmlns:r="http://schemas.openxmlformats.org/officeDocument/2006/relationships" r:embed="rId3"/>
          <a:srcRect/>
          <a:stretch>
            <a:fillRect t="-23000" b="-23000"/>
          </a:stretch>
        </a:blipFill>
      </dgm:spPr>
    </dgm:pt>
    <dgm:pt modelId="{CF656B07-A69B-4B0F-B6D8-7D8E4B5BE30F}" type="pres">
      <dgm:prSet presAssocID="{DBE3A31E-CAAB-4A91-BEB3-B17BB6CE3844}" presName="textRect" presStyleLbl="revTx" presStyleIdx="2" presStyleCnt="4">
        <dgm:presLayoutVars>
          <dgm:bulletEnabled val="1"/>
        </dgm:presLayoutVars>
      </dgm:prSet>
      <dgm:spPr/>
      <dgm:t>
        <a:bodyPr/>
        <a:lstStyle/>
        <a:p>
          <a:endParaRPr lang="en-US"/>
        </a:p>
      </dgm:t>
    </dgm:pt>
    <dgm:pt modelId="{54FEFD03-AD91-42E7-99BE-991F569700E9}" type="pres">
      <dgm:prSet presAssocID="{7CD10BDD-D69D-489B-981E-BD6D70BCC781}" presName="sibTrans" presStyleLbl="sibTrans2D1" presStyleIdx="0" presStyleCnt="0"/>
      <dgm:spPr/>
      <dgm:t>
        <a:bodyPr/>
        <a:lstStyle/>
        <a:p>
          <a:endParaRPr lang="en-US"/>
        </a:p>
      </dgm:t>
    </dgm:pt>
    <dgm:pt modelId="{DDAB236C-5F6B-4FF4-9F77-B27CDD9E06CF}" type="pres">
      <dgm:prSet presAssocID="{261370AB-C3AB-4D8E-A1AE-553C585147DC}" presName="compNode" presStyleCnt="0"/>
      <dgm:spPr/>
    </dgm:pt>
    <dgm:pt modelId="{F5A0ACDD-4CE8-46A4-8FBD-1A40C660F7C3}" type="pres">
      <dgm:prSet presAssocID="{261370AB-C3AB-4D8E-A1AE-553C585147DC}" presName="pictRect" presStyleLbl="node1" presStyleIdx="3" presStyleCnt="4"/>
      <dgm:spPr>
        <a:blipFill rotWithShape="1">
          <a:blip xmlns:r="http://schemas.openxmlformats.org/officeDocument/2006/relationships" r:embed="rId4"/>
          <a:srcRect/>
          <a:stretch>
            <a:fillRect t="-23000" b="-23000"/>
          </a:stretch>
        </a:blipFill>
      </dgm:spPr>
    </dgm:pt>
    <dgm:pt modelId="{8FC0E421-603B-4D13-B59A-978B5A3169C7}" type="pres">
      <dgm:prSet presAssocID="{261370AB-C3AB-4D8E-A1AE-553C585147DC}" presName="textRect" presStyleLbl="revTx" presStyleIdx="3" presStyleCnt="4">
        <dgm:presLayoutVars>
          <dgm:bulletEnabled val="1"/>
        </dgm:presLayoutVars>
      </dgm:prSet>
      <dgm:spPr/>
      <dgm:t>
        <a:bodyPr/>
        <a:lstStyle/>
        <a:p>
          <a:endParaRPr lang="en-US"/>
        </a:p>
      </dgm:t>
    </dgm:pt>
  </dgm:ptLst>
  <dgm:cxnLst>
    <dgm:cxn modelId="{C4AD2A91-B228-4B3D-AD5C-49A7113AB66C}" type="presOf" srcId="{1777BB7C-7550-490E-B24F-2BF783D84D34}" destId="{F5D6808D-4CC2-4832-96A5-22DDBE9285EB}" srcOrd="0" destOrd="0" presId="urn:microsoft.com/office/officeart/2005/8/layout/pList1"/>
    <dgm:cxn modelId="{C8300252-1EFC-440E-A576-A1C5F8BA89E5}" type="presOf" srcId="{B87C1FF9-56C5-435B-837F-4D082B1A61F3}" destId="{E957EFD8-ECE6-4618-AA27-542D5BC16825}" srcOrd="0" destOrd="0" presId="urn:microsoft.com/office/officeart/2005/8/layout/pList1"/>
    <dgm:cxn modelId="{6DB9413B-8FFB-4253-BD4A-AF787B709203}" srcId="{1777BB7C-7550-490E-B24F-2BF783D84D34}" destId="{DBE3A31E-CAAB-4A91-BEB3-B17BB6CE3844}" srcOrd="2" destOrd="0" parTransId="{C33006C2-6174-48D1-BDB8-88335BADB5E4}" sibTransId="{7CD10BDD-D69D-489B-981E-BD6D70BCC781}"/>
    <dgm:cxn modelId="{86AB8393-7F80-4D3D-9852-213B10274AC7}" srcId="{1777BB7C-7550-490E-B24F-2BF783D84D34}" destId="{31777EAC-3A3F-4BED-AC81-D263211B7AD2}" srcOrd="0" destOrd="0" parTransId="{F1C0936F-D149-439D-9F9E-5635CED3B502}" sibTransId="{368523B4-4F51-4D09-8269-7C8F8EED6438}"/>
    <dgm:cxn modelId="{F2A26B8C-DDBF-4E9B-84DD-047AC8D4E034}" type="presOf" srcId="{DBE3A31E-CAAB-4A91-BEB3-B17BB6CE3844}" destId="{CF656B07-A69B-4B0F-B6D8-7D8E4B5BE30F}" srcOrd="0" destOrd="0" presId="urn:microsoft.com/office/officeart/2005/8/layout/pList1"/>
    <dgm:cxn modelId="{88A14DE9-A46A-4E77-AE96-9B84115750B8}" srcId="{1777BB7C-7550-490E-B24F-2BF783D84D34}" destId="{B87C1FF9-56C5-435B-837F-4D082B1A61F3}" srcOrd="1" destOrd="0" parTransId="{5A982874-6628-4DD9-8E12-77FA02B68DFA}" sibTransId="{CF6E1440-C717-41C3-BE27-38D266EAF6C4}"/>
    <dgm:cxn modelId="{0F7D1AAA-2F53-41A3-B4EB-E5CC4FE1BE11}" type="presOf" srcId="{261370AB-C3AB-4D8E-A1AE-553C585147DC}" destId="{8FC0E421-603B-4D13-B59A-978B5A3169C7}" srcOrd="0" destOrd="0" presId="urn:microsoft.com/office/officeart/2005/8/layout/pList1"/>
    <dgm:cxn modelId="{3AAF71C0-D7B2-409B-8286-8F81CD4C8710}" srcId="{1777BB7C-7550-490E-B24F-2BF783D84D34}" destId="{261370AB-C3AB-4D8E-A1AE-553C585147DC}" srcOrd="3" destOrd="0" parTransId="{3B8BB795-A1FE-49AD-B53C-D3E959C71A41}" sibTransId="{2D9B028F-71A8-41B6-9820-44275407E98E}"/>
    <dgm:cxn modelId="{0CC409B2-0D44-4EB0-A928-1F6E51074C0A}" type="presOf" srcId="{CF6E1440-C717-41C3-BE27-38D266EAF6C4}" destId="{175F1D23-E92B-4E18-99AB-7957A43F0A1E}" srcOrd="0" destOrd="0" presId="urn:microsoft.com/office/officeart/2005/8/layout/pList1"/>
    <dgm:cxn modelId="{28E08D7E-5FB8-432E-9283-171FFC0490F0}" type="presOf" srcId="{7CD10BDD-D69D-489B-981E-BD6D70BCC781}" destId="{54FEFD03-AD91-42E7-99BE-991F569700E9}" srcOrd="0" destOrd="0" presId="urn:microsoft.com/office/officeart/2005/8/layout/pList1"/>
    <dgm:cxn modelId="{3EBC21EB-6BCC-48EA-83C1-D01C3C0713A2}" type="presOf" srcId="{31777EAC-3A3F-4BED-AC81-D263211B7AD2}" destId="{CE439AB3-E09D-46BE-ABF6-9E274C0AADDE}" srcOrd="0" destOrd="0" presId="urn:microsoft.com/office/officeart/2005/8/layout/pList1"/>
    <dgm:cxn modelId="{68F64545-BE1F-47A3-9435-17EF925A66CD}" type="presOf" srcId="{368523B4-4F51-4D09-8269-7C8F8EED6438}" destId="{618886F9-5BE6-4389-AF76-766895831C91}" srcOrd="0" destOrd="0" presId="urn:microsoft.com/office/officeart/2005/8/layout/pList1"/>
    <dgm:cxn modelId="{7D4BF493-6DDE-4C55-A93F-71F242E9D04C}" type="presParOf" srcId="{F5D6808D-4CC2-4832-96A5-22DDBE9285EB}" destId="{51326006-0624-4D21-A617-858D9F6370F6}" srcOrd="0" destOrd="0" presId="urn:microsoft.com/office/officeart/2005/8/layout/pList1"/>
    <dgm:cxn modelId="{9CC30625-F895-4FEC-A62B-A9B4E1909710}" type="presParOf" srcId="{51326006-0624-4D21-A617-858D9F6370F6}" destId="{32EB1AF7-D2C4-4233-85C3-EEE736227BED}" srcOrd="0" destOrd="0" presId="urn:microsoft.com/office/officeart/2005/8/layout/pList1"/>
    <dgm:cxn modelId="{E1918E18-9727-420F-BD91-3C22BC6FC29C}" type="presParOf" srcId="{51326006-0624-4D21-A617-858D9F6370F6}" destId="{CE439AB3-E09D-46BE-ABF6-9E274C0AADDE}" srcOrd="1" destOrd="0" presId="urn:microsoft.com/office/officeart/2005/8/layout/pList1"/>
    <dgm:cxn modelId="{44E8A5A1-247E-4541-918D-8D39F8BB8A50}" type="presParOf" srcId="{F5D6808D-4CC2-4832-96A5-22DDBE9285EB}" destId="{618886F9-5BE6-4389-AF76-766895831C91}" srcOrd="1" destOrd="0" presId="urn:microsoft.com/office/officeart/2005/8/layout/pList1"/>
    <dgm:cxn modelId="{936F83D3-17F4-48D2-AC22-B480A27E49FF}" type="presParOf" srcId="{F5D6808D-4CC2-4832-96A5-22DDBE9285EB}" destId="{C11D06FB-294C-429B-965C-8BBE58EF445E}" srcOrd="2" destOrd="0" presId="urn:microsoft.com/office/officeart/2005/8/layout/pList1"/>
    <dgm:cxn modelId="{DFA0F5A9-93B8-4338-B489-1075E2784163}" type="presParOf" srcId="{C11D06FB-294C-429B-965C-8BBE58EF445E}" destId="{86F60E0E-457C-4CF2-A100-65E28CE5C355}" srcOrd="0" destOrd="0" presId="urn:microsoft.com/office/officeart/2005/8/layout/pList1"/>
    <dgm:cxn modelId="{6ECC53DD-47E9-4A20-A034-B76F6BC7818D}" type="presParOf" srcId="{C11D06FB-294C-429B-965C-8BBE58EF445E}" destId="{E957EFD8-ECE6-4618-AA27-542D5BC16825}" srcOrd="1" destOrd="0" presId="urn:microsoft.com/office/officeart/2005/8/layout/pList1"/>
    <dgm:cxn modelId="{1D43A98F-C796-4177-8230-6ABCAF5D87AB}" type="presParOf" srcId="{F5D6808D-4CC2-4832-96A5-22DDBE9285EB}" destId="{175F1D23-E92B-4E18-99AB-7957A43F0A1E}" srcOrd="3" destOrd="0" presId="urn:microsoft.com/office/officeart/2005/8/layout/pList1"/>
    <dgm:cxn modelId="{D5912414-440D-4A4F-BDBB-548FCA7E8D09}" type="presParOf" srcId="{F5D6808D-4CC2-4832-96A5-22DDBE9285EB}" destId="{F5068530-FF09-4C32-90EB-A10F38AF8229}" srcOrd="4" destOrd="0" presId="urn:microsoft.com/office/officeart/2005/8/layout/pList1"/>
    <dgm:cxn modelId="{21355FA2-715D-4665-A0FF-2EE3D39D6B40}" type="presParOf" srcId="{F5068530-FF09-4C32-90EB-A10F38AF8229}" destId="{934D60C2-0E0B-4732-BF95-DC227683E467}" srcOrd="0" destOrd="0" presId="urn:microsoft.com/office/officeart/2005/8/layout/pList1"/>
    <dgm:cxn modelId="{6EF175E8-D76C-4AE8-B291-574D5FC818DE}" type="presParOf" srcId="{F5068530-FF09-4C32-90EB-A10F38AF8229}" destId="{CF656B07-A69B-4B0F-B6D8-7D8E4B5BE30F}" srcOrd="1" destOrd="0" presId="urn:microsoft.com/office/officeart/2005/8/layout/pList1"/>
    <dgm:cxn modelId="{D6EB0E8C-A2B2-410E-80D0-4F7CBFDEBD52}" type="presParOf" srcId="{F5D6808D-4CC2-4832-96A5-22DDBE9285EB}" destId="{54FEFD03-AD91-42E7-99BE-991F569700E9}" srcOrd="5" destOrd="0" presId="urn:microsoft.com/office/officeart/2005/8/layout/pList1"/>
    <dgm:cxn modelId="{44D7B396-AAE6-4EEE-A278-694394C05447}" type="presParOf" srcId="{F5D6808D-4CC2-4832-96A5-22DDBE9285EB}" destId="{DDAB236C-5F6B-4FF4-9F77-B27CDD9E06CF}" srcOrd="6" destOrd="0" presId="urn:microsoft.com/office/officeart/2005/8/layout/pList1"/>
    <dgm:cxn modelId="{1369469C-BD15-4555-8720-1A32C41A1029}" type="presParOf" srcId="{DDAB236C-5F6B-4FF4-9F77-B27CDD9E06CF}" destId="{F5A0ACDD-4CE8-46A4-8FBD-1A40C660F7C3}" srcOrd="0" destOrd="0" presId="urn:microsoft.com/office/officeart/2005/8/layout/pList1"/>
    <dgm:cxn modelId="{F877A0E2-D3C6-476D-A399-0E77B01151C9}" type="presParOf" srcId="{DDAB236C-5F6B-4FF4-9F77-B27CDD9E06CF}" destId="{8FC0E421-603B-4D13-B59A-978B5A3169C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1AF7-D2C4-4233-85C3-EEE736227BED}">
      <dsp:nvSpPr>
        <dsp:cNvPr id="0" name=""/>
        <dsp:cNvSpPr/>
      </dsp:nvSpPr>
      <dsp:spPr>
        <a:xfrm>
          <a:off x="1120534" y="637"/>
          <a:ext cx="2200433" cy="1516098"/>
        </a:xfrm>
        <a:prstGeom prst="roundRect">
          <a:avLst/>
        </a:prstGeom>
        <a:blipFill rotWithShape="1">
          <a:blip xmlns:r="http://schemas.openxmlformats.org/officeDocument/2006/relationships" r:embed="rId1"/>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39AB3-E09D-46BE-ABF6-9E274C0AADDE}">
      <dsp:nvSpPr>
        <dsp:cNvPr id="0" name=""/>
        <dsp:cNvSpPr/>
      </dsp:nvSpPr>
      <dsp:spPr>
        <a:xfrm>
          <a:off x="1120534" y="1516736"/>
          <a:ext cx="2200433" cy="81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i="1" kern="1200" dirty="0"/>
            <a:t>Environmental Sounds</a:t>
          </a:r>
          <a:endParaRPr lang="en-GB" sz="1600" i="1" kern="1200" dirty="0"/>
        </a:p>
      </dsp:txBody>
      <dsp:txXfrm>
        <a:off x="1120534" y="1516736"/>
        <a:ext cx="2200433" cy="816360"/>
      </dsp:txXfrm>
    </dsp:sp>
    <dsp:sp modelId="{86F60E0E-457C-4CF2-A100-65E28CE5C355}">
      <dsp:nvSpPr>
        <dsp:cNvPr id="0" name=""/>
        <dsp:cNvSpPr/>
      </dsp:nvSpPr>
      <dsp:spPr>
        <a:xfrm>
          <a:off x="3541104" y="637"/>
          <a:ext cx="2200433" cy="1516098"/>
        </a:xfrm>
        <a:prstGeom prst="roundRect">
          <a:avLst/>
        </a:prstGeom>
        <a:blipFill rotWithShape="1">
          <a:blip xmlns:r="http://schemas.openxmlformats.org/officeDocument/2006/relationships" r:embed="rId2"/>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7EFD8-ECE6-4618-AA27-542D5BC16825}">
      <dsp:nvSpPr>
        <dsp:cNvPr id="0" name=""/>
        <dsp:cNvSpPr/>
      </dsp:nvSpPr>
      <dsp:spPr>
        <a:xfrm>
          <a:off x="3541104" y="1516736"/>
          <a:ext cx="2200433" cy="81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i="1" kern="1200" dirty="0"/>
            <a:t>Awareness of speech sounds, prosody and intonation</a:t>
          </a:r>
          <a:endParaRPr lang="en-GB" sz="1600" i="1" kern="1200" dirty="0"/>
        </a:p>
      </dsp:txBody>
      <dsp:txXfrm>
        <a:off x="3541104" y="1516736"/>
        <a:ext cx="2200433" cy="816360"/>
      </dsp:txXfrm>
    </dsp:sp>
    <dsp:sp modelId="{934D60C2-0E0B-4732-BF95-DC227683E467}">
      <dsp:nvSpPr>
        <dsp:cNvPr id="0" name=""/>
        <dsp:cNvSpPr/>
      </dsp:nvSpPr>
      <dsp:spPr>
        <a:xfrm>
          <a:off x="1120534" y="2553140"/>
          <a:ext cx="2200433" cy="1516098"/>
        </a:xfrm>
        <a:prstGeom prst="roundRect">
          <a:avLst/>
        </a:prstGeom>
        <a:blipFill rotWithShape="1">
          <a:blip xmlns:r="http://schemas.openxmlformats.org/officeDocument/2006/relationships" r:embed="rId3"/>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56B07-A69B-4B0F-B6D8-7D8E4B5BE30F}">
      <dsp:nvSpPr>
        <dsp:cNvPr id="0" name=""/>
        <dsp:cNvSpPr/>
      </dsp:nvSpPr>
      <dsp:spPr>
        <a:xfrm>
          <a:off x="1120534" y="4069239"/>
          <a:ext cx="2200433" cy="81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i="1" kern="1200" dirty="0"/>
            <a:t>Use of voice to aid lipreading</a:t>
          </a:r>
          <a:endParaRPr lang="en-GB" sz="1600" i="1" kern="1200" dirty="0"/>
        </a:p>
      </dsp:txBody>
      <dsp:txXfrm>
        <a:off x="1120534" y="4069239"/>
        <a:ext cx="2200433" cy="816360"/>
      </dsp:txXfrm>
    </dsp:sp>
    <dsp:sp modelId="{F5A0ACDD-4CE8-46A4-8FBD-1A40C660F7C3}">
      <dsp:nvSpPr>
        <dsp:cNvPr id="0" name=""/>
        <dsp:cNvSpPr/>
      </dsp:nvSpPr>
      <dsp:spPr>
        <a:xfrm>
          <a:off x="3541104" y="2553140"/>
          <a:ext cx="2200433" cy="1516098"/>
        </a:xfrm>
        <a:prstGeom prst="roundRect">
          <a:avLst/>
        </a:prstGeom>
        <a:blipFill rotWithShape="1">
          <a:blip xmlns:r="http://schemas.openxmlformats.org/officeDocument/2006/relationships" r:embed="rId4"/>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C0E421-603B-4D13-B59A-978B5A3169C7}">
      <dsp:nvSpPr>
        <dsp:cNvPr id="0" name=""/>
        <dsp:cNvSpPr/>
      </dsp:nvSpPr>
      <dsp:spPr>
        <a:xfrm>
          <a:off x="3541104" y="4069239"/>
          <a:ext cx="2200433" cy="81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i="1" kern="1200" dirty="0"/>
            <a:t>Access to music</a:t>
          </a:r>
          <a:endParaRPr lang="en-GB" sz="1600" i="1" kern="1200" dirty="0"/>
        </a:p>
      </dsp:txBody>
      <dsp:txXfrm>
        <a:off x="3541104" y="4069239"/>
        <a:ext cx="2200433" cy="81636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1129E1-D328-B746-9CC0-7B9EBF8223D7}" type="datetimeFigureOut">
              <a:t>4/25/2023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987601-8A91-7446-886B-751609DB2936}" type="slidenum">
              <a:t>‹#›</a:t>
            </a:fld>
            <a:endParaRPr lang="en-US"/>
          </a:p>
        </p:txBody>
      </p:sp>
    </p:spTree>
    <p:extLst>
      <p:ext uri="{BB962C8B-B14F-4D97-AF65-F5344CB8AC3E}">
        <p14:creationId xmlns:p14="http://schemas.microsoft.com/office/powerpoint/2010/main" val="5337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0DB40-3F96-CC4B-84D4-CD6F986D22BD}" type="datetimeFigureOut">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1EA6D-1D97-C245-97DB-427E6C7389DC}" type="slidenum">
              <a:t>‹#›</a:t>
            </a:fld>
            <a:endParaRPr lang="en-US"/>
          </a:p>
        </p:txBody>
      </p:sp>
    </p:spTree>
    <p:extLst>
      <p:ext uri="{BB962C8B-B14F-4D97-AF65-F5344CB8AC3E}">
        <p14:creationId xmlns:p14="http://schemas.microsoft.com/office/powerpoint/2010/main" val="160516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1EA6D-1D97-C245-97DB-427E6C7389DC}" type="slidenum">
              <a:rPr lang="en-GB" smtClean="0"/>
              <a:t>1</a:t>
            </a:fld>
            <a:endParaRPr lang="en-GB"/>
          </a:p>
        </p:txBody>
      </p:sp>
    </p:spTree>
    <p:extLst>
      <p:ext uri="{BB962C8B-B14F-4D97-AF65-F5344CB8AC3E}">
        <p14:creationId xmlns:p14="http://schemas.microsoft.com/office/powerpoint/2010/main" val="240855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1EA6D-1D97-C245-97DB-427E6C7389DC}" type="slidenum">
              <a:rPr lang="en-GB" smtClean="0"/>
              <a:t>11</a:t>
            </a:fld>
            <a:endParaRPr lang="en-GB"/>
          </a:p>
        </p:txBody>
      </p:sp>
    </p:spTree>
    <p:extLst>
      <p:ext uri="{BB962C8B-B14F-4D97-AF65-F5344CB8AC3E}">
        <p14:creationId xmlns:p14="http://schemas.microsoft.com/office/powerpoint/2010/main" val="72967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14</a:t>
            </a:fld>
            <a:endParaRPr lang="uk-UA"/>
          </a:p>
        </p:txBody>
      </p:sp>
    </p:spTree>
    <p:extLst>
      <p:ext uri="{BB962C8B-B14F-4D97-AF65-F5344CB8AC3E}">
        <p14:creationId xmlns:p14="http://schemas.microsoft.com/office/powerpoint/2010/main" val="344032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2</a:t>
            </a:fld>
            <a:endParaRPr lang="uk-UA"/>
          </a:p>
        </p:txBody>
      </p:sp>
    </p:spTree>
    <p:extLst>
      <p:ext uri="{BB962C8B-B14F-4D97-AF65-F5344CB8AC3E}">
        <p14:creationId xmlns:p14="http://schemas.microsoft.com/office/powerpoint/2010/main" val="347915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issues are explored in depth in the CI assessment process.</a:t>
            </a:r>
            <a:endParaRPr lang="en-GB" dirty="0"/>
          </a:p>
        </p:txBody>
      </p:sp>
      <p:sp>
        <p:nvSpPr>
          <p:cNvPr id="4" name="Slide Number Placeholder 3"/>
          <p:cNvSpPr>
            <a:spLocks noGrp="1"/>
          </p:cNvSpPr>
          <p:nvPr>
            <p:ph type="sldNum" sz="quarter" idx="5"/>
          </p:nvPr>
        </p:nvSpPr>
        <p:spPr/>
        <p:txBody>
          <a:bodyPr/>
          <a:lstStyle/>
          <a:p>
            <a:fld id="{B3E1EA6D-1D97-C245-97DB-427E6C7389DC}" type="slidenum">
              <a:rPr lang="en-GB" smtClean="0"/>
              <a:t>3</a:t>
            </a:fld>
            <a:endParaRPr lang="en-GB"/>
          </a:p>
        </p:txBody>
      </p:sp>
    </p:spTree>
    <p:extLst>
      <p:ext uri="{BB962C8B-B14F-4D97-AF65-F5344CB8AC3E}">
        <p14:creationId xmlns:p14="http://schemas.microsoft.com/office/powerpoint/2010/main" val="363052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4</a:t>
            </a:fld>
            <a:endParaRPr lang="uk-UA"/>
          </a:p>
        </p:txBody>
      </p:sp>
    </p:spTree>
    <p:extLst>
      <p:ext uri="{BB962C8B-B14F-4D97-AF65-F5344CB8AC3E}">
        <p14:creationId xmlns:p14="http://schemas.microsoft.com/office/powerpoint/2010/main" val="409109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5</a:t>
            </a:fld>
            <a:endParaRPr lang="uk-UA"/>
          </a:p>
        </p:txBody>
      </p:sp>
    </p:spTree>
    <p:extLst>
      <p:ext uri="{BB962C8B-B14F-4D97-AF65-F5344CB8AC3E}">
        <p14:creationId xmlns:p14="http://schemas.microsoft.com/office/powerpoint/2010/main" val="55046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6</a:t>
            </a:fld>
            <a:endParaRPr lang="uk-UA"/>
          </a:p>
        </p:txBody>
      </p:sp>
    </p:spTree>
    <p:extLst>
      <p:ext uri="{BB962C8B-B14F-4D97-AF65-F5344CB8AC3E}">
        <p14:creationId xmlns:p14="http://schemas.microsoft.com/office/powerpoint/2010/main" val="62067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7</a:t>
            </a:fld>
            <a:endParaRPr lang="uk-UA"/>
          </a:p>
        </p:txBody>
      </p:sp>
    </p:spTree>
    <p:extLst>
      <p:ext uri="{BB962C8B-B14F-4D97-AF65-F5344CB8AC3E}">
        <p14:creationId xmlns:p14="http://schemas.microsoft.com/office/powerpoint/2010/main" val="144436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8</a:t>
            </a:fld>
            <a:endParaRPr lang="uk-UA"/>
          </a:p>
        </p:txBody>
      </p:sp>
    </p:spTree>
    <p:extLst>
      <p:ext uri="{BB962C8B-B14F-4D97-AF65-F5344CB8AC3E}">
        <p14:creationId xmlns:p14="http://schemas.microsoft.com/office/powerpoint/2010/main" val="264596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9</a:t>
            </a:fld>
            <a:endParaRPr lang="uk-UA"/>
          </a:p>
        </p:txBody>
      </p:sp>
    </p:spTree>
    <p:extLst>
      <p:ext uri="{BB962C8B-B14F-4D97-AF65-F5344CB8AC3E}">
        <p14:creationId xmlns:p14="http://schemas.microsoft.com/office/powerpoint/2010/main" val="1567182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tyle 1">
    <p:spTree>
      <p:nvGrpSpPr>
        <p:cNvPr id="1" name=""/>
        <p:cNvGrpSpPr/>
        <p:nvPr/>
      </p:nvGrpSpPr>
      <p:grpSpPr>
        <a:xfrm>
          <a:off x="0" y="0"/>
          <a:ext cx="0" cy="0"/>
          <a:chOff x="0" y="0"/>
          <a:chExt cx="0" cy="0"/>
        </a:xfrm>
      </p:grpSpPr>
      <p:cxnSp>
        <p:nvCxnSpPr>
          <p:cNvPr id="26" name="Straight Connector 25"/>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sp>
        <p:nvSpPr>
          <p:cNvPr id="44" name="Content Placeholder 43"/>
          <p:cNvSpPr>
            <a:spLocks noGrp="1"/>
          </p:cNvSpPr>
          <p:nvPr>
            <p:ph sz="quarter" idx="13" hasCustomPrompt="1"/>
          </p:nvPr>
        </p:nvSpPr>
        <p:spPr>
          <a:xfrm>
            <a:off x="307497" y="411163"/>
            <a:ext cx="5818188" cy="3484181"/>
          </a:xfrm>
          <a:prstGeom prst="rect">
            <a:avLst/>
          </a:prstGeom>
        </p:spPr>
        <p:txBody>
          <a:bodyPr lIns="0" tIns="0" rIns="0" bIns="0"/>
          <a:lstStyle>
            <a:lvl1pPr marL="0" indent="0">
              <a:buNone/>
              <a:defRPr sz="7000" b="1" baseline="0">
                <a:latin typeface="Arial" charset="0"/>
                <a:ea typeface="Arial" charset="0"/>
                <a:cs typeface="Arial" charset="0"/>
              </a:defRPr>
            </a:lvl1pPr>
            <a:lvl2pPr>
              <a:defRPr sz="2000" b="1">
                <a:latin typeface="Arial" charset="0"/>
                <a:ea typeface="Arial" charset="0"/>
                <a:cs typeface="Arial" charset="0"/>
              </a:defRPr>
            </a:lvl2pPr>
            <a:lvl3pPr>
              <a:defRPr sz="2000">
                <a:latin typeface="Arial" charset="0"/>
                <a:ea typeface="Arial" charset="0"/>
                <a:cs typeface="Arial" charset="0"/>
              </a:defRPr>
            </a:lvl3pPr>
            <a:lvl4pPr>
              <a:defRPr sz="1600" b="1">
                <a:latin typeface="Arial" charset="0"/>
                <a:ea typeface="Arial" charset="0"/>
                <a:cs typeface="Arial" charset="0"/>
              </a:defRPr>
            </a:lvl4pPr>
            <a:lvl5pPr>
              <a:defRPr sz="1200">
                <a:latin typeface="Arial" charset="0"/>
                <a:ea typeface="Arial" charset="0"/>
                <a:cs typeface="Arial" charset="0"/>
              </a:defRPr>
            </a:lvl5pPr>
          </a:lstStyle>
          <a:p>
            <a:pPr lvl="0"/>
            <a:r>
              <a:rPr lang="en-US" dirty="0"/>
              <a:t>Add doc. heading here</a:t>
            </a:r>
          </a:p>
        </p:txBody>
      </p:sp>
      <p:sp>
        <p:nvSpPr>
          <p:cNvPr id="50" name="Content Placeholder 49"/>
          <p:cNvSpPr>
            <a:spLocks noGrp="1"/>
          </p:cNvSpPr>
          <p:nvPr>
            <p:ph sz="quarter" idx="15" hasCustomPrompt="1"/>
          </p:nvPr>
        </p:nvSpPr>
        <p:spPr>
          <a:xfrm>
            <a:off x="307975" y="6373801"/>
            <a:ext cx="4748213" cy="374471"/>
          </a:xfrm>
          <a:prstGeom prst="rect">
            <a:avLst/>
          </a:prstGeom>
        </p:spPr>
        <p:txBody>
          <a:bodyPr lIns="0" tIns="0" rIns="0" bIns="0"/>
          <a:lstStyle>
            <a:lvl1pPr marL="0" indent="0">
              <a:buNone/>
              <a:defRPr sz="1200" b="1" i="0">
                <a:latin typeface="Arial" charset="0"/>
                <a:ea typeface="Arial" charset="0"/>
                <a:cs typeface="Arial" charset="0"/>
              </a:defRPr>
            </a:lvl1pPr>
          </a:lstStyle>
          <a:p>
            <a:pPr lvl="0"/>
            <a:r>
              <a:rPr lang="en-US"/>
              <a:t>Add date here</a:t>
            </a:r>
          </a:p>
        </p:txBody>
      </p:sp>
      <p:sp>
        <p:nvSpPr>
          <p:cNvPr id="55" name="Content Placeholder 54"/>
          <p:cNvSpPr>
            <a:spLocks noGrp="1"/>
          </p:cNvSpPr>
          <p:nvPr>
            <p:ph sz="quarter" idx="16" hasCustomPrompt="1"/>
          </p:nvPr>
        </p:nvSpPr>
        <p:spPr>
          <a:xfrm>
            <a:off x="307975" y="4267200"/>
            <a:ext cx="5818188" cy="1604963"/>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12" name="Rectangle 11"/>
          <p:cNvSpPr/>
          <p:nvPr userDrawn="1"/>
        </p:nvSpPr>
        <p:spPr>
          <a:xfrm>
            <a:off x="6655125"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66EB63B-AB4F-AD48-8B1F-07EFDF45D9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210841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detail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Contact details</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2" name="Rectangle 1"/>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s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Picture Placeholder 10"/>
          <p:cNvSpPr>
            <a:spLocks noGrp="1"/>
          </p:cNvSpPr>
          <p:nvPr>
            <p:ph type="pic" sz="quarter" idx="17" hasCustomPrompt="1"/>
          </p:nvPr>
        </p:nvSpPr>
        <p:spPr>
          <a:xfrm>
            <a:off x="5622924" y="3563332"/>
            <a:ext cx="2634955" cy="2460666"/>
          </a:xfrm>
          <a:prstGeom prst="rect">
            <a:avLst/>
          </a:prstGeom>
        </p:spPr>
        <p:txBody>
          <a:bodyPr/>
          <a:lstStyle>
            <a:lvl1pPr marL="0" indent="0">
              <a:buNone/>
              <a:defRPr sz="1000" baseline="0">
                <a:solidFill>
                  <a:schemeClr val="bg1">
                    <a:lumMod val="50000"/>
                  </a:schemeClr>
                </a:solidFill>
              </a:defRPr>
            </a:lvl1pPr>
          </a:lstStyle>
          <a:p>
            <a:r>
              <a:rPr lang="en-US"/>
              <a:t>Small square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6" hasCustomPrompt="1"/>
          </p:nvPr>
        </p:nvSpPr>
        <p:spPr>
          <a:xfrm>
            <a:off x="6704448" y="317026"/>
            <a:ext cx="3996063" cy="3095478"/>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Add text here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cxnSp>
        <p:nvCxnSpPr>
          <p:cNvPr id="14" name="Straight Connector 13"/>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and quote slide">
    <p:spTree>
      <p:nvGrpSpPr>
        <p:cNvPr id="1" name=""/>
        <p:cNvGrpSpPr/>
        <p:nvPr/>
      </p:nvGrpSpPr>
      <p:grpSpPr>
        <a:xfrm>
          <a:off x="0" y="0"/>
          <a:ext cx="0" cy="0"/>
          <a:chOff x="0" y="0"/>
          <a:chExt cx="0" cy="0"/>
        </a:xfrm>
      </p:grpSpPr>
      <p:sp>
        <p:nvSpPr>
          <p:cNvPr id="10" name="Rectangle 9"/>
          <p:cNvSpPr/>
          <p:nvPr userDrawn="1"/>
        </p:nvSpPr>
        <p:spPr>
          <a:xfrm>
            <a:off x="5622925" y="0"/>
            <a:ext cx="6569075"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7" hasCustomPrompt="1"/>
          </p:nvPr>
        </p:nvSpPr>
        <p:spPr>
          <a:xfrm>
            <a:off x="6756400" y="506378"/>
            <a:ext cx="3382963" cy="4514130"/>
          </a:xfrm>
          <a:prstGeom prst="rect">
            <a:avLst/>
          </a:prstGeom>
        </p:spPr>
        <p:txBody>
          <a:bodyPr lIns="0" tIns="0" rIns="0" bIns="0" anchor="b"/>
          <a:lstStyle>
            <a:lvl1pPr marL="0" indent="0">
              <a:lnSpc>
                <a:spcPct val="100000"/>
              </a:lnSpc>
              <a:buNone/>
              <a:defRPr sz="2000" b="1" baseline="0">
                <a:solidFill>
                  <a:schemeClr val="tx1"/>
                </a:solidFill>
              </a:defRPr>
            </a:lvl1pPr>
            <a:lvl2pPr marL="12700" indent="0">
              <a:buNone/>
              <a:tabLst/>
              <a:defRPr sz="1600" b="1">
                <a:solidFill>
                  <a:srgbClr val="0070AD"/>
                </a:solidFill>
              </a:defRPr>
            </a:lvl2pPr>
            <a:lvl3pPr marL="914400" indent="0">
              <a:buNone/>
              <a:defRPr/>
            </a:lvl3pPr>
            <a:lvl4pPr marL="1371600" indent="0">
              <a:buNone/>
              <a:defRPr/>
            </a:lvl4pPr>
            <a:lvl5pPr marL="1828800" indent="0">
              <a:buNone/>
              <a:defRPr/>
            </a:lvl5pPr>
          </a:lstStyle>
          <a:p>
            <a:pPr lvl="0"/>
            <a:r>
              <a:rPr lang="en-US"/>
              <a:t>“Caption and/or quote text” on this page is Arial Bold 20pt</a:t>
            </a:r>
          </a:p>
        </p:txBody>
      </p:sp>
      <p:sp>
        <p:nvSpPr>
          <p:cNvPr id="14" name="Content Placeholder 15"/>
          <p:cNvSpPr>
            <a:spLocks noGrp="1"/>
          </p:cNvSpPr>
          <p:nvPr>
            <p:ph sz="quarter" idx="18" hasCustomPrompt="1"/>
          </p:nvPr>
        </p:nvSpPr>
        <p:spPr>
          <a:xfrm>
            <a:off x="6756399" y="5306932"/>
            <a:ext cx="3382963" cy="326251"/>
          </a:xfrm>
          <a:prstGeom prst="rect">
            <a:avLst/>
          </a:prstGeom>
        </p:spPr>
        <p:txBody>
          <a:bodyPr lIns="0" tIns="0" rIns="0" bIns="0"/>
          <a:lstStyle>
            <a:lvl1pPr marL="0" indent="0">
              <a:buNone/>
              <a:defRPr sz="1600" b="1" i="0">
                <a:solidFill>
                  <a:srgbClr val="0070AD"/>
                </a:solidFill>
                <a:latin typeface="Arial" charset="0"/>
                <a:ea typeface="Arial" charset="0"/>
                <a:cs typeface="Arial" charset="0"/>
              </a:defRPr>
            </a:lvl1pPr>
          </a:lstStyle>
          <a:p>
            <a:pPr lvl="0"/>
            <a:r>
              <a:rPr lang="en-US"/>
              <a:t>Add quote author’s name here</a:t>
            </a:r>
          </a:p>
        </p:txBody>
      </p:sp>
      <p:cxnSp>
        <p:nvCxnSpPr>
          <p:cNvPr id="16" name="Straight Connector 15"/>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ly slide">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0"/>
            <a:ext cx="12192000" cy="6023998"/>
          </a:xfrm>
          <a:prstGeom prst="rect">
            <a:avLst/>
          </a:prstGeom>
        </p:spPr>
        <p:txBody>
          <a:bodyPr/>
          <a:lstStyle>
            <a:lvl1pPr marL="0" indent="0">
              <a:buNone/>
              <a:defRPr sz="1000" baseline="0">
                <a:solidFill>
                  <a:schemeClr val="bg1">
                    <a:lumMod val="50000"/>
                  </a:schemeClr>
                </a:solidFill>
              </a:defRPr>
            </a:lvl1pPr>
          </a:lstStyle>
          <a:p>
            <a:r>
              <a:rPr lang="en-US"/>
              <a:t>Full width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br>
              <a:rPr lang="en-US"/>
            </a:br>
            <a:r>
              <a:rPr lang="en-US"/>
              <a:t/>
            </a:r>
            <a:br>
              <a:rPr lang="en-US"/>
            </a:br>
            <a:r>
              <a:rPr lang="en-US"/>
              <a:t/>
            </a:r>
            <a:br>
              <a:rPr lang="en-US"/>
            </a:br>
            <a:r>
              <a:rPr lang="en-US"/>
              <a:t>IMPORTANT:  When you place an image in this box it will overprint (and hide) the NHS logo top right. </a:t>
            </a:r>
            <a:br>
              <a:rPr lang="en-US"/>
            </a:br>
            <a:r>
              <a:rPr lang="en-US"/>
              <a:t>If you want the logo to show you have to make a copy of the logo from a master slide and then place it on this page after you have imported an image into the box.</a:t>
            </a:r>
            <a:br>
              <a:rPr lang="en-US"/>
            </a:br>
            <a:endParaRPr lang="en-US"/>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1 column ">
    <p:spTree>
      <p:nvGrpSpPr>
        <p:cNvPr id="1" name=""/>
        <p:cNvGrpSpPr/>
        <p:nvPr/>
      </p:nvGrpSpPr>
      <p:grpSpPr>
        <a:xfrm>
          <a:off x="0" y="0"/>
          <a:ext cx="0" cy="0"/>
          <a:chOff x="0" y="0"/>
          <a:chExt cx="0" cy="0"/>
        </a:xfrm>
      </p:grpSpPr>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9" name="Content Placeholder 15"/>
          <p:cNvSpPr>
            <a:spLocks noGrp="1"/>
          </p:cNvSpPr>
          <p:nvPr>
            <p:ph sz="quarter" idx="16" hasCustomPrompt="1"/>
          </p:nvPr>
        </p:nvSpPr>
        <p:spPr>
          <a:xfrm>
            <a:off x="307497" y="336551"/>
            <a:ext cx="2634486" cy="1677779"/>
          </a:xfrm>
          <a:prstGeom prst="rect">
            <a:avLst/>
          </a:prstGeom>
        </p:spPr>
        <p:txBody>
          <a:bodyPr lIns="0" tIns="0" rIns="0" bIns="0"/>
          <a:lstStyle>
            <a:lvl1pPr marL="0" indent="0">
              <a:buNone/>
              <a:defRPr sz="2400" b="1" i="0">
                <a:latin typeface="Arial" charset="0"/>
                <a:ea typeface="Arial" charset="0"/>
                <a:cs typeface="Arial" charset="0"/>
              </a:defRPr>
            </a:lvl1pPr>
          </a:lstStyle>
          <a:p>
            <a:pPr lvl="0"/>
            <a:r>
              <a:rPr lang="en-US"/>
              <a:t>Put slide heading here</a:t>
            </a:r>
          </a:p>
        </p:txBody>
      </p:sp>
      <p:sp>
        <p:nvSpPr>
          <p:cNvPr id="13" name="Content Placeholder 15"/>
          <p:cNvSpPr>
            <a:spLocks noGrp="1"/>
          </p:cNvSpPr>
          <p:nvPr>
            <p:ph sz="quarter" idx="18" hasCustomPrompt="1"/>
          </p:nvPr>
        </p:nvSpPr>
        <p:spPr>
          <a:xfrm>
            <a:off x="3225508" y="336550"/>
            <a:ext cx="7275951" cy="5401023"/>
          </a:xfrm>
          <a:prstGeom prst="rect">
            <a:avLst/>
          </a:prstGeom>
        </p:spPr>
        <p:txBody>
          <a:bodyPr lIns="0" tIns="0" rIns="0" bIns="0"/>
          <a:lstStyle>
            <a:lvl1pPr marL="0" indent="0">
              <a:lnSpc>
                <a:spcPct val="100000"/>
              </a:lnSpc>
              <a:spcAft>
                <a:spcPts val="800"/>
              </a:spcAft>
              <a:buNone/>
              <a:defRPr sz="2000" b="0" baseline="0"/>
            </a:lvl1pPr>
            <a:lvl2pPr marL="14288" indent="0" algn="l">
              <a:lnSpc>
                <a:spcPct val="15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This slide - Body copy should be Arial (body) 20pt. (level 1)</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dirty="0"/>
          </a:p>
        </p:txBody>
      </p:sp>
      <p:cxnSp>
        <p:nvCxnSpPr>
          <p:cNvPr id="11" name="Straight Connector 10"/>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79967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sp>
        <p:nvSpPr>
          <p:cNvPr id="18" name="Picture Placeholder 17"/>
          <p:cNvSpPr>
            <a:spLocks noGrp="1"/>
          </p:cNvSpPr>
          <p:nvPr>
            <p:ph type="pic" sz="quarter" idx="10" hasCustomPrompt="1"/>
          </p:nvPr>
        </p:nvSpPr>
        <p:spPr>
          <a:xfrm>
            <a:off x="0" y="0"/>
            <a:ext cx="6645275" cy="6858000"/>
          </a:xfrm>
          <a:prstGeom prst="rect">
            <a:avLst/>
          </a:prstGeom>
        </p:spPr>
        <p:txBody>
          <a:bodyPr/>
          <a:lstStyle>
            <a:lvl1pPr marL="0" marR="0" indent="0" algn="l" defTabSz="914400" rtl="0" eaLnBrk="1" fontAlgn="auto" latinLnBrk="0" hangingPunct="1">
              <a:lnSpc>
                <a:spcPct val="90000"/>
              </a:lnSpc>
              <a:spcBef>
                <a:spcPts val="1000"/>
              </a:spcBef>
              <a:spcAft>
                <a:spcPts val="600"/>
              </a:spcAft>
              <a:buClrTx/>
              <a:buSzTx/>
              <a:buFont typeface="Arial"/>
              <a:buNone/>
              <a:tabLst/>
              <a:defRPr sz="1000" baseline="0">
                <a:solidFill>
                  <a:schemeClr val="bg1">
                    <a:lumMod val="50000"/>
                  </a:schemeClr>
                </a:solidFill>
              </a:defRPr>
            </a:lvl1pPr>
          </a:lstStyle>
          <a:p>
            <a:r>
              <a:rPr lang="en-US"/>
              <a:t>Square picture placeholder box. Place picture in this box. Either drag it onto the picture box or click the icon in the centre of the image. Make sure it bleeds all round (no white space) and do not distort the image to fit. Note this text will disappear when the image is placed in this box.  Note the heading is white and will be revealed when you put an image in this placeholder box.</a:t>
            </a:r>
          </a:p>
        </p:txBody>
      </p:sp>
      <p:cxnSp>
        <p:nvCxnSpPr>
          <p:cNvPr id="10" name="Straight Connector 9"/>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sz="quarter" idx="11"/>
          </p:nvPr>
        </p:nvSpPr>
        <p:spPr>
          <a:xfrm>
            <a:off x="468592" y="797766"/>
            <a:ext cx="5528709" cy="2232306"/>
          </a:xfrm>
          <a:prstGeom prst="rect">
            <a:avLst/>
          </a:prstGeom>
        </p:spPr>
        <p:txBody>
          <a:bodyPr lIns="0" tIns="0" rIns="0" bIns="0"/>
          <a:lstStyle>
            <a:lvl1pPr marL="0" indent="0">
              <a:buNone/>
              <a:defRPr sz="7200" b="1" i="0">
                <a:solidFill>
                  <a:schemeClr val="bg1">
                    <a:lumMod val="95000"/>
                  </a:schemeClr>
                </a:solidFill>
                <a:latin typeface="Arial" charset="0"/>
                <a:ea typeface="Arial" charset="0"/>
                <a:cs typeface="Arial" charset="0"/>
              </a:defRPr>
            </a:lvl1pPr>
            <a:lvl2pPr>
              <a:defRPr sz="7200" b="1" i="0">
                <a:latin typeface="Arial" charset="0"/>
                <a:ea typeface="Arial" charset="0"/>
                <a:cs typeface="Arial" charset="0"/>
              </a:defRPr>
            </a:lvl2pPr>
            <a:lvl3pPr>
              <a:defRPr sz="7200" b="1" i="0">
                <a:latin typeface="Arial" charset="0"/>
                <a:ea typeface="Arial" charset="0"/>
                <a:cs typeface="Arial" charset="0"/>
              </a:defRPr>
            </a:lvl3pPr>
            <a:lvl4pPr>
              <a:defRPr sz="7200" b="1" i="0">
                <a:latin typeface="Arial" charset="0"/>
                <a:ea typeface="Arial" charset="0"/>
                <a:cs typeface="Arial" charset="0"/>
              </a:defRPr>
            </a:lvl4pPr>
            <a:lvl5pPr>
              <a:defRPr sz="7200" b="1" i="0">
                <a:latin typeface="Arial" charset="0"/>
                <a:ea typeface="Arial" charset="0"/>
                <a:cs typeface="Arial" charset="0"/>
              </a:defRPr>
            </a:lvl5pPr>
          </a:lstStyle>
          <a:p>
            <a:pPr lvl="0"/>
            <a:r>
              <a:rPr lang="en-US"/>
              <a:t>Click to edit Master text styles</a:t>
            </a:r>
          </a:p>
        </p:txBody>
      </p:sp>
      <p:sp>
        <p:nvSpPr>
          <p:cNvPr id="17" name="Rectangle 16"/>
          <p:cNvSpPr/>
          <p:nvPr userDrawn="1"/>
        </p:nvSpPr>
        <p:spPr>
          <a:xfrm>
            <a:off x="6656547"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54"/>
          <p:cNvSpPr>
            <a:spLocks noGrp="1"/>
          </p:cNvSpPr>
          <p:nvPr>
            <p:ph sz="quarter" idx="16" hasCustomPrompt="1"/>
          </p:nvPr>
        </p:nvSpPr>
        <p:spPr>
          <a:xfrm>
            <a:off x="8217133" y="5731724"/>
            <a:ext cx="3627920" cy="957371"/>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Add author’s name here</a:t>
            </a:r>
          </a:p>
          <a:p>
            <a:pPr lvl="1"/>
            <a:r>
              <a:rPr lang="en-US" dirty="0"/>
              <a:t>Add author’s title here</a:t>
            </a:r>
          </a:p>
        </p:txBody>
      </p:sp>
      <p:sp>
        <p:nvSpPr>
          <p:cNvPr id="24" name="TextBox 23"/>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0A713D7-5CC8-BE42-8C25-4677CFA9AE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56040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orduction Slide">
    <p:spTree>
      <p:nvGrpSpPr>
        <p:cNvPr id="1" name=""/>
        <p:cNvGrpSpPr/>
        <p:nvPr/>
      </p:nvGrpSpPr>
      <p:grpSpPr>
        <a:xfrm>
          <a:off x="0" y="0"/>
          <a:ext cx="0" cy="0"/>
          <a:chOff x="0" y="0"/>
          <a:chExt cx="0" cy="0"/>
        </a:xfrm>
      </p:grpSpPr>
      <p:cxnSp>
        <p:nvCxnSpPr>
          <p:cNvPr id="10" name="Straight Connector 9"/>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hasCustomPrompt="1"/>
          </p:nvPr>
        </p:nvSpPr>
        <p:spPr>
          <a:xfrm>
            <a:off x="307497" y="336551"/>
            <a:ext cx="8880849" cy="5420449"/>
          </a:xfrm>
          <a:prstGeom prst="rect">
            <a:avLst/>
          </a:prstGeom>
        </p:spPr>
        <p:txBody>
          <a:bodyPr lIns="0" tIns="0" rIns="0" bIns="0"/>
          <a:lstStyle>
            <a:lvl1pPr marL="0" indent="0">
              <a:buNone/>
              <a:defRPr sz="7200" b="1" i="0">
                <a:latin typeface="Arial" charset="0"/>
                <a:ea typeface="Arial" charset="0"/>
                <a:cs typeface="Arial" charset="0"/>
              </a:defRPr>
            </a:lvl1pPr>
          </a:lstStyle>
          <a:p>
            <a:pPr lvl="0"/>
            <a:r>
              <a:rPr lang="en-US"/>
              <a:t>This is a heading only page, add text here.</a:t>
            </a:r>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9" name="Rectangle 8"/>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5" name="Straight Connector 14"/>
          <p:cNvCxnSpPr/>
          <p:nvPr userDrawn="1"/>
        </p:nvCxnSpPr>
        <p:spPr>
          <a:xfrm>
            <a:off x="6645600" y="6023999"/>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203558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column ">
    <p:spTree>
      <p:nvGrpSpPr>
        <p:cNvPr id="1" name=""/>
        <p:cNvGrpSpPr/>
        <p:nvPr/>
      </p:nvGrpSpPr>
      <p:grpSpPr>
        <a:xfrm>
          <a:off x="0" y="0"/>
          <a:ext cx="0" cy="0"/>
          <a:chOff x="0" y="0"/>
          <a:chExt cx="0" cy="0"/>
        </a:xfrm>
      </p:grpSpPr>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9" name="Content Placeholder 15"/>
          <p:cNvSpPr>
            <a:spLocks noGrp="1"/>
          </p:cNvSpPr>
          <p:nvPr>
            <p:ph sz="quarter" idx="16" hasCustomPrompt="1"/>
          </p:nvPr>
        </p:nvSpPr>
        <p:spPr>
          <a:xfrm>
            <a:off x="307497" y="336551"/>
            <a:ext cx="2634486" cy="1677779"/>
          </a:xfrm>
          <a:prstGeom prst="rect">
            <a:avLst/>
          </a:prstGeom>
        </p:spPr>
        <p:txBody>
          <a:bodyPr lIns="0" tIns="0" rIns="0" bIns="0"/>
          <a:lstStyle>
            <a:lvl1pPr marL="0" indent="0">
              <a:buNone/>
              <a:defRPr sz="2400" b="1" i="0">
                <a:latin typeface="Arial" charset="0"/>
                <a:ea typeface="Arial" charset="0"/>
                <a:cs typeface="Arial" charset="0"/>
              </a:defRPr>
            </a:lvl1pPr>
          </a:lstStyle>
          <a:p>
            <a:pPr lvl="0"/>
            <a:r>
              <a:rPr lang="en-US"/>
              <a:t>Put slide heading here</a:t>
            </a:r>
          </a:p>
        </p:txBody>
      </p:sp>
      <p:sp>
        <p:nvSpPr>
          <p:cNvPr id="13" name="Content Placeholder 15"/>
          <p:cNvSpPr>
            <a:spLocks noGrp="1"/>
          </p:cNvSpPr>
          <p:nvPr>
            <p:ph sz="quarter" idx="18" hasCustomPrompt="1"/>
          </p:nvPr>
        </p:nvSpPr>
        <p:spPr>
          <a:xfrm>
            <a:off x="3225508" y="336550"/>
            <a:ext cx="7275951" cy="5401023"/>
          </a:xfrm>
          <a:prstGeom prst="rect">
            <a:avLst/>
          </a:prstGeom>
        </p:spPr>
        <p:txBody>
          <a:bodyPr lIns="0" tIns="0" rIns="0" bIns="0"/>
          <a:lstStyle>
            <a:lvl1pPr marL="0" indent="0">
              <a:lnSpc>
                <a:spcPct val="100000"/>
              </a:lnSpc>
              <a:spcAft>
                <a:spcPts val="800"/>
              </a:spcAft>
              <a:buNone/>
              <a:defRPr sz="2000" b="0" baseline="0"/>
            </a:lvl1pPr>
            <a:lvl2pPr marL="14288" indent="0" algn="l">
              <a:lnSpc>
                <a:spcPct val="15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This slide - Body copy should be Arial (body) 20pt. (level 1)</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dirty="0"/>
          </a:p>
        </p:txBody>
      </p:sp>
      <p:cxnSp>
        <p:nvCxnSpPr>
          <p:cNvPr id="11" name="Straight Connector 10"/>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 ">
    <p:spTree>
      <p:nvGrpSpPr>
        <p:cNvPr id="1" name=""/>
        <p:cNvGrpSpPr/>
        <p:nvPr/>
      </p:nvGrpSpPr>
      <p:grpSpPr>
        <a:xfrm>
          <a:off x="0" y="0"/>
          <a:ext cx="0" cy="0"/>
          <a:chOff x="0" y="0"/>
          <a:chExt cx="0" cy="0"/>
        </a:xfrm>
      </p:grpSpPr>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16" name="Content Placeholder 15"/>
          <p:cNvSpPr>
            <a:spLocks noGrp="1"/>
          </p:cNvSpPr>
          <p:nvPr>
            <p:ph sz="quarter" idx="16" hasCustomPrompt="1"/>
          </p:nvPr>
        </p:nvSpPr>
        <p:spPr>
          <a:xfrm>
            <a:off x="307497" y="336551"/>
            <a:ext cx="10250524" cy="5160683"/>
          </a:xfrm>
          <a:prstGeom prst="rect">
            <a:avLst/>
          </a:prstGeom>
        </p:spPr>
        <p:txBody>
          <a:bodyPr lIns="0" tIns="0" rIns="0" bIns="0" numCol="2" spcCol="180000"/>
          <a:lstStyle>
            <a:lvl1pPr marL="0" indent="0">
              <a:lnSpc>
                <a:spcPct val="100000"/>
              </a:lnSpc>
              <a:spcAft>
                <a:spcPts val="1000"/>
              </a:spcAft>
              <a:buNone/>
              <a:defRPr sz="2400" b="1" baseline="0"/>
            </a:lvl1pPr>
            <a:lvl2pPr marL="14288" indent="0" algn="l">
              <a:lnSpc>
                <a:spcPct val="10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a:lvl4pPr>
            <a:lvl5pPr marL="1828800" indent="0">
              <a:buNone/>
              <a:defRPr/>
            </a:lvl5pPr>
          </a:lstStyle>
          <a:p>
            <a:pPr lvl="0"/>
            <a:r>
              <a:rPr lang="en-US"/>
              <a:t>Headings are Arial Bold 24pt </a:t>
            </a:r>
            <a:br>
              <a:rPr lang="en-US"/>
            </a:br>
            <a:r>
              <a:rPr lang="en-US"/>
              <a:t>(level 1) </a:t>
            </a:r>
          </a:p>
          <a:p>
            <a:pPr lvl="1"/>
            <a:r>
              <a:rPr lang="en-US"/>
              <a:t>Body copy should be Arial (body) 20pt. (Level 2)</a:t>
            </a:r>
          </a:p>
          <a:p>
            <a:pPr lvl="0"/>
            <a:endParaRPr lang="en-US"/>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dirty="0"/>
          </a:p>
        </p:txBody>
      </p:sp>
      <p:cxnSp>
        <p:nvCxnSpPr>
          <p:cNvPr id="8" name="Straight Connector 7"/>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chart, large image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90DA0-3EAA-1A46-929F-2F801B91FB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
        <p:nvSpPr>
          <p:cNvPr id="6" name="Content Placeholder 15">
            <a:extLst>
              <a:ext uri="{FF2B5EF4-FFF2-40B4-BE49-F238E27FC236}">
                <a16:creationId xmlns:a16="http://schemas.microsoft.com/office/drawing/2014/main" id="{A516A335-7134-014F-BC91-796C3EA355AF}"/>
              </a:ext>
            </a:extLst>
          </p:cNvPr>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7" name="Content Placeholder 4">
            <a:extLst>
              <a:ext uri="{FF2B5EF4-FFF2-40B4-BE49-F238E27FC236}">
                <a16:creationId xmlns:a16="http://schemas.microsoft.com/office/drawing/2014/main" id="{D8412BCA-0EC5-284C-9D24-1E64E849B904}"/>
              </a:ext>
            </a:extLst>
          </p:cNvPr>
          <p:cNvSpPr>
            <a:spLocks noGrp="1"/>
          </p:cNvSpPr>
          <p:nvPr>
            <p:ph sz="quarter" idx="18" hasCustomPrompt="1"/>
          </p:nvPr>
        </p:nvSpPr>
        <p:spPr>
          <a:xfrm>
            <a:off x="440316" y="1399572"/>
            <a:ext cx="11311368" cy="4317203"/>
          </a:xfrm>
          <a:prstGeom prst="rect">
            <a:avLst/>
          </a:prstGeom>
        </p:spPr>
        <p:txBody>
          <a:bodyPr/>
          <a:lstStyle>
            <a:lvl1pPr marL="1371600" marR="0" indent="-1362075" algn="l" defTabSz="914400" rtl="0" eaLnBrk="1" fontAlgn="auto" latinLnBrk="0" hangingPunct="1">
              <a:lnSpc>
                <a:spcPct val="90000"/>
              </a:lnSpc>
              <a:spcBef>
                <a:spcPts val="1000"/>
              </a:spcBef>
              <a:spcAft>
                <a:spcPts val="600"/>
              </a:spcAft>
              <a:buClrTx/>
              <a:buSzTx/>
              <a:buFont typeface="Arial"/>
              <a:buNone/>
              <a:tabLst/>
              <a:defRPr/>
            </a:lvl1pPr>
          </a:lstStyle>
          <a:p>
            <a:pPr marL="1371600" marR="0" lvl="0" indent="-1362075" algn="l" defTabSz="914400" rtl="0" eaLnBrk="1" fontAlgn="auto" latinLnBrk="0" hangingPunct="1">
              <a:lnSpc>
                <a:spcPct val="90000"/>
              </a:lnSpc>
              <a:spcBef>
                <a:spcPts val="1000"/>
              </a:spcBef>
              <a:spcAft>
                <a:spcPts val="600"/>
              </a:spcAft>
              <a:buClrTx/>
              <a:buSzTx/>
              <a:buFont typeface="Arial"/>
              <a:buNone/>
              <a:tabLst/>
              <a:defRPr/>
            </a:pPr>
            <a:r>
              <a:rPr lang="en-GB" sz="2000" b="1" i="0" kern="1200" dirty="0">
                <a:solidFill>
                  <a:schemeClr val="tx1"/>
                </a:solidFill>
                <a:effectLst/>
                <a:latin typeface="+mn-lt"/>
                <a:ea typeface="+mn-ea"/>
                <a:cs typeface="+mn-cs"/>
              </a:rPr>
              <a:t>On occasion, you will need to include a big chart or image and this layout helps you do this.</a:t>
            </a:r>
            <a:endParaRPr lang="en-US" sz="2000" b="1" dirty="0"/>
          </a:p>
          <a:p>
            <a:endParaRPr lang="en-US" sz="2000" b="1" dirty="0"/>
          </a:p>
        </p:txBody>
      </p:sp>
      <p:sp>
        <p:nvSpPr>
          <p:cNvPr id="14" name="Content Placeholder 19">
            <a:extLst>
              <a:ext uri="{FF2B5EF4-FFF2-40B4-BE49-F238E27FC236}">
                <a16:creationId xmlns:a16="http://schemas.microsoft.com/office/drawing/2014/main" id="{688342D2-AFD3-D54D-96DB-E41005672CAA}"/>
              </a:ext>
            </a:extLst>
          </p:cNvPr>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8" name="Rectangle 17">
            <a:extLst>
              <a:ext uri="{FF2B5EF4-FFF2-40B4-BE49-F238E27FC236}">
                <a16:creationId xmlns:a16="http://schemas.microsoft.com/office/drawing/2014/main" id="{DC3CEC55-AA9A-344E-9E22-F62D2BD7B1C3}"/>
              </a:ext>
            </a:extLst>
          </p:cNvPr>
          <p:cNvSpPr/>
          <p:nvPr userDrawn="1"/>
        </p:nvSpPr>
        <p:spPr>
          <a:xfrm>
            <a:off x="11488470" y="6255655"/>
            <a:ext cx="466794" cy="369332"/>
          </a:xfrm>
          <a:prstGeom prst="rect">
            <a:avLst/>
          </a:prstGeom>
        </p:spPr>
        <p:txBody>
          <a:bodyPr wrap="none">
            <a:spAutoFit/>
          </a:bodyPr>
          <a:lstStyle/>
          <a:p>
            <a:fld id="{1AD08E07-D956-8D48-8346-99A336203F3B}" type="slidenum">
              <a:rPr lang="en-US" sz="1800" b="1" smtClean="0">
                <a:solidFill>
                  <a:srgbClr val="0070AD"/>
                </a:solidFill>
              </a:rPr>
              <a:pPr/>
              <a:t>‹#›</a:t>
            </a:fld>
            <a:endParaRPr lang="en-US" dirty="0"/>
          </a:p>
        </p:txBody>
      </p:sp>
    </p:spTree>
    <p:extLst>
      <p:ext uri="{BB962C8B-B14F-4D97-AF65-F5344CB8AC3E}">
        <p14:creationId xmlns:p14="http://schemas.microsoft.com/office/powerpoint/2010/main" val="54684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51D4EA-6699-F644-9B7B-F058F176C5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
        <p:nvSpPr>
          <p:cNvPr id="4" name="Content Placeholder 15">
            <a:extLst>
              <a:ext uri="{FF2B5EF4-FFF2-40B4-BE49-F238E27FC236}">
                <a16:creationId xmlns:a16="http://schemas.microsoft.com/office/drawing/2014/main" id="{85942546-59D8-AE49-9A76-253795598BFE}"/>
              </a:ext>
            </a:extLst>
          </p:cNvPr>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5" name="Content Placeholder 19">
            <a:extLst>
              <a:ext uri="{FF2B5EF4-FFF2-40B4-BE49-F238E27FC236}">
                <a16:creationId xmlns:a16="http://schemas.microsoft.com/office/drawing/2014/main" id="{0E38A853-8816-6B42-AF98-1EF6A63D8554}"/>
              </a:ext>
            </a:extLst>
          </p:cNvPr>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6" name="Rectangle 5">
            <a:extLst>
              <a:ext uri="{FF2B5EF4-FFF2-40B4-BE49-F238E27FC236}">
                <a16:creationId xmlns:a16="http://schemas.microsoft.com/office/drawing/2014/main" id="{9725DD94-D37E-3748-9CE1-991F2F8A37EB}"/>
              </a:ext>
            </a:extLst>
          </p:cNvPr>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dirty="0"/>
          </a:p>
        </p:txBody>
      </p:sp>
      <p:sp>
        <p:nvSpPr>
          <p:cNvPr id="8" name="Content Placeholder 4">
            <a:extLst>
              <a:ext uri="{FF2B5EF4-FFF2-40B4-BE49-F238E27FC236}">
                <a16:creationId xmlns:a16="http://schemas.microsoft.com/office/drawing/2014/main" id="{62C38716-39CF-FB49-B6E1-360C2BAF9AD3}"/>
              </a:ext>
            </a:extLst>
          </p:cNvPr>
          <p:cNvSpPr>
            <a:spLocks noGrp="1"/>
          </p:cNvSpPr>
          <p:nvPr>
            <p:ph sz="quarter" idx="18"/>
          </p:nvPr>
        </p:nvSpPr>
        <p:spPr>
          <a:xfrm>
            <a:off x="440316" y="1399572"/>
            <a:ext cx="11311368" cy="4317203"/>
          </a:xfrm>
          <a:prstGeom prst="rect">
            <a:avLst/>
          </a:prstGeom>
        </p:spPr>
        <p:txBody>
          <a:bodyPr/>
          <a:lstStyle>
            <a:lvl1pPr marL="1371600" marR="0" indent="-1362075" algn="l" defTabSz="914400" rtl="0" eaLnBrk="1" fontAlgn="auto" latinLnBrk="0" hangingPunct="1">
              <a:lnSpc>
                <a:spcPct val="90000"/>
              </a:lnSpc>
              <a:spcBef>
                <a:spcPts val="1000"/>
              </a:spcBef>
              <a:spcAft>
                <a:spcPts val="600"/>
              </a:spcAft>
              <a:buClrTx/>
              <a:buSzTx/>
              <a:buFont typeface="Arial"/>
              <a:buNone/>
              <a:tabLst/>
              <a:defRPr/>
            </a:lvl1pPr>
          </a:lstStyle>
          <a:p>
            <a:endParaRPr lang="en-US" sz="2000" b="1" dirty="0"/>
          </a:p>
        </p:txBody>
      </p:sp>
    </p:spTree>
    <p:extLst>
      <p:ext uri="{BB962C8B-B14F-4D97-AF65-F5344CB8AC3E}">
        <p14:creationId xmlns:p14="http://schemas.microsoft.com/office/powerpoint/2010/main" val="350881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218"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6" name="Content Placeholder 15"/>
          <p:cNvSpPr>
            <a:spLocks noGrp="1"/>
          </p:cNvSpPr>
          <p:nvPr>
            <p:ph sz="quarter" idx="16" hasCustomPrompt="1"/>
          </p:nvPr>
        </p:nvSpPr>
        <p:spPr>
          <a:xfrm>
            <a:off x="6704448" y="317025"/>
            <a:ext cx="3996063" cy="5468429"/>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Arial body copy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108470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7497" y="246900"/>
            <a:ext cx="9840550" cy="1107996"/>
          </a:xfrm>
          <a:prstGeom prst="rect">
            <a:avLst/>
          </a:prstGeom>
          <a:noFill/>
        </p:spPr>
        <p:txBody>
          <a:bodyPr wrap="square" lIns="0" tIns="0" rIns="0" bIns="0" rtlCol="0">
            <a:spAutoFit/>
          </a:bodyPr>
          <a:lstStyle/>
          <a:p>
            <a:pPr lvl="0"/>
            <a:r>
              <a:rPr lang="en-US" sz="7200" b="1"/>
              <a:t>Any questions?</a:t>
            </a:r>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Conclusion</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4" name="Rectangle 13"/>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4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59" r:id="rId5"/>
    <p:sldLayoutId id="2147483682" r:id="rId6"/>
    <p:sldLayoutId id="2147483683" r:id="rId7"/>
    <p:sldLayoutId id="2147483653" r:id="rId8"/>
    <p:sldLayoutId id="2147483657" r:id="rId9"/>
    <p:sldLayoutId id="2147483658"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2114935"/>
            <a:ext cx="6645275" cy="4743065"/>
          </a:xfrm>
        </p:spPr>
      </p:pic>
      <p:sp>
        <p:nvSpPr>
          <p:cNvPr id="4" name="Content Placeholder 3"/>
          <p:cNvSpPr>
            <a:spLocks noGrp="1"/>
          </p:cNvSpPr>
          <p:nvPr>
            <p:ph sz="quarter" idx="16"/>
          </p:nvPr>
        </p:nvSpPr>
        <p:spPr>
          <a:xfrm>
            <a:off x="7992209" y="5855677"/>
            <a:ext cx="3930162" cy="931985"/>
          </a:xfrm>
        </p:spPr>
        <p:txBody>
          <a:bodyPr/>
          <a:lstStyle/>
          <a:p>
            <a:r>
              <a:rPr lang="en-US" dirty="0"/>
              <a:t>Nicola Clarke</a:t>
            </a:r>
          </a:p>
          <a:p>
            <a:pPr lvl="1"/>
            <a:r>
              <a:rPr lang="en-US" dirty="0"/>
              <a:t>The Emmeline Centre, Cambridge</a:t>
            </a:r>
          </a:p>
        </p:txBody>
      </p:sp>
      <p:sp>
        <p:nvSpPr>
          <p:cNvPr id="2" name="TextBox 1"/>
          <p:cNvSpPr txBox="1"/>
          <p:nvPr/>
        </p:nvSpPr>
        <p:spPr>
          <a:xfrm>
            <a:off x="79131" y="340602"/>
            <a:ext cx="6972300" cy="1261884"/>
          </a:xfrm>
          <a:prstGeom prst="rect">
            <a:avLst/>
          </a:prstGeom>
          <a:noFill/>
        </p:spPr>
        <p:txBody>
          <a:bodyPr wrap="square" rtlCol="0">
            <a:spAutoFit/>
          </a:bodyPr>
          <a:lstStyle/>
          <a:p>
            <a:r>
              <a:rPr lang="en-GB" sz="3800" b="1" dirty="0"/>
              <a:t>Cochlear implants </a:t>
            </a:r>
          </a:p>
          <a:p>
            <a:r>
              <a:rPr lang="en-GB" sz="3800" b="1" dirty="0"/>
              <a:t>and congenital hearing loss </a:t>
            </a:r>
          </a:p>
        </p:txBody>
      </p:sp>
    </p:spTree>
    <p:extLst>
      <p:ext uri="{BB962C8B-B14F-4D97-AF65-F5344CB8AC3E}">
        <p14:creationId xmlns:p14="http://schemas.microsoft.com/office/powerpoint/2010/main" val="571324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219" y="870049"/>
            <a:ext cx="6403374" cy="4439693"/>
          </a:xfrm>
        </p:spPr>
      </p:pic>
      <p:sp>
        <p:nvSpPr>
          <p:cNvPr id="3" name="Content Placeholder 2"/>
          <p:cNvSpPr>
            <a:spLocks noGrp="1"/>
          </p:cNvSpPr>
          <p:nvPr>
            <p:ph sz="quarter" idx="11"/>
          </p:nvPr>
        </p:nvSpPr>
        <p:spPr/>
        <p:txBody>
          <a:bodyPr/>
          <a:lstStyle/>
          <a:p>
            <a:endParaRPr lang="en-US" dirty="0"/>
          </a:p>
        </p:txBody>
      </p:sp>
      <p:sp>
        <p:nvSpPr>
          <p:cNvPr id="4" name="Content Placeholder 3"/>
          <p:cNvSpPr>
            <a:spLocks noGrp="1"/>
          </p:cNvSpPr>
          <p:nvPr>
            <p:ph sz="quarter" idx="16"/>
          </p:nvPr>
        </p:nvSpPr>
        <p:spPr>
          <a:xfrm>
            <a:off x="6704448" y="1083145"/>
            <a:ext cx="4321106" cy="4304402"/>
          </a:xfrm>
        </p:spPr>
        <p:txBody>
          <a:bodyPr/>
          <a:lstStyle/>
          <a:p>
            <a:r>
              <a:rPr lang="en-US" dirty="0"/>
              <a:t>Considerations for </a:t>
            </a:r>
            <a:r>
              <a:rPr lang="en-US" dirty="0" err="1"/>
              <a:t>paediatric</a:t>
            </a:r>
            <a:r>
              <a:rPr lang="en-US" dirty="0"/>
              <a:t> congenital hearing loss:</a:t>
            </a:r>
            <a:br>
              <a:rPr lang="en-US" dirty="0"/>
            </a:br>
            <a:endParaRPr lang="en-US" dirty="0"/>
          </a:p>
          <a:p>
            <a:pPr marL="357188" lvl="1" indent="-342900">
              <a:buFont typeface="Arial" panose="020B0604020202020204" pitchFamily="34" charset="0"/>
              <a:buChar char="•"/>
            </a:pPr>
            <a:r>
              <a:rPr lang="en-US" dirty="0"/>
              <a:t>Profound loss usually identified by newborn hearing screen</a:t>
            </a:r>
          </a:p>
          <a:p>
            <a:pPr marL="357188" lvl="1" indent="-342900">
              <a:buFont typeface="Arial" panose="020B0604020202020204" pitchFamily="34" charset="0"/>
              <a:buChar char="•"/>
            </a:pPr>
            <a:r>
              <a:rPr lang="en-US" dirty="0"/>
              <a:t>Age of implantation will affect outcomes- pre or post lingual</a:t>
            </a:r>
          </a:p>
          <a:p>
            <a:pPr marL="357188" lvl="1" indent="-342900">
              <a:buFont typeface="Arial" panose="020B0604020202020204" pitchFamily="34" charset="0"/>
              <a:buChar char="•"/>
            </a:pPr>
            <a:r>
              <a:rPr lang="en-US" dirty="0"/>
              <a:t>Managing expectations/counselling  of </a:t>
            </a:r>
            <a:r>
              <a:rPr lang="en-US" u="sng" dirty="0"/>
              <a:t>parents</a:t>
            </a:r>
            <a:r>
              <a:rPr lang="en-US" dirty="0"/>
              <a:t> is crucial, particularly the impact of implantation on speech and language skills</a:t>
            </a:r>
          </a:p>
        </p:txBody>
      </p:sp>
      <p:sp>
        <p:nvSpPr>
          <p:cNvPr id="5" name="Content Placeholder 4"/>
          <p:cNvSpPr>
            <a:spLocks noGrp="1"/>
          </p:cNvSpPr>
          <p:nvPr>
            <p:ph sz="quarter" idx="14"/>
          </p:nvPr>
        </p:nvSpPr>
        <p:spPr>
          <a:xfrm>
            <a:off x="6075486" y="6307969"/>
            <a:ext cx="5460022" cy="319431"/>
          </a:xfrm>
        </p:spPr>
        <p:txBody>
          <a:bodyPr/>
          <a:lstStyle/>
          <a:p>
            <a:r>
              <a:rPr lang="en-US" dirty="0"/>
              <a:t>BCIG 2023: Cochlear implants and congenital hearing loss</a:t>
            </a:r>
          </a:p>
          <a:p>
            <a:endParaRPr lang="en-US" dirty="0"/>
          </a:p>
        </p:txBody>
      </p:sp>
    </p:spTree>
    <p:extLst>
      <p:ext uri="{BB962C8B-B14F-4D97-AF65-F5344CB8AC3E}">
        <p14:creationId xmlns:p14="http://schemas.microsoft.com/office/powerpoint/2010/main" val="220774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dirty="0"/>
          </a:p>
        </p:txBody>
      </p:sp>
      <p:sp>
        <p:nvSpPr>
          <p:cNvPr id="4" name="Content Placeholder 3"/>
          <p:cNvSpPr>
            <a:spLocks noGrp="1"/>
          </p:cNvSpPr>
          <p:nvPr>
            <p:ph sz="quarter" idx="16"/>
          </p:nvPr>
        </p:nvSpPr>
        <p:spPr>
          <a:xfrm>
            <a:off x="307497" y="433072"/>
            <a:ext cx="6241584" cy="5468429"/>
          </a:xfrm>
        </p:spPr>
        <p:txBody>
          <a:bodyPr/>
          <a:lstStyle/>
          <a:p>
            <a:r>
              <a:rPr lang="en-US" dirty="0"/>
              <a:t>What is your role as a referrer?</a:t>
            </a:r>
          </a:p>
          <a:p>
            <a:pPr marL="342900" indent="-342900">
              <a:buFont typeface="Arial" panose="020B0604020202020204" pitchFamily="34" charset="0"/>
              <a:buChar char="•"/>
            </a:pPr>
            <a:r>
              <a:rPr lang="en-US" sz="2000" b="0" u="sng" dirty="0"/>
              <a:t>Setting appropriate expectations early </a:t>
            </a:r>
          </a:p>
          <a:p>
            <a:pPr marL="342900" indent="-342900">
              <a:buFont typeface="Arial" panose="020B0604020202020204" pitchFamily="34" charset="0"/>
              <a:buChar char="•"/>
            </a:pPr>
            <a:r>
              <a:rPr lang="en-US" sz="2000" b="0" dirty="0"/>
              <a:t>It is never too late to refer if expectations and motivations are appropriate (but worth checking the referral criteria of your local </a:t>
            </a:r>
            <a:r>
              <a:rPr lang="en-US" sz="2000" b="0" dirty="0" err="1"/>
              <a:t>centre</a:t>
            </a:r>
            <a:r>
              <a:rPr lang="en-US" sz="2000" b="0" dirty="0"/>
              <a:t>)</a:t>
            </a:r>
          </a:p>
          <a:p>
            <a:pPr marL="342900" indent="-342900">
              <a:buFont typeface="Arial" panose="020B0604020202020204" pitchFamily="34" charset="0"/>
              <a:buChar char="•"/>
            </a:pPr>
            <a:r>
              <a:rPr lang="en-US" sz="2000" b="0" dirty="0"/>
              <a:t>Prepare the patient for the importance of consistent wearing of hearing aids, even if it provided little benefit- need to stimulate auditory nerve and get used to the routine of wearing equipment</a:t>
            </a:r>
          </a:p>
          <a:p>
            <a:pPr marL="342900" indent="-342900">
              <a:buFont typeface="Arial" panose="020B0604020202020204" pitchFamily="34" charset="0"/>
              <a:buChar char="•"/>
            </a:pPr>
            <a:r>
              <a:rPr lang="en-US" sz="2000" b="0" dirty="0"/>
              <a:t>We will provide all the information required, just please help us to explore motivations and set appropriate expectations from the very beginning</a:t>
            </a:r>
            <a:r>
              <a:rPr lang="en-US" dirty="0"/>
              <a:t/>
            </a:r>
            <a:br>
              <a:rPr lang="en-US" dirty="0"/>
            </a:br>
            <a:r>
              <a:rPr lang="en-US" dirty="0"/>
              <a:t/>
            </a:r>
            <a:br>
              <a:rPr lang="en-US" dirty="0"/>
            </a:br>
            <a:endParaRPr lang="en-US" dirty="0"/>
          </a:p>
        </p:txBody>
      </p:sp>
      <p:sp>
        <p:nvSpPr>
          <p:cNvPr id="5" name="Content Placeholder 4"/>
          <p:cNvSpPr>
            <a:spLocks noGrp="1"/>
          </p:cNvSpPr>
          <p:nvPr>
            <p:ph sz="quarter" idx="14"/>
          </p:nvPr>
        </p:nvSpPr>
        <p:spPr>
          <a:xfrm>
            <a:off x="6075486" y="6307969"/>
            <a:ext cx="5460022" cy="319431"/>
          </a:xfrm>
        </p:spPr>
        <p:txBody>
          <a:bodyPr/>
          <a:lstStyle/>
          <a:p>
            <a:r>
              <a:rPr lang="en-US" dirty="0"/>
              <a:t>BCIG 2023: Cochlear implants and congenital hearing loss</a:t>
            </a:r>
          </a:p>
          <a:p>
            <a:endParaRPr lang="en-US" dirty="0"/>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910" r="12910"/>
          <a:stretch>
            <a:fillRect/>
          </a:stretch>
        </p:blipFill>
        <p:spPr>
          <a:xfrm>
            <a:off x="6870089" y="433072"/>
            <a:ext cx="3601549" cy="3230905"/>
          </a:xfrm>
        </p:spPr>
      </p:pic>
    </p:spTree>
    <p:extLst>
      <p:ext uri="{BB962C8B-B14F-4D97-AF65-F5344CB8AC3E}">
        <p14:creationId xmlns:p14="http://schemas.microsoft.com/office/powerpoint/2010/main" val="2604563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6013938" y="6310423"/>
            <a:ext cx="5477608" cy="319431"/>
          </a:xfrm>
        </p:spPr>
        <p:txBody>
          <a:bodyPr/>
          <a:lstStyle/>
          <a:p>
            <a:r>
              <a:rPr lang="en-US" dirty="0"/>
              <a:t>BCIG 2023: Cochlear implants and congenital hearing loss</a:t>
            </a:r>
          </a:p>
          <a:p>
            <a:endParaRPr lang="en-US" dirty="0"/>
          </a:p>
        </p:txBody>
      </p:sp>
    </p:spTree>
    <p:extLst>
      <p:ext uri="{BB962C8B-B14F-4D97-AF65-F5344CB8AC3E}">
        <p14:creationId xmlns:p14="http://schemas.microsoft.com/office/powerpoint/2010/main" val="1399889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6128238" y="6310423"/>
            <a:ext cx="5372100" cy="319431"/>
          </a:xfrm>
        </p:spPr>
        <p:txBody>
          <a:bodyPr/>
          <a:lstStyle/>
          <a:p>
            <a:r>
              <a:rPr lang="en-US" dirty="0"/>
              <a:t>BCIG 2023: Cochlear implants and congenital hearing loss</a:t>
            </a:r>
          </a:p>
          <a:p>
            <a:endParaRPr lang="en-US" dirty="0"/>
          </a:p>
        </p:txBody>
      </p:sp>
      <p:sp>
        <p:nvSpPr>
          <p:cNvPr id="4" name="Rectangle 3"/>
          <p:cNvSpPr/>
          <p:nvPr/>
        </p:nvSpPr>
        <p:spPr>
          <a:xfrm>
            <a:off x="296176" y="362346"/>
            <a:ext cx="8153232" cy="3693319"/>
          </a:xfrm>
          <a:prstGeom prst="rect">
            <a:avLst/>
          </a:prstGeom>
        </p:spPr>
        <p:txBody>
          <a:bodyPr wrap="square" lIns="0" tIns="0" rIns="0" bIns="0">
            <a:spAutoFit/>
          </a:bodyPr>
          <a:lstStyle/>
          <a:p>
            <a:r>
              <a:rPr lang="en-US" sz="2000" b="1" dirty="0">
                <a:solidFill>
                  <a:srgbClr val="0070AD"/>
                </a:solidFill>
              </a:rPr>
              <a:t>Nicola Clarke</a:t>
            </a:r>
            <a:endParaRPr lang="en-US" sz="2000" dirty="0">
              <a:solidFill>
                <a:srgbClr val="0070AD"/>
              </a:solidFill>
            </a:endParaRPr>
          </a:p>
          <a:p>
            <a:r>
              <a:rPr lang="en-US" sz="2000" dirty="0"/>
              <a:t>Senior Hearing Rehabilitationist / </a:t>
            </a:r>
          </a:p>
          <a:p>
            <a:r>
              <a:rPr lang="en-US" sz="2000" dirty="0"/>
              <a:t>Speech and Language Therapist (Adults)</a:t>
            </a:r>
            <a:br>
              <a:rPr lang="en-US" sz="2000" dirty="0"/>
            </a:br>
            <a:endParaRPr lang="en-US" sz="2000" dirty="0"/>
          </a:p>
          <a:p>
            <a:r>
              <a:rPr lang="en-US" sz="2000" b="1" dirty="0">
                <a:solidFill>
                  <a:srgbClr val="0070AD"/>
                </a:solidFill>
              </a:rPr>
              <a:t>Email</a:t>
            </a:r>
            <a:endParaRPr lang="en-US" sz="2000" dirty="0">
              <a:solidFill>
                <a:srgbClr val="0070AD"/>
              </a:solidFill>
            </a:endParaRPr>
          </a:p>
          <a:p>
            <a:r>
              <a:rPr lang="en-US" sz="2000" dirty="0"/>
              <a:t>Nicola.clarke60@nhs.net</a:t>
            </a:r>
          </a:p>
          <a:p>
            <a:endParaRPr lang="en-US" sz="2000" dirty="0"/>
          </a:p>
          <a:p>
            <a:r>
              <a:rPr lang="en-US" sz="2000" b="1" dirty="0">
                <a:solidFill>
                  <a:srgbClr val="0070AD"/>
                </a:solidFill>
              </a:rPr>
              <a:t>Telephone</a:t>
            </a:r>
            <a:endParaRPr lang="en-US" sz="2000" dirty="0">
              <a:solidFill>
                <a:srgbClr val="0070AD"/>
              </a:solidFill>
            </a:endParaRPr>
          </a:p>
          <a:p>
            <a:r>
              <a:rPr lang="en-US" sz="2000" dirty="0"/>
              <a:t>07955 433 798</a:t>
            </a:r>
          </a:p>
          <a:p>
            <a:endParaRPr lang="en-US" sz="2000" dirty="0"/>
          </a:p>
          <a:p>
            <a:r>
              <a:rPr lang="en-US" sz="2000" b="1" dirty="0">
                <a:solidFill>
                  <a:srgbClr val="0070AD"/>
                </a:solidFill>
              </a:rPr>
              <a:t>Web</a:t>
            </a:r>
            <a:endParaRPr lang="en-US" sz="2000" dirty="0">
              <a:solidFill>
                <a:srgbClr val="0070AD"/>
              </a:solidFill>
            </a:endParaRPr>
          </a:p>
          <a:p>
            <a:r>
              <a:rPr lang="en-US" sz="2000" dirty="0" smtClean="0"/>
              <a:t>www.cuh.nhs.uk/our-services/emmeline-centre-for-hearing-implants </a:t>
            </a:r>
            <a:endParaRPr lang="en-US" sz="2000" dirty="0"/>
          </a:p>
        </p:txBody>
      </p:sp>
    </p:spTree>
    <p:extLst>
      <p:ext uri="{BB962C8B-B14F-4D97-AF65-F5344CB8AC3E}">
        <p14:creationId xmlns:p14="http://schemas.microsoft.com/office/powerpoint/2010/main" val="21383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References</a:t>
            </a:r>
          </a:p>
        </p:txBody>
      </p:sp>
      <p:sp>
        <p:nvSpPr>
          <p:cNvPr id="3" name="Content Placeholder 2"/>
          <p:cNvSpPr>
            <a:spLocks noGrp="1"/>
          </p:cNvSpPr>
          <p:nvPr>
            <p:ph sz="quarter" idx="14"/>
          </p:nvPr>
        </p:nvSpPr>
        <p:spPr>
          <a:xfrm>
            <a:off x="6286500" y="6310423"/>
            <a:ext cx="5301762" cy="319431"/>
          </a:xfrm>
        </p:spPr>
        <p:txBody>
          <a:bodyPr/>
          <a:lstStyle/>
          <a:p>
            <a:r>
              <a:rPr lang="en-US" dirty="0"/>
              <a:t>BCIG 2023: Cochlear implants and congenital hearing loss</a:t>
            </a:r>
          </a:p>
          <a:p>
            <a:endParaRPr lang="en-US" dirty="0"/>
          </a:p>
        </p:txBody>
      </p:sp>
      <p:sp>
        <p:nvSpPr>
          <p:cNvPr id="4" name="Content Placeholder 3"/>
          <p:cNvSpPr>
            <a:spLocks noGrp="1"/>
          </p:cNvSpPr>
          <p:nvPr>
            <p:ph sz="quarter" idx="16"/>
          </p:nvPr>
        </p:nvSpPr>
        <p:spPr>
          <a:xfrm>
            <a:off x="307497" y="336550"/>
            <a:ext cx="9780086" cy="5105888"/>
          </a:xfrm>
        </p:spPr>
        <p:txBody>
          <a:bodyPr/>
          <a:lstStyle/>
          <a:p>
            <a:r>
              <a:rPr lang="en-US" dirty="0" smtClean="0"/>
              <a:t>References</a:t>
            </a:r>
          </a:p>
          <a:p>
            <a:endParaRPr lang="en-US" sz="2000" dirty="0" smtClean="0"/>
          </a:p>
          <a:p>
            <a:pPr>
              <a:lnSpc>
                <a:spcPct val="100000"/>
              </a:lnSpc>
              <a:spcBef>
                <a:spcPts val="0"/>
              </a:spcBef>
              <a:spcAft>
                <a:spcPts val="0"/>
              </a:spcAft>
            </a:pPr>
            <a:r>
              <a:rPr lang="en-US" sz="2000" b="0" dirty="0">
                <a:latin typeface="Arial" panose="020B0604020202020204" pitchFamily="34" charset="0"/>
                <a:cs typeface="Arial" panose="020B0604020202020204" pitchFamily="34" charset="0"/>
              </a:rPr>
              <a:t>Auditory performance and subjective benefits in adults with congenital or </a:t>
            </a:r>
            <a:r>
              <a:rPr lang="en-US" sz="2000" b="0" dirty="0" err="1">
                <a:latin typeface="Arial" panose="020B0604020202020204" pitchFamily="34" charset="0"/>
                <a:cs typeface="Arial" panose="020B0604020202020204" pitchFamily="34" charset="0"/>
              </a:rPr>
              <a:t>prelinguistic</a:t>
            </a:r>
            <a:r>
              <a:rPr lang="en-US" sz="2000" b="0" dirty="0">
                <a:latin typeface="Arial" panose="020B0604020202020204" pitchFamily="34" charset="0"/>
                <a:cs typeface="Arial" panose="020B0604020202020204" pitchFamily="34" charset="0"/>
              </a:rPr>
              <a:t> deafness who receive cochlear implants during adulthood. Duchesne, L et al., Cochlear implants international. 18(3):143-152, </a:t>
            </a:r>
            <a:r>
              <a:rPr lang="en-US" sz="2000" b="0" dirty="0" smtClean="0">
                <a:latin typeface="Arial" panose="020B0604020202020204" pitchFamily="34" charset="0"/>
                <a:cs typeface="Arial" panose="020B0604020202020204" pitchFamily="34" charset="0"/>
              </a:rPr>
              <a:t>2017</a:t>
            </a:r>
          </a:p>
          <a:p>
            <a:pPr>
              <a:lnSpc>
                <a:spcPct val="100000"/>
              </a:lnSpc>
              <a:spcBef>
                <a:spcPts val="0"/>
              </a:spcBef>
              <a:spcAft>
                <a:spcPts val="0"/>
              </a:spcAft>
            </a:pPr>
            <a:endParaRPr lang="en-US" sz="2000" b="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2000" b="0" dirty="0">
                <a:latin typeface="Arial" panose="020B0604020202020204" pitchFamily="34" charset="0"/>
                <a:cs typeface="Arial" panose="020B0604020202020204" pitchFamily="34" charset="0"/>
              </a:rPr>
              <a:t>Pushing the boundaries: ‘Is it ever too late for an </a:t>
            </a:r>
            <a:r>
              <a:rPr lang="en-US" sz="2000" b="0" dirty="0" smtClean="0">
                <a:latin typeface="Arial" panose="020B0604020202020204" pitchFamily="34" charset="0"/>
                <a:cs typeface="Arial" panose="020B0604020202020204" pitchFamily="34" charset="0"/>
              </a:rPr>
              <a:t>implant</a:t>
            </a:r>
            <a:r>
              <a:rPr lang="en-US" sz="2000" b="0" dirty="0">
                <a:latin typeface="Arial" panose="020B0604020202020204" pitchFamily="34" charset="0"/>
                <a:cs typeface="Arial" panose="020B0604020202020204" pitchFamily="34" charset="0"/>
              </a:rPr>
              <a:t>?’ Fields S et al., Cambridge, </a:t>
            </a:r>
            <a:r>
              <a:rPr lang="en-US" sz="2000" b="0" dirty="0" smtClean="0">
                <a:latin typeface="Arial" panose="020B0604020202020204" pitchFamily="34" charset="0"/>
                <a:cs typeface="Arial" panose="020B0604020202020204" pitchFamily="34" charset="0"/>
              </a:rPr>
              <a:t>2014</a:t>
            </a:r>
          </a:p>
          <a:p>
            <a:pPr>
              <a:lnSpc>
                <a:spcPct val="100000"/>
              </a:lnSpc>
              <a:spcBef>
                <a:spcPts val="0"/>
              </a:spcBef>
              <a:spcAft>
                <a:spcPts val="0"/>
              </a:spcAft>
            </a:pPr>
            <a:endParaRPr lang="en-US" sz="2000" b="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2000" b="0" dirty="0">
                <a:latin typeface="Arial" panose="020B0604020202020204" pitchFamily="34" charset="0"/>
                <a:cs typeface="Arial" panose="020B0604020202020204" pitchFamily="34" charset="0"/>
              </a:rPr>
              <a:t>Cochlear implantation in early deafened, late implanted adults: Do they benefit? Kumar, RS et al., Cochlear Implants International. Vol. 17 </a:t>
            </a:r>
            <a:r>
              <a:rPr lang="en-US" sz="2000" b="0" dirty="0" err="1">
                <a:latin typeface="Arial" panose="020B0604020202020204" pitchFamily="34" charset="0"/>
                <a:cs typeface="Arial" panose="020B0604020202020204" pitchFamily="34" charset="0"/>
              </a:rPr>
              <a:t>Suppl</a:t>
            </a:r>
            <a:r>
              <a:rPr lang="en-US" sz="2000" b="0" dirty="0">
                <a:latin typeface="Arial" panose="020B0604020202020204" pitchFamily="34" charset="0"/>
                <a:cs typeface="Arial" panose="020B0604020202020204" pitchFamily="34" charset="0"/>
              </a:rPr>
              <a:t> 1, pp. 22-5, </a:t>
            </a:r>
            <a:r>
              <a:rPr lang="en-US" sz="2000" b="0" dirty="0" smtClean="0">
                <a:latin typeface="Arial" panose="020B0604020202020204" pitchFamily="34" charset="0"/>
                <a:cs typeface="Arial" panose="020B0604020202020204" pitchFamily="34" charset="0"/>
              </a:rPr>
              <a:t>2016</a:t>
            </a:r>
          </a:p>
          <a:p>
            <a:pPr>
              <a:lnSpc>
                <a:spcPct val="100000"/>
              </a:lnSpc>
              <a:spcBef>
                <a:spcPts val="0"/>
              </a:spcBef>
              <a:spcAft>
                <a:spcPts val="0"/>
              </a:spcAft>
            </a:pPr>
            <a:endParaRPr lang="en-US" sz="2000" dirty="0"/>
          </a:p>
          <a:p>
            <a:pPr>
              <a:lnSpc>
                <a:spcPct val="100000"/>
              </a:lnSpc>
              <a:spcBef>
                <a:spcPts val="0"/>
              </a:spcBef>
              <a:spcAft>
                <a:spcPts val="0"/>
              </a:spcAft>
            </a:pPr>
            <a:r>
              <a:rPr lang="en-GB" sz="2000" b="0" dirty="0" smtClean="0">
                <a:latin typeface="Arial" panose="020B0604020202020204" pitchFamily="34" charset="0"/>
                <a:cs typeface="Arial" panose="020B0604020202020204" pitchFamily="34" charset="0"/>
              </a:rPr>
              <a:t>Relationship </a:t>
            </a:r>
            <a:r>
              <a:rPr lang="en-GB" sz="2000" b="0" dirty="0">
                <a:latin typeface="Arial" panose="020B0604020202020204" pitchFamily="34" charset="0"/>
                <a:cs typeface="Arial" panose="020B0604020202020204" pitchFamily="34" charset="0"/>
              </a:rPr>
              <a:t>between APDIP Score and Outcomes in Pre-</a:t>
            </a:r>
            <a:r>
              <a:rPr lang="en-GB" sz="2000" b="0" dirty="0" err="1">
                <a:latin typeface="Arial" panose="020B0604020202020204" pitchFamily="34" charset="0"/>
                <a:cs typeface="Arial" panose="020B0604020202020204" pitchFamily="34" charset="0"/>
              </a:rPr>
              <a:t>Lingually</a:t>
            </a:r>
            <a:r>
              <a:rPr lang="en-GB" sz="2000" b="0" dirty="0">
                <a:latin typeface="Arial" panose="020B0604020202020204" pitchFamily="34" charset="0"/>
                <a:cs typeface="Arial" panose="020B0604020202020204" pitchFamily="34" charset="0"/>
              </a:rPr>
              <a:t> Deafened Cochlear Implant </a:t>
            </a:r>
            <a:r>
              <a:rPr lang="en-GB" sz="2000" b="0" dirty="0" smtClean="0">
                <a:latin typeface="Arial" panose="020B0604020202020204" pitchFamily="34" charset="0"/>
                <a:cs typeface="Arial" panose="020B0604020202020204" pitchFamily="34" charset="0"/>
              </a:rPr>
              <a:t>Users. Jenny </a:t>
            </a:r>
            <a:r>
              <a:rPr lang="en-GB" sz="2000" b="0" dirty="0">
                <a:latin typeface="Arial" panose="020B0604020202020204" pitchFamily="34" charset="0"/>
                <a:cs typeface="Arial" panose="020B0604020202020204" pitchFamily="34" charset="0"/>
              </a:rPr>
              <a:t>Townsend </a:t>
            </a:r>
            <a:r>
              <a:rPr lang="en-GB" sz="2000" b="0" dirty="0" err="1">
                <a:latin typeface="Arial" panose="020B0604020202020204" pitchFamily="34" charset="0"/>
                <a:cs typeface="Arial" panose="020B0604020202020204" pitchFamily="34" charset="0"/>
              </a:rPr>
              <a:t>AuD</a:t>
            </a:r>
            <a:r>
              <a:rPr lang="en-GB" sz="2000" b="0" dirty="0">
                <a:latin typeface="Arial" panose="020B0604020202020204" pitchFamily="34" charset="0"/>
                <a:cs typeface="Arial" panose="020B0604020202020204" pitchFamily="34" charset="0"/>
              </a:rPr>
              <a:t>, Head of Auditory Implantable Devices</a:t>
            </a:r>
            <a:br>
              <a:rPr lang="en-GB" sz="2000" b="0"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North Wales Cochlear Implant </a:t>
            </a:r>
            <a:r>
              <a:rPr lang="en-GB" sz="2000" b="0" dirty="0" smtClean="0">
                <a:latin typeface="Arial" panose="020B0604020202020204" pitchFamily="34" charset="0"/>
                <a:cs typeface="Arial" panose="020B0604020202020204" pitchFamily="34" charset="0"/>
              </a:rPr>
              <a:t>Programme.</a:t>
            </a:r>
          </a:p>
          <a:p>
            <a:pPr>
              <a:spcBef>
                <a:spcPts val="0"/>
              </a:spcBef>
              <a:spcAft>
                <a:spcPts val="0"/>
              </a:spcAft>
            </a:pPr>
            <a:endParaRPr lang="en-US" sz="2000" b="0" dirty="0">
              <a:latin typeface="Arial" panose="020B0604020202020204" pitchFamily="34" charset="0"/>
              <a:cs typeface="Arial" panose="020B0604020202020204" pitchFamily="34" charset="0"/>
            </a:endParaRPr>
          </a:p>
          <a:p>
            <a:pPr>
              <a:lnSpc>
                <a:spcPct val="100000"/>
              </a:lnSpc>
              <a:spcBef>
                <a:spcPts val="0"/>
              </a:spcBef>
              <a:spcAft>
                <a:spcPts val="0"/>
              </a:spcAft>
            </a:pPr>
            <a:endParaRPr lang="en-US" sz="2000" b="0" dirty="0">
              <a:latin typeface="Arial" panose="020B0604020202020204" pitchFamily="34" charset="0"/>
              <a:cs typeface="Arial" panose="020B0604020202020204" pitchFamily="34" charset="0"/>
            </a:endParaRPr>
          </a:p>
          <a:p>
            <a:pPr>
              <a:lnSpc>
                <a:spcPct val="100000"/>
              </a:lnSpc>
              <a:spcBef>
                <a:spcPts val="0"/>
              </a:spcBef>
              <a:spcAft>
                <a:spcPts val="0"/>
              </a:spcAft>
            </a:pPr>
            <a:endParaRPr lang="en-US" sz="2000" b="0" dirty="0">
              <a:latin typeface="Arial" panose="020B0604020202020204" pitchFamily="34" charset="0"/>
              <a:cs typeface="Arial" panose="020B0604020202020204" pitchFamily="34" charset="0"/>
            </a:endParaRPr>
          </a:p>
          <a:p>
            <a:pPr>
              <a:spcBef>
                <a:spcPts val="0"/>
              </a:spcBef>
              <a:spcAft>
                <a:spcPts val="0"/>
              </a:spcAft>
            </a:pPr>
            <a:endParaRPr lang="en-US" sz="2000" b="0" dirty="0" smtClean="0">
              <a:latin typeface="Arial" panose="020B0604020202020204" pitchFamily="34" charset="0"/>
              <a:cs typeface="Arial" panose="020B0604020202020204" pitchFamily="34" charset="0"/>
            </a:endParaRPr>
          </a:p>
          <a:p>
            <a:pPr>
              <a:spcBef>
                <a:spcPts val="0"/>
              </a:spcBef>
              <a:spcAft>
                <a:spcPts val="0"/>
              </a:spcAft>
            </a:pPr>
            <a:endParaRPr lang="en-US" sz="2000" b="0" dirty="0"/>
          </a:p>
          <a:p>
            <a:endParaRPr lang="en-US" sz="2000" b="0" dirty="0" smtClean="0"/>
          </a:p>
          <a:p>
            <a:endParaRPr lang="en-US" dirty="0"/>
          </a:p>
        </p:txBody>
      </p:sp>
    </p:spTree>
    <p:extLst>
      <p:ext uri="{BB962C8B-B14F-4D97-AF65-F5344CB8AC3E}">
        <p14:creationId xmlns:p14="http://schemas.microsoft.com/office/powerpoint/2010/main" val="2528550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dirty="0"/>
          </a:p>
        </p:txBody>
      </p:sp>
      <p:sp>
        <p:nvSpPr>
          <p:cNvPr id="3" name="Content Placeholder 2"/>
          <p:cNvSpPr>
            <a:spLocks noGrp="1"/>
          </p:cNvSpPr>
          <p:nvPr>
            <p:ph sz="quarter" idx="14"/>
          </p:nvPr>
        </p:nvSpPr>
        <p:spPr>
          <a:xfrm>
            <a:off x="6286500" y="6310423"/>
            <a:ext cx="5301762" cy="319431"/>
          </a:xfrm>
        </p:spPr>
        <p:txBody>
          <a:bodyPr/>
          <a:lstStyle/>
          <a:p>
            <a:r>
              <a:rPr lang="en-US" dirty="0"/>
              <a:t>BCIG 2023: Cochlear implants and congenital hearing loss</a:t>
            </a:r>
          </a:p>
          <a:p>
            <a:endParaRPr lang="en-US" dirty="0"/>
          </a:p>
        </p:txBody>
      </p:sp>
      <p:sp>
        <p:nvSpPr>
          <p:cNvPr id="4" name="Content Placeholder 3"/>
          <p:cNvSpPr>
            <a:spLocks noGrp="1"/>
          </p:cNvSpPr>
          <p:nvPr>
            <p:ph sz="quarter" idx="16"/>
          </p:nvPr>
        </p:nvSpPr>
        <p:spPr/>
        <p:txBody>
          <a:bodyPr/>
          <a:lstStyle/>
          <a:p>
            <a:r>
              <a:rPr lang="en-US" dirty="0"/>
              <a:t>Session aims:</a:t>
            </a:r>
          </a:p>
        </p:txBody>
      </p:sp>
      <p:sp>
        <p:nvSpPr>
          <p:cNvPr id="5" name="Content Placeholder 4"/>
          <p:cNvSpPr>
            <a:spLocks noGrp="1"/>
          </p:cNvSpPr>
          <p:nvPr>
            <p:ph sz="quarter" idx="18"/>
          </p:nvPr>
        </p:nvSpPr>
        <p:spPr>
          <a:xfrm>
            <a:off x="3225509" y="336550"/>
            <a:ext cx="6862074" cy="4991587"/>
          </a:xfrm>
        </p:spPr>
        <p:txBody>
          <a:bodyPr/>
          <a:lstStyle/>
          <a:p>
            <a:pPr marL="342900" indent="-342900">
              <a:spcBef>
                <a:spcPts val="0"/>
              </a:spcBef>
              <a:spcAft>
                <a:spcPts val="0"/>
              </a:spcAft>
              <a:buFont typeface="Wingdings" panose="05000000000000000000" pitchFamily="2" charset="2"/>
              <a:buChar char="Ø"/>
            </a:pPr>
            <a:endParaRPr lang="en-US" dirty="0" smtClean="0"/>
          </a:p>
          <a:p>
            <a:pPr marL="342900" indent="-342900">
              <a:spcBef>
                <a:spcPts val="0"/>
              </a:spcBef>
              <a:spcAft>
                <a:spcPts val="0"/>
              </a:spcAft>
              <a:buFont typeface="Wingdings" panose="05000000000000000000" pitchFamily="2" charset="2"/>
              <a:buChar char="Ø"/>
            </a:pPr>
            <a:r>
              <a:rPr lang="en-US" dirty="0" smtClean="0"/>
              <a:t>Predominantly </a:t>
            </a:r>
            <a:r>
              <a:rPr lang="en-US" dirty="0"/>
              <a:t>adult focused </a:t>
            </a:r>
          </a:p>
          <a:p>
            <a:pPr>
              <a:spcBef>
                <a:spcPts val="0"/>
              </a:spcBef>
              <a:spcAft>
                <a:spcPts val="0"/>
              </a:spcAft>
            </a:pPr>
            <a:endParaRPr lang="en-US" dirty="0"/>
          </a:p>
          <a:p>
            <a:pPr marL="342900" indent="-342900">
              <a:spcBef>
                <a:spcPts val="0"/>
              </a:spcBef>
              <a:spcAft>
                <a:spcPts val="0"/>
              </a:spcAft>
              <a:buFont typeface="Wingdings" panose="05000000000000000000" pitchFamily="2" charset="2"/>
              <a:buChar char="Ø"/>
            </a:pPr>
            <a:r>
              <a:rPr lang="en-US" dirty="0"/>
              <a:t>To understand the variations within the congenital hearing loss population, and how they may effect patient outcomes.</a:t>
            </a:r>
          </a:p>
          <a:p>
            <a:pPr marL="342900" indent="-342900">
              <a:spcBef>
                <a:spcPts val="0"/>
              </a:spcBef>
              <a:spcAft>
                <a:spcPts val="0"/>
              </a:spcAft>
              <a:buFont typeface="Wingdings" panose="05000000000000000000" pitchFamily="2" charset="2"/>
              <a:buChar char="Ø"/>
            </a:pPr>
            <a:endParaRPr lang="en-US" dirty="0"/>
          </a:p>
          <a:p>
            <a:pPr marL="342900" indent="-342900">
              <a:spcBef>
                <a:spcPts val="0"/>
              </a:spcBef>
              <a:spcAft>
                <a:spcPts val="0"/>
              </a:spcAft>
              <a:buFont typeface="Wingdings" panose="05000000000000000000" pitchFamily="2" charset="2"/>
              <a:buChar char="Ø"/>
            </a:pPr>
            <a:r>
              <a:rPr lang="en-US" dirty="0"/>
              <a:t>To gain insight into the methods/tools CI center's commonly use to predict CI outcomes for congenitally deaf candidates</a:t>
            </a:r>
          </a:p>
          <a:p>
            <a:pPr marL="342900" indent="-342900">
              <a:spcBef>
                <a:spcPts val="0"/>
              </a:spcBef>
              <a:spcAft>
                <a:spcPts val="0"/>
              </a:spcAft>
              <a:buFont typeface="Wingdings" panose="05000000000000000000" pitchFamily="2" charset="2"/>
              <a:buChar char="Ø"/>
            </a:pPr>
            <a:endParaRPr lang="en-US" dirty="0"/>
          </a:p>
          <a:p>
            <a:pPr marL="342900" indent="-342900">
              <a:spcBef>
                <a:spcPts val="0"/>
              </a:spcBef>
              <a:spcAft>
                <a:spcPts val="0"/>
              </a:spcAft>
              <a:buFont typeface="Wingdings" panose="05000000000000000000" pitchFamily="2" charset="2"/>
              <a:buChar char="Ø"/>
            </a:pPr>
            <a:r>
              <a:rPr lang="en-US" dirty="0"/>
              <a:t>To understand the associated challenges with cochlear implantation in congenitally deaf patients</a:t>
            </a:r>
          </a:p>
          <a:p>
            <a:pPr marL="342900" indent="-342900">
              <a:spcBef>
                <a:spcPts val="0"/>
              </a:spcBef>
              <a:spcAft>
                <a:spcPts val="0"/>
              </a:spcAft>
              <a:buFont typeface="Wingdings" panose="05000000000000000000" pitchFamily="2" charset="2"/>
              <a:buChar char="Ø"/>
            </a:pPr>
            <a:endParaRPr lang="en-US" dirty="0"/>
          </a:p>
          <a:p>
            <a:pPr marL="342900" indent="-342900">
              <a:spcBef>
                <a:spcPts val="0"/>
              </a:spcBef>
              <a:spcAft>
                <a:spcPts val="0"/>
              </a:spcAft>
              <a:buFont typeface="Wingdings" panose="05000000000000000000" pitchFamily="2" charset="2"/>
              <a:buChar char="Ø"/>
            </a:pPr>
            <a:r>
              <a:rPr lang="en-US" dirty="0"/>
              <a:t>To gain clarity on your role as a referrer for this patient group</a:t>
            </a:r>
          </a:p>
          <a:p>
            <a:endParaRPr lang="en-US" dirty="0"/>
          </a:p>
          <a:p>
            <a:endParaRPr lang="en-US" dirty="0"/>
          </a:p>
        </p:txBody>
      </p:sp>
    </p:spTree>
    <p:extLst>
      <p:ext uri="{BB962C8B-B14F-4D97-AF65-F5344CB8AC3E}">
        <p14:creationId xmlns:p14="http://schemas.microsoft.com/office/powerpoint/2010/main" val="410254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dirty="0"/>
          </a:p>
        </p:txBody>
      </p:sp>
      <p:sp>
        <p:nvSpPr>
          <p:cNvPr id="4" name="Content Placeholder 3"/>
          <p:cNvSpPr>
            <a:spLocks noGrp="1"/>
          </p:cNvSpPr>
          <p:nvPr>
            <p:ph sz="quarter" idx="16"/>
          </p:nvPr>
        </p:nvSpPr>
        <p:spPr>
          <a:xfrm>
            <a:off x="6413970" y="1389571"/>
            <a:ext cx="5209640" cy="5468429"/>
          </a:xfrm>
        </p:spPr>
        <p:txBody>
          <a:bodyPr/>
          <a:lstStyle/>
          <a:p>
            <a:r>
              <a:rPr lang="en-US" dirty="0"/>
              <a:t>Defining congenital hearing loss:</a:t>
            </a:r>
            <a:br>
              <a:rPr lang="en-US" dirty="0"/>
            </a:br>
            <a:r>
              <a:rPr lang="en-US" dirty="0"/>
              <a:t/>
            </a:r>
            <a:br>
              <a:rPr lang="en-US" dirty="0"/>
            </a:br>
            <a:r>
              <a:rPr lang="en-US" i="1" dirty="0"/>
              <a:t>Long term profound hearing loss</a:t>
            </a:r>
          </a:p>
          <a:p>
            <a:pPr lvl="1"/>
            <a:r>
              <a:rPr lang="en-US" dirty="0"/>
              <a:t>But variations within this definition:</a:t>
            </a:r>
          </a:p>
          <a:p>
            <a:pPr marL="357188" lvl="1" indent="-342900">
              <a:buFont typeface="Arial" panose="020B0604020202020204" pitchFamily="34" charset="0"/>
              <a:buChar char="•"/>
            </a:pPr>
            <a:r>
              <a:rPr lang="en-US" dirty="0"/>
              <a:t>Progressive vs non-progressive</a:t>
            </a:r>
          </a:p>
          <a:p>
            <a:pPr marL="357188" lvl="1" indent="-342900">
              <a:buFont typeface="Arial" panose="020B0604020202020204" pitchFamily="34" charset="0"/>
              <a:buChar char="•"/>
            </a:pPr>
            <a:r>
              <a:rPr lang="en-US" dirty="0"/>
              <a:t>Hearing aid history</a:t>
            </a:r>
          </a:p>
          <a:p>
            <a:pPr marL="357188" lvl="1" indent="-342900">
              <a:buFont typeface="Arial" panose="020B0604020202020204" pitchFamily="34" charset="0"/>
              <a:buChar char="•"/>
            </a:pPr>
            <a:r>
              <a:rPr lang="en-US" dirty="0"/>
              <a:t>Mode of communication</a:t>
            </a:r>
          </a:p>
          <a:p>
            <a:pPr marL="357188" lvl="1" indent="-342900">
              <a:buFont typeface="Arial" panose="020B0604020202020204" pitchFamily="34" charset="0"/>
              <a:buChar char="•"/>
            </a:pPr>
            <a:r>
              <a:rPr lang="en-US" dirty="0"/>
              <a:t>Deaf/deaf identity and community</a:t>
            </a:r>
          </a:p>
        </p:txBody>
      </p:sp>
      <p:sp>
        <p:nvSpPr>
          <p:cNvPr id="5" name="Content Placeholder 4"/>
          <p:cNvSpPr>
            <a:spLocks noGrp="1"/>
          </p:cNvSpPr>
          <p:nvPr>
            <p:ph sz="quarter" idx="14"/>
          </p:nvPr>
        </p:nvSpPr>
        <p:spPr>
          <a:xfrm>
            <a:off x="6075486" y="6307969"/>
            <a:ext cx="5460022" cy="319431"/>
          </a:xfrm>
        </p:spPr>
        <p:txBody>
          <a:bodyPr/>
          <a:lstStyle/>
          <a:p>
            <a:r>
              <a:rPr lang="en-US" dirty="0"/>
              <a:t>BCIG 2023: Cochlear implants and congenital hearing loss</a:t>
            </a:r>
          </a:p>
          <a:p>
            <a:endParaRPr lang="en-US" dirty="0"/>
          </a:p>
        </p:txBody>
      </p:sp>
      <p:sp>
        <p:nvSpPr>
          <p:cNvPr id="8" name="TextBox 7">
            <a:extLst>
              <a:ext uri="{FF2B5EF4-FFF2-40B4-BE49-F238E27FC236}">
                <a16:creationId xmlns:a16="http://schemas.microsoft.com/office/drawing/2014/main" id="{88B3086E-431A-7CC5-36F7-B37F63E06AB0}"/>
              </a:ext>
            </a:extLst>
          </p:cNvPr>
          <p:cNvSpPr txBox="1"/>
          <p:nvPr/>
        </p:nvSpPr>
        <p:spPr>
          <a:xfrm>
            <a:off x="1037968" y="2265405"/>
            <a:ext cx="2916194" cy="646331"/>
          </a:xfrm>
          <a:prstGeom prst="rect">
            <a:avLst/>
          </a:prstGeom>
          <a:noFill/>
        </p:spPr>
        <p:txBody>
          <a:bodyPr wrap="square" rtlCol="0">
            <a:spAutoFit/>
          </a:bodyPr>
          <a:lstStyle/>
          <a:p>
            <a:r>
              <a:rPr lang="en-US" dirty="0"/>
              <a:t>Insert adult based hearing aid pic </a:t>
            </a:r>
            <a:endParaRPr lang="en-GB" dirty="0"/>
          </a:p>
        </p:txBody>
      </p:sp>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906" r="16906"/>
          <a:stretch>
            <a:fillRect/>
          </a:stretch>
        </p:blipFill>
        <p:spPr/>
      </p:pic>
    </p:spTree>
    <p:extLst>
      <p:ext uri="{BB962C8B-B14F-4D97-AF65-F5344CB8AC3E}">
        <p14:creationId xmlns:p14="http://schemas.microsoft.com/office/powerpoint/2010/main" val="681112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dirty="0"/>
          </a:p>
        </p:txBody>
      </p:sp>
      <p:sp>
        <p:nvSpPr>
          <p:cNvPr id="3" name="Content Placeholder 2"/>
          <p:cNvSpPr>
            <a:spLocks noGrp="1"/>
          </p:cNvSpPr>
          <p:nvPr>
            <p:ph sz="quarter" idx="14"/>
          </p:nvPr>
        </p:nvSpPr>
        <p:spPr>
          <a:xfrm>
            <a:off x="6286500" y="6310423"/>
            <a:ext cx="5301762" cy="319431"/>
          </a:xfrm>
        </p:spPr>
        <p:txBody>
          <a:bodyPr/>
          <a:lstStyle/>
          <a:p>
            <a:r>
              <a:rPr lang="en-US" dirty="0"/>
              <a:t>BCIG 2023: Cochlear implants and congenital hearing loss</a:t>
            </a:r>
          </a:p>
          <a:p>
            <a:endParaRPr lang="en-US" dirty="0"/>
          </a:p>
        </p:txBody>
      </p:sp>
      <p:sp>
        <p:nvSpPr>
          <p:cNvPr id="4" name="Content Placeholder 3"/>
          <p:cNvSpPr>
            <a:spLocks noGrp="1"/>
          </p:cNvSpPr>
          <p:nvPr>
            <p:ph sz="quarter" idx="16"/>
          </p:nvPr>
        </p:nvSpPr>
        <p:spPr>
          <a:xfrm>
            <a:off x="307496" y="336551"/>
            <a:ext cx="4248027" cy="1677779"/>
          </a:xfrm>
        </p:spPr>
        <p:txBody>
          <a:bodyPr/>
          <a:lstStyle/>
          <a:p>
            <a:r>
              <a:rPr lang="en-US" dirty="0"/>
              <a:t>Motivations…… why now?</a:t>
            </a:r>
          </a:p>
          <a:p>
            <a:r>
              <a:rPr lang="en-US" dirty="0"/>
              <a:t>What are they expecting?</a:t>
            </a:r>
          </a:p>
        </p:txBody>
      </p:sp>
      <p:sp>
        <p:nvSpPr>
          <p:cNvPr id="8" name="Speech Bubble: Oval 7">
            <a:extLst>
              <a:ext uri="{FF2B5EF4-FFF2-40B4-BE49-F238E27FC236}">
                <a16:creationId xmlns:a16="http://schemas.microsoft.com/office/drawing/2014/main" id="{F0DA42BB-DFA3-D275-BE1F-23DCB7C193BA}"/>
              </a:ext>
            </a:extLst>
          </p:cNvPr>
          <p:cNvSpPr/>
          <p:nvPr/>
        </p:nvSpPr>
        <p:spPr>
          <a:xfrm>
            <a:off x="124599" y="1786049"/>
            <a:ext cx="3097428" cy="287265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 new life event</a:t>
            </a:r>
          </a:p>
          <a:p>
            <a:pPr algn="ctr"/>
            <a:r>
              <a:rPr lang="en-US" sz="2000" b="1" dirty="0"/>
              <a:t>e.g. new job, new hearing partner, first child</a:t>
            </a:r>
            <a:endParaRPr lang="en-GB" sz="2000" b="1" dirty="0"/>
          </a:p>
        </p:txBody>
      </p:sp>
      <p:sp>
        <p:nvSpPr>
          <p:cNvPr id="9" name="Speech Bubble: Oval 8">
            <a:extLst>
              <a:ext uri="{FF2B5EF4-FFF2-40B4-BE49-F238E27FC236}">
                <a16:creationId xmlns:a16="http://schemas.microsoft.com/office/drawing/2014/main" id="{5DBB1BCD-96C5-8308-C1C2-4FCE8D19267A}"/>
              </a:ext>
            </a:extLst>
          </p:cNvPr>
          <p:cNvSpPr/>
          <p:nvPr/>
        </p:nvSpPr>
        <p:spPr>
          <a:xfrm>
            <a:off x="3441398" y="2476624"/>
            <a:ext cx="2374558" cy="2998226"/>
          </a:xfrm>
          <a:prstGeom prst="wedgeEllipse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 peer has recently been implanted with good outcomes</a:t>
            </a:r>
            <a:endParaRPr lang="en-GB" sz="2000" b="1" dirty="0"/>
          </a:p>
        </p:txBody>
      </p:sp>
      <p:sp>
        <p:nvSpPr>
          <p:cNvPr id="10" name="Speech Bubble: Oval 9">
            <a:extLst>
              <a:ext uri="{FF2B5EF4-FFF2-40B4-BE49-F238E27FC236}">
                <a16:creationId xmlns:a16="http://schemas.microsoft.com/office/drawing/2014/main" id="{6F262C44-00C7-4447-CED8-F57337674D39}"/>
              </a:ext>
            </a:extLst>
          </p:cNvPr>
          <p:cNvSpPr/>
          <p:nvPr/>
        </p:nvSpPr>
        <p:spPr>
          <a:xfrm>
            <a:off x="5172687" y="336551"/>
            <a:ext cx="3937689" cy="2356021"/>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Previously declined a referral, now wants to go ahead</a:t>
            </a:r>
            <a:endParaRPr lang="en-GB" sz="2000" b="1" dirty="0"/>
          </a:p>
        </p:txBody>
      </p:sp>
      <p:sp>
        <p:nvSpPr>
          <p:cNvPr id="11" name="Speech Bubble: Oval 10">
            <a:extLst>
              <a:ext uri="{FF2B5EF4-FFF2-40B4-BE49-F238E27FC236}">
                <a16:creationId xmlns:a16="http://schemas.microsoft.com/office/drawing/2014/main" id="{D1CAAF44-30A2-A202-1910-242F1DE8296C}"/>
              </a:ext>
            </a:extLst>
          </p:cNvPr>
          <p:cNvSpPr/>
          <p:nvPr/>
        </p:nvSpPr>
        <p:spPr>
          <a:xfrm>
            <a:off x="6927348" y="3304920"/>
            <a:ext cx="2092412" cy="2026163"/>
          </a:xfrm>
          <a:prstGeom prst="wedgeEllipse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“Nothing to lose”</a:t>
            </a:r>
            <a:endParaRPr lang="en-GB" sz="2000" b="1" dirty="0"/>
          </a:p>
        </p:txBody>
      </p:sp>
      <p:sp>
        <p:nvSpPr>
          <p:cNvPr id="12" name="Speech Bubble: Oval 11">
            <a:extLst>
              <a:ext uri="{FF2B5EF4-FFF2-40B4-BE49-F238E27FC236}">
                <a16:creationId xmlns:a16="http://schemas.microsoft.com/office/drawing/2014/main" id="{DEEF9DA3-2682-9F94-B365-1389DAE5D38F}"/>
              </a:ext>
            </a:extLst>
          </p:cNvPr>
          <p:cNvSpPr/>
          <p:nvPr/>
        </p:nvSpPr>
        <p:spPr>
          <a:xfrm>
            <a:off x="9364045" y="1196213"/>
            <a:ext cx="2092412" cy="2026163"/>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“To talk normally”</a:t>
            </a:r>
            <a:endParaRPr lang="en-GB" sz="2000" b="1" dirty="0"/>
          </a:p>
        </p:txBody>
      </p:sp>
      <p:sp>
        <p:nvSpPr>
          <p:cNvPr id="13" name="Speech Bubble: Oval 12">
            <a:extLst>
              <a:ext uri="{FF2B5EF4-FFF2-40B4-BE49-F238E27FC236}">
                <a16:creationId xmlns:a16="http://schemas.microsoft.com/office/drawing/2014/main" id="{85D6E60F-9B2C-4D64-39CD-B6018F6769F4}"/>
              </a:ext>
            </a:extLst>
          </p:cNvPr>
          <p:cNvSpPr/>
          <p:nvPr/>
        </p:nvSpPr>
        <p:spPr>
          <a:xfrm>
            <a:off x="9753599" y="3635624"/>
            <a:ext cx="2092412" cy="2026163"/>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“So I don’t need to sign anymore”</a:t>
            </a:r>
            <a:endParaRPr lang="en-GB" sz="2000" b="1" dirty="0"/>
          </a:p>
        </p:txBody>
      </p:sp>
    </p:spTree>
    <p:extLst>
      <p:ext uri="{BB962C8B-B14F-4D97-AF65-F5344CB8AC3E}">
        <p14:creationId xmlns:p14="http://schemas.microsoft.com/office/powerpoint/2010/main" val="1053651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dirty="0"/>
          </a:p>
        </p:txBody>
      </p:sp>
      <p:sp>
        <p:nvSpPr>
          <p:cNvPr id="3" name="Content Placeholder 2"/>
          <p:cNvSpPr>
            <a:spLocks noGrp="1"/>
          </p:cNvSpPr>
          <p:nvPr>
            <p:ph sz="quarter" idx="14"/>
          </p:nvPr>
        </p:nvSpPr>
        <p:spPr>
          <a:xfrm>
            <a:off x="6286500" y="6310423"/>
            <a:ext cx="5301762" cy="319431"/>
          </a:xfrm>
        </p:spPr>
        <p:txBody>
          <a:bodyPr/>
          <a:lstStyle/>
          <a:p>
            <a:r>
              <a:rPr lang="en-US" dirty="0"/>
              <a:t>BCIG 2023: Cochlear implants and congenital hearing loss</a:t>
            </a:r>
          </a:p>
          <a:p>
            <a:endParaRPr lang="en-US" dirty="0"/>
          </a:p>
        </p:txBody>
      </p:sp>
      <p:sp>
        <p:nvSpPr>
          <p:cNvPr id="4" name="Content Placeholder 3"/>
          <p:cNvSpPr>
            <a:spLocks noGrp="1"/>
          </p:cNvSpPr>
          <p:nvPr>
            <p:ph sz="quarter" idx="16"/>
          </p:nvPr>
        </p:nvSpPr>
        <p:spPr>
          <a:xfrm>
            <a:off x="307496" y="336551"/>
            <a:ext cx="10154557" cy="478995"/>
          </a:xfrm>
        </p:spPr>
        <p:txBody>
          <a:bodyPr/>
          <a:lstStyle/>
          <a:p>
            <a:r>
              <a:rPr lang="en-US" dirty="0"/>
              <a:t>Predicting </a:t>
            </a:r>
            <a:r>
              <a:rPr lang="en-US" dirty="0" smtClean="0"/>
              <a:t>outcomes</a:t>
            </a:r>
            <a:endParaRPr lang="en-US" dirty="0"/>
          </a:p>
        </p:txBody>
      </p:sp>
      <p:sp>
        <p:nvSpPr>
          <p:cNvPr id="5" name="Content Placeholder 4"/>
          <p:cNvSpPr>
            <a:spLocks noGrp="1"/>
          </p:cNvSpPr>
          <p:nvPr>
            <p:ph sz="quarter" idx="18"/>
          </p:nvPr>
        </p:nvSpPr>
        <p:spPr>
          <a:xfrm>
            <a:off x="3159606" y="1058561"/>
            <a:ext cx="6862074" cy="4886238"/>
          </a:xfrm>
        </p:spPr>
        <p:txBody>
          <a:bodyPr/>
          <a:lstStyle/>
          <a:p>
            <a:endParaRPr lang="en-US" dirty="0"/>
          </a:p>
          <a:p>
            <a:endParaRPr lang="en-US" dirty="0"/>
          </a:p>
        </p:txBody>
      </p:sp>
      <p:graphicFrame>
        <p:nvGraphicFramePr>
          <p:cNvPr id="6" name="Diagram 5">
            <a:extLst>
              <a:ext uri="{FF2B5EF4-FFF2-40B4-BE49-F238E27FC236}">
                <a16:creationId xmlns:a16="http://schemas.microsoft.com/office/drawing/2014/main" id="{41FA7C3D-CEDE-7C8B-E705-D321BDED4A22}"/>
              </a:ext>
            </a:extLst>
          </p:cNvPr>
          <p:cNvGraphicFramePr/>
          <p:nvPr>
            <p:extLst>
              <p:ext uri="{D42A27DB-BD31-4B8C-83A1-F6EECF244321}">
                <p14:modId xmlns:p14="http://schemas.microsoft.com/office/powerpoint/2010/main" val="3259197881"/>
              </p:ext>
            </p:extLst>
          </p:nvPr>
        </p:nvGraphicFramePr>
        <p:xfrm>
          <a:off x="307497" y="941935"/>
          <a:ext cx="6862073" cy="488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288A99E-043D-F801-2E2A-B35E0AAEB1E4}"/>
              </a:ext>
            </a:extLst>
          </p:cNvPr>
          <p:cNvSpPr txBox="1"/>
          <p:nvPr/>
        </p:nvSpPr>
        <p:spPr>
          <a:xfrm>
            <a:off x="7979331" y="796294"/>
            <a:ext cx="1860415" cy="5355312"/>
          </a:xfrm>
          <a:prstGeom prst="rect">
            <a:avLst/>
          </a:prstGeom>
          <a:noFill/>
        </p:spPr>
        <p:txBody>
          <a:bodyPr wrap="square" rtlCol="0">
            <a:spAutoFit/>
          </a:bodyPr>
          <a:lstStyle/>
          <a:p>
            <a:endParaRPr lang="en-US" dirty="0" smtClean="0"/>
          </a:p>
          <a:p>
            <a:r>
              <a:rPr lang="en-US" b="1" dirty="0" smtClean="0">
                <a:solidFill>
                  <a:schemeClr val="tx2">
                    <a:lumMod val="75000"/>
                  </a:schemeClr>
                </a:solidFill>
              </a:rPr>
              <a:t>Progressive loss (memory for sound)</a:t>
            </a:r>
          </a:p>
          <a:p>
            <a:endParaRPr lang="en-US" b="1" dirty="0" smtClean="0">
              <a:solidFill>
                <a:schemeClr val="tx2">
                  <a:lumMod val="75000"/>
                </a:schemeClr>
              </a:solidFill>
            </a:endParaRPr>
          </a:p>
          <a:p>
            <a:endParaRPr lang="en-US" b="1" dirty="0" smtClean="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r>
              <a:rPr lang="en-US" b="1" dirty="0" smtClean="0">
                <a:solidFill>
                  <a:schemeClr val="tx2">
                    <a:lumMod val="75000"/>
                  </a:schemeClr>
                </a:solidFill>
              </a:rPr>
              <a:t>Post lingual profound deafness</a:t>
            </a:r>
          </a:p>
          <a:p>
            <a:endParaRPr lang="en-US" b="1" dirty="0" smtClean="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r>
              <a:rPr lang="en-US" b="1" dirty="0" smtClean="0">
                <a:solidFill>
                  <a:schemeClr val="tx2">
                    <a:lumMod val="75000"/>
                  </a:schemeClr>
                </a:solidFill>
              </a:rPr>
              <a:t>Support </a:t>
            </a:r>
            <a:r>
              <a:rPr lang="en-US" b="1" dirty="0">
                <a:solidFill>
                  <a:schemeClr val="tx2">
                    <a:lumMod val="75000"/>
                  </a:schemeClr>
                </a:solidFill>
              </a:rPr>
              <a:t>from </a:t>
            </a:r>
            <a:r>
              <a:rPr lang="en-US" b="1" dirty="0" smtClean="0">
                <a:solidFill>
                  <a:schemeClr val="tx2">
                    <a:lumMod val="75000"/>
                  </a:schemeClr>
                </a:solidFill>
              </a:rPr>
              <a:t>family/friends</a:t>
            </a:r>
            <a:endParaRPr lang="en-US" b="1" dirty="0">
              <a:solidFill>
                <a:schemeClr val="tx2">
                  <a:lumMod val="75000"/>
                </a:schemeClr>
              </a:solidFill>
            </a:endParaRPr>
          </a:p>
          <a:p>
            <a:endParaRPr lang="en-US" dirty="0"/>
          </a:p>
        </p:txBody>
      </p:sp>
      <p:sp>
        <p:nvSpPr>
          <p:cNvPr id="7" name="TextBox 6"/>
          <p:cNvSpPr txBox="1"/>
          <p:nvPr/>
        </p:nvSpPr>
        <p:spPr>
          <a:xfrm>
            <a:off x="9724292" y="1389185"/>
            <a:ext cx="2242038" cy="3693319"/>
          </a:xfrm>
          <a:prstGeom prst="rect">
            <a:avLst/>
          </a:prstGeom>
          <a:noFill/>
        </p:spPr>
        <p:txBody>
          <a:bodyPr wrap="square" rtlCol="0">
            <a:spAutoFit/>
          </a:bodyPr>
          <a:lstStyle/>
          <a:p>
            <a:endParaRPr lang="en-US" dirty="0" smtClean="0"/>
          </a:p>
          <a:p>
            <a:r>
              <a:rPr lang="en-US" b="1" dirty="0" smtClean="0">
                <a:solidFill>
                  <a:schemeClr val="tx2">
                    <a:lumMod val="75000"/>
                  </a:schemeClr>
                </a:solidFill>
              </a:rPr>
              <a:t>Strong motivation, flexibility and appropriate expectations</a:t>
            </a:r>
            <a:endParaRPr lang="en-GB"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a:solidFill>
                <a:schemeClr val="tx2">
                  <a:lumMod val="75000"/>
                </a:schemeClr>
              </a:solidFill>
            </a:endParaRPr>
          </a:p>
          <a:p>
            <a:r>
              <a:rPr lang="en-US" b="1" dirty="0">
                <a:solidFill>
                  <a:schemeClr val="tx2">
                    <a:lumMod val="75000"/>
                  </a:schemeClr>
                </a:solidFill>
              </a:rPr>
              <a:t>Access to sound in environment after implantation, and not living in a ‘silent world’</a:t>
            </a:r>
          </a:p>
        </p:txBody>
      </p:sp>
      <p:sp>
        <p:nvSpPr>
          <p:cNvPr id="11" name="Up Arrow 10"/>
          <p:cNvSpPr/>
          <p:nvPr/>
        </p:nvSpPr>
        <p:spPr>
          <a:xfrm>
            <a:off x="6809085" y="1058561"/>
            <a:ext cx="720970" cy="4062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I</a:t>
            </a:r>
          </a:p>
          <a:p>
            <a:pPr algn="ctr"/>
            <a:r>
              <a:rPr lang="en-GB" b="1" dirty="0" smtClean="0">
                <a:solidFill>
                  <a:schemeClr val="bg1"/>
                </a:solidFill>
              </a:rPr>
              <a:t>N</a:t>
            </a:r>
          </a:p>
          <a:p>
            <a:pPr algn="ctr"/>
            <a:r>
              <a:rPr lang="en-GB" b="1" dirty="0" smtClean="0">
                <a:solidFill>
                  <a:schemeClr val="bg1"/>
                </a:solidFill>
              </a:rPr>
              <a:t>D</a:t>
            </a:r>
          </a:p>
          <a:p>
            <a:pPr algn="ctr"/>
            <a:r>
              <a:rPr lang="en-GB" b="1" dirty="0" smtClean="0">
                <a:solidFill>
                  <a:schemeClr val="bg1"/>
                </a:solidFill>
              </a:rPr>
              <a:t>I</a:t>
            </a:r>
          </a:p>
          <a:p>
            <a:pPr algn="ctr"/>
            <a:r>
              <a:rPr lang="en-GB" b="1" dirty="0" smtClean="0">
                <a:solidFill>
                  <a:schemeClr val="bg1"/>
                </a:solidFill>
              </a:rPr>
              <a:t>C</a:t>
            </a:r>
          </a:p>
          <a:p>
            <a:pPr algn="ctr"/>
            <a:r>
              <a:rPr lang="en-GB" b="1" dirty="0" smtClean="0">
                <a:solidFill>
                  <a:schemeClr val="bg1"/>
                </a:solidFill>
              </a:rPr>
              <a:t>A</a:t>
            </a:r>
          </a:p>
          <a:p>
            <a:pPr algn="ctr"/>
            <a:r>
              <a:rPr lang="en-GB" b="1" dirty="0" smtClean="0">
                <a:solidFill>
                  <a:schemeClr val="bg1"/>
                </a:solidFill>
              </a:rPr>
              <a:t>T</a:t>
            </a:r>
          </a:p>
          <a:p>
            <a:pPr algn="ctr"/>
            <a:r>
              <a:rPr lang="en-GB" b="1" dirty="0" smtClean="0">
                <a:solidFill>
                  <a:schemeClr val="bg1"/>
                </a:solidFill>
              </a:rPr>
              <a:t>O</a:t>
            </a:r>
          </a:p>
          <a:p>
            <a:pPr algn="ctr"/>
            <a:r>
              <a:rPr lang="en-GB" b="1" dirty="0" smtClean="0">
                <a:solidFill>
                  <a:schemeClr val="bg1"/>
                </a:solidFill>
              </a:rPr>
              <a:t>R</a:t>
            </a:r>
          </a:p>
          <a:p>
            <a:pPr algn="ctr"/>
            <a:r>
              <a:rPr lang="en-GB" b="1" dirty="0">
                <a:solidFill>
                  <a:schemeClr val="bg1"/>
                </a:solidFill>
              </a:rPr>
              <a:t>S</a:t>
            </a:r>
          </a:p>
        </p:txBody>
      </p:sp>
    </p:spTree>
    <p:extLst>
      <p:ext uri="{BB962C8B-B14F-4D97-AF65-F5344CB8AC3E}">
        <p14:creationId xmlns:p14="http://schemas.microsoft.com/office/powerpoint/2010/main" val="38862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anim calcmode="lin" valueType="num">
                                      <p:cBhvr additive="base">
                                        <p:cTn id="25"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Tools to support expectations counselling</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3595" t="11155" r="7948" b="65412"/>
          <a:stretch/>
        </p:blipFill>
        <p:spPr>
          <a:xfrm>
            <a:off x="11017250" y="336551"/>
            <a:ext cx="841841" cy="336550"/>
          </a:xfrm>
          <a:prstGeom prst="rect">
            <a:avLst/>
          </a:prstGeom>
        </p:spPr>
      </p:pic>
      <p:sp>
        <p:nvSpPr>
          <p:cNvPr id="6" name="Content Placeholder 1"/>
          <p:cNvSpPr>
            <a:spLocks noGrp="1"/>
          </p:cNvSpPr>
          <p:nvPr>
            <p:ph sz="quarter" idx="14"/>
          </p:nvPr>
        </p:nvSpPr>
        <p:spPr>
          <a:xfrm>
            <a:off x="6136461" y="6290997"/>
            <a:ext cx="5483492" cy="319431"/>
          </a:xfrm>
        </p:spPr>
        <p:txBody>
          <a:bodyPr/>
          <a:lstStyle/>
          <a:p>
            <a:r>
              <a:rPr lang="en-US" dirty="0"/>
              <a:t>BCIG 2023: Cochlear implants and congenital hearing loss</a:t>
            </a:r>
          </a:p>
          <a:p>
            <a:endParaRPr lang="en-US" dirty="0"/>
          </a:p>
        </p:txBody>
      </p:sp>
      <p:pic>
        <p:nvPicPr>
          <p:cNvPr id="12" name="Picture 11"/>
          <p:cNvPicPr>
            <a:picLocks noChangeAspect="1"/>
          </p:cNvPicPr>
          <p:nvPr/>
        </p:nvPicPr>
        <p:blipFill>
          <a:blip r:embed="rId4"/>
          <a:stretch>
            <a:fillRect/>
          </a:stretch>
        </p:blipFill>
        <p:spPr>
          <a:xfrm>
            <a:off x="3576638" y="80698"/>
            <a:ext cx="4565039" cy="5893872"/>
          </a:xfrm>
          <a:prstGeom prst="rect">
            <a:avLst/>
          </a:prstGeom>
        </p:spPr>
      </p:pic>
      <p:pic>
        <p:nvPicPr>
          <p:cNvPr id="13" name="Picture 12"/>
          <p:cNvPicPr>
            <a:picLocks noChangeAspect="1"/>
          </p:cNvPicPr>
          <p:nvPr/>
        </p:nvPicPr>
        <p:blipFill>
          <a:blip r:embed="rId5"/>
          <a:stretch>
            <a:fillRect/>
          </a:stretch>
        </p:blipFill>
        <p:spPr>
          <a:xfrm>
            <a:off x="8419367" y="4944940"/>
            <a:ext cx="1771650" cy="819150"/>
          </a:xfrm>
          <a:prstGeom prst="rect">
            <a:avLst/>
          </a:prstGeom>
        </p:spPr>
      </p:pic>
      <p:sp>
        <p:nvSpPr>
          <p:cNvPr id="14" name="TextBox 13"/>
          <p:cNvSpPr txBox="1"/>
          <p:nvPr/>
        </p:nvSpPr>
        <p:spPr>
          <a:xfrm>
            <a:off x="378069" y="288683"/>
            <a:ext cx="2734408" cy="2031325"/>
          </a:xfrm>
          <a:prstGeom prst="rect">
            <a:avLst/>
          </a:prstGeom>
          <a:noFill/>
        </p:spPr>
        <p:txBody>
          <a:bodyPr wrap="square" rtlCol="0">
            <a:spAutoFit/>
          </a:bodyPr>
          <a:lstStyle/>
          <a:p>
            <a:r>
              <a:rPr lang="en-GB" sz="2400" b="1" dirty="0" smtClean="0"/>
              <a:t>Auditory Staircase</a:t>
            </a:r>
          </a:p>
          <a:p>
            <a:endParaRPr lang="en-GB" sz="2400" b="1" dirty="0" smtClean="0"/>
          </a:p>
          <a:p>
            <a:r>
              <a:rPr lang="en-GB" dirty="0" smtClean="0"/>
              <a:t>Nottingham Auditory Implant Programme, 2018</a:t>
            </a:r>
            <a:endParaRPr lang="en-GB" dirty="0"/>
          </a:p>
        </p:txBody>
      </p:sp>
    </p:spTree>
    <p:extLst>
      <p:ext uri="{BB962C8B-B14F-4D97-AF65-F5344CB8AC3E}">
        <p14:creationId xmlns:p14="http://schemas.microsoft.com/office/powerpoint/2010/main" val="1910081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Tools to support expectations counselling</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3595" t="11155" r="7948" b="65412"/>
          <a:stretch/>
        </p:blipFill>
        <p:spPr>
          <a:xfrm>
            <a:off x="11017250" y="336551"/>
            <a:ext cx="841841" cy="336550"/>
          </a:xfrm>
          <a:prstGeom prst="rect">
            <a:avLst/>
          </a:prstGeom>
        </p:spPr>
      </p:pic>
      <p:sp>
        <p:nvSpPr>
          <p:cNvPr id="6" name="Content Placeholder 1"/>
          <p:cNvSpPr>
            <a:spLocks noGrp="1"/>
          </p:cNvSpPr>
          <p:nvPr>
            <p:ph sz="quarter" idx="14"/>
          </p:nvPr>
        </p:nvSpPr>
        <p:spPr>
          <a:xfrm>
            <a:off x="6136461" y="6290997"/>
            <a:ext cx="5483492" cy="319431"/>
          </a:xfrm>
        </p:spPr>
        <p:txBody>
          <a:bodyPr/>
          <a:lstStyle/>
          <a:p>
            <a:r>
              <a:rPr lang="en-US" dirty="0"/>
              <a:t>BCIG 2023: Cochlear implants and congenital hearing loss</a:t>
            </a:r>
          </a:p>
          <a:p>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185" y="96715"/>
            <a:ext cx="8676808" cy="5882054"/>
          </a:xfrm>
          <a:prstGeom prst="rect">
            <a:avLst/>
          </a:prstGeom>
        </p:spPr>
      </p:pic>
    </p:spTree>
    <p:extLst>
      <p:ext uri="{BB962C8B-B14F-4D97-AF65-F5344CB8AC3E}">
        <p14:creationId xmlns:p14="http://schemas.microsoft.com/office/powerpoint/2010/main" val="2130076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dirty="0"/>
          </a:p>
        </p:txBody>
      </p:sp>
      <p:sp>
        <p:nvSpPr>
          <p:cNvPr id="3" name="Content Placeholder 2"/>
          <p:cNvSpPr>
            <a:spLocks noGrp="1"/>
          </p:cNvSpPr>
          <p:nvPr>
            <p:ph sz="quarter" idx="14"/>
          </p:nvPr>
        </p:nvSpPr>
        <p:spPr>
          <a:xfrm>
            <a:off x="6286500" y="6310423"/>
            <a:ext cx="5301762" cy="319431"/>
          </a:xfrm>
        </p:spPr>
        <p:txBody>
          <a:bodyPr/>
          <a:lstStyle/>
          <a:p>
            <a:r>
              <a:rPr lang="en-US" dirty="0"/>
              <a:t>BCIG 2023: Cochlear implants and congenital hearing loss</a:t>
            </a:r>
          </a:p>
          <a:p>
            <a:endParaRPr lang="en-US" dirty="0"/>
          </a:p>
        </p:txBody>
      </p:sp>
      <p:sp>
        <p:nvSpPr>
          <p:cNvPr id="4" name="Content Placeholder 3"/>
          <p:cNvSpPr>
            <a:spLocks noGrp="1"/>
          </p:cNvSpPr>
          <p:nvPr>
            <p:ph sz="quarter" idx="16"/>
          </p:nvPr>
        </p:nvSpPr>
        <p:spPr>
          <a:xfrm>
            <a:off x="307496" y="336552"/>
            <a:ext cx="5508460" cy="859662"/>
          </a:xfrm>
        </p:spPr>
        <p:txBody>
          <a:bodyPr/>
          <a:lstStyle/>
          <a:p>
            <a:r>
              <a:rPr lang="en-US" dirty="0"/>
              <a:t>Revisiting those expectations…..</a:t>
            </a:r>
          </a:p>
        </p:txBody>
      </p:sp>
      <p:sp>
        <p:nvSpPr>
          <p:cNvPr id="8" name="Speech Bubble: Oval 7">
            <a:extLst>
              <a:ext uri="{FF2B5EF4-FFF2-40B4-BE49-F238E27FC236}">
                <a16:creationId xmlns:a16="http://schemas.microsoft.com/office/drawing/2014/main" id="{F0DA42BB-DFA3-D275-BE1F-23DCB7C193BA}"/>
              </a:ext>
            </a:extLst>
          </p:cNvPr>
          <p:cNvSpPr/>
          <p:nvPr/>
        </p:nvSpPr>
        <p:spPr>
          <a:xfrm>
            <a:off x="109209" y="1327312"/>
            <a:ext cx="3616411" cy="287265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 new life event</a:t>
            </a:r>
          </a:p>
          <a:p>
            <a:pPr algn="ctr"/>
            <a:r>
              <a:rPr lang="en-US" sz="2000" dirty="0"/>
              <a:t>e.g. new job, new hearing partner, first child:</a:t>
            </a:r>
          </a:p>
          <a:p>
            <a:pPr algn="ctr"/>
            <a:r>
              <a:rPr lang="en-US" dirty="0">
                <a:solidFill>
                  <a:schemeClr val="tx1"/>
                </a:solidFill>
              </a:rPr>
              <a:t>Ensure expectations around communication skills are appropriate</a:t>
            </a:r>
          </a:p>
          <a:p>
            <a:pPr algn="ctr"/>
            <a:endParaRPr lang="en-GB" sz="2000" b="1" dirty="0"/>
          </a:p>
        </p:txBody>
      </p:sp>
      <p:sp>
        <p:nvSpPr>
          <p:cNvPr id="9" name="Speech Bubble: Oval 8">
            <a:extLst>
              <a:ext uri="{FF2B5EF4-FFF2-40B4-BE49-F238E27FC236}">
                <a16:creationId xmlns:a16="http://schemas.microsoft.com/office/drawing/2014/main" id="{5DBB1BCD-96C5-8308-C1C2-4FCE8D19267A}"/>
              </a:ext>
            </a:extLst>
          </p:cNvPr>
          <p:cNvSpPr/>
          <p:nvPr/>
        </p:nvSpPr>
        <p:spPr>
          <a:xfrm>
            <a:off x="2077227" y="3535354"/>
            <a:ext cx="3849763" cy="2556704"/>
          </a:xfrm>
          <a:prstGeom prst="wedgeEllipse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peer has recently been implanted with good outcomes:</a:t>
            </a:r>
          </a:p>
          <a:p>
            <a:pPr algn="ctr"/>
            <a:r>
              <a:rPr lang="en-US" dirty="0">
                <a:solidFill>
                  <a:schemeClr val="tx1"/>
                </a:solidFill>
              </a:rPr>
              <a:t>Discuss hearing history and how it affects outcomes</a:t>
            </a:r>
          </a:p>
          <a:p>
            <a:pPr algn="ctr"/>
            <a:endParaRPr lang="en-GB" sz="2000" b="1" dirty="0"/>
          </a:p>
        </p:txBody>
      </p:sp>
      <p:sp>
        <p:nvSpPr>
          <p:cNvPr id="10" name="Speech Bubble: Oval 9">
            <a:extLst>
              <a:ext uri="{FF2B5EF4-FFF2-40B4-BE49-F238E27FC236}">
                <a16:creationId xmlns:a16="http://schemas.microsoft.com/office/drawing/2014/main" id="{6F262C44-00C7-4447-CED8-F57337674D39}"/>
              </a:ext>
            </a:extLst>
          </p:cNvPr>
          <p:cNvSpPr/>
          <p:nvPr/>
        </p:nvSpPr>
        <p:spPr>
          <a:xfrm>
            <a:off x="3721366" y="823785"/>
            <a:ext cx="3616411" cy="2324736"/>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Previously declined a referral, now wants to go ahead:</a:t>
            </a:r>
          </a:p>
          <a:p>
            <a:pPr algn="ctr"/>
            <a:r>
              <a:rPr lang="en-US" dirty="0">
                <a:solidFill>
                  <a:schemeClr val="tx1"/>
                </a:solidFill>
              </a:rPr>
              <a:t>What has changed? Are expectations appropriate?</a:t>
            </a:r>
          </a:p>
          <a:p>
            <a:pPr algn="ctr"/>
            <a:endParaRPr lang="en-GB" dirty="0">
              <a:solidFill>
                <a:schemeClr val="tx1"/>
              </a:solidFill>
            </a:endParaRPr>
          </a:p>
        </p:txBody>
      </p:sp>
      <p:sp>
        <p:nvSpPr>
          <p:cNvPr id="11" name="Speech Bubble: Oval 10">
            <a:extLst>
              <a:ext uri="{FF2B5EF4-FFF2-40B4-BE49-F238E27FC236}">
                <a16:creationId xmlns:a16="http://schemas.microsoft.com/office/drawing/2014/main" id="{D1CAAF44-30A2-A202-1910-242F1DE8296C}"/>
              </a:ext>
            </a:extLst>
          </p:cNvPr>
          <p:cNvSpPr/>
          <p:nvPr/>
        </p:nvSpPr>
        <p:spPr>
          <a:xfrm>
            <a:off x="5693638" y="2562356"/>
            <a:ext cx="3418321" cy="3322240"/>
          </a:xfrm>
          <a:prstGeom prst="wedgeEllipse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“Nothing to lose”:</a:t>
            </a:r>
          </a:p>
          <a:p>
            <a:pPr algn="ctr"/>
            <a:r>
              <a:rPr lang="en-US" dirty="0">
                <a:solidFill>
                  <a:schemeClr val="tx1"/>
                </a:solidFill>
              </a:rPr>
              <a:t>May not be true, may make good use of auditory signal with hearing aids, CI may not provide much more functional benefit </a:t>
            </a:r>
          </a:p>
        </p:txBody>
      </p:sp>
      <p:sp>
        <p:nvSpPr>
          <p:cNvPr id="12" name="Speech Bubble: Oval 11">
            <a:extLst>
              <a:ext uri="{FF2B5EF4-FFF2-40B4-BE49-F238E27FC236}">
                <a16:creationId xmlns:a16="http://schemas.microsoft.com/office/drawing/2014/main" id="{DEEF9DA3-2682-9F94-B365-1389DAE5D38F}"/>
              </a:ext>
            </a:extLst>
          </p:cNvPr>
          <p:cNvSpPr/>
          <p:nvPr/>
        </p:nvSpPr>
        <p:spPr>
          <a:xfrm>
            <a:off x="7783974" y="160076"/>
            <a:ext cx="2854718" cy="2488518"/>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talk normally”:</a:t>
            </a:r>
          </a:p>
          <a:p>
            <a:pPr algn="ctr"/>
            <a:r>
              <a:rPr lang="en-US" dirty="0" smtClean="0">
                <a:solidFill>
                  <a:schemeClr val="tx1"/>
                </a:solidFill>
              </a:rPr>
              <a:t>Likely no noticeable difference to speech </a:t>
            </a:r>
            <a:r>
              <a:rPr lang="en-US" dirty="0">
                <a:solidFill>
                  <a:schemeClr val="tx1"/>
                </a:solidFill>
              </a:rPr>
              <a:t>articulation</a:t>
            </a:r>
            <a:endParaRPr lang="en-GB" dirty="0">
              <a:solidFill>
                <a:schemeClr val="tx1"/>
              </a:solidFill>
            </a:endParaRPr>
          </a:p>
        </p:txBody>
      </p:sp>
      <p:sp>
        <p:nvSpPr>
          <p:cNvPr id="13" name="Speech Bubble: Oval 12">
            <a:extLst>
              <a:ext uri="{FF2B5EF4-FFF2-40B4-BE49-F238E27FC236}">
                <a16:creationId xmlns:a16="http://schemas.microsoft.com/office/drawing/2014/main" id="{85D6E60F-9B2C-4D64-39CD-B6018F6769F4}"/>
              </a:ext>
            </a:extLst>
          </p:cNvPr>
          <p:cNvSpPr/>
          <p:nvPr/>
        </p:nvSpPr>
        <p:spPr>
          <a:xfrm>
            <a:off x="8950816" y="2406085"/>
            <a:ext cx="2813292" cy="3091580"/>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 I don’t need to sign anymore”:</a:t>
            </a:r>
          </a:p>
          <a:p>
            <a:pPr algn="ctr"/>
            <a:r>
              <a:rPr lang="en-US" dirty="0">
                <a:solidFill>
                  <a:schemeClr val="tx1"/>
                </a:solidFill>
              </a:rPr>
              <a:t>A CI will not change </a:t>
            </a:r>
            <a:r>
              <a:rPr lang="en-US" dirty="0" smtClean="0">
                <a:solidFill>
                  <a:schemeClr val="tx1"/>
                </a:solidFill>
              </a:rPr>
              <a:t>main method </a:t>
            </a:r>
            <a:r>
              <a:rPr lang="en-US" dirty="0">
                <a:solidFill>
                  <a:schemeClr val="tx1"/>
                </a:solidFill>
              </a:rPr>
              <a:t>of communication</a:t>
            </a:r>
            <a:endParaRPr lang="en-GB" dirty="0">
              <a:solidFill>
                <a:schemeClr val="tx1"/>
              </a:solidFill>
            </a:endParaRPr>
          </a:p>
        </p:txBody>
      </p:sp>
    </p:spTree>
    <p:extLst>
      <p:ext uri="{BB962C8B-B14F-4D97-AF65-F5344CB8AC3E}">
        <p14:creationId xmlns:p14="http://schemas.microsoft.com/office/powerpoint/2010/main" val="1346952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dirty="0"/>
          </a:p>
        </p:txBody>
      </p:sp>
      <p:sp>
        <p:nvSpPr>
          <p:cNvPr id="3" name="Content Placeholder 2"/>
          <p:cNvSpPr>
            <a:spLocks noGrp="1"/>
          </p:cNvSpPr>
          <p:nvPr>
            <p:ph sz="quarter" idx="14"/>
          </p:nvPr>
        </p:nvSpPr>
        <p:spPr>
          <a:xfrm>
            <a:off x="6286500" y="6310423"/>
            <a:ext cx="5301762" cy="319431"/>
          </a:xfrm>
        </p:spPr>
        <p:txBody>
          <a:bodyPr/>
          <a:lstStyle/>
          <a:p>
            <a:r>
              <a:rPr lang="en-US" dirty="0"/>
              <a:t>BCIG 2023: Cochlear implants and congenital hearing loss</a:t>
            </a:r>
          </a:p>
          <a:p>
            <a:endParaRPr lang="en-US" dirty="0"/>
          </a:p>
        </p:txBody>
      </p:sp>
      <p:sp>
        <p:nvSpPr>
          <p:cNvPr id="4" name="Content Placeholder 3"/>
          <p:cNvSpPr>
            <a:spLocks noGrp="1"/>
          </p:cNvSpPr>
          <p:nvPr>
            <p:ph sz="quarter" idx="16"/>
          </p:nvPr>
        </p:nvSpPr>
        <p:spPr/>
        <p:txBody>
          <a:bodyPr/>
          <a:lstStyle/>
          <a:p>
            <a:r>
              <a:rPr lang="en-US" dirty="0"/>
              <a:t>Common challenges:</a:t>
            </a:r>
          </a:p>
        </p:txBody>
      </p:sp>
      <p:sp>
        <p:nvSpPr>
          <p:cNvPr id="5" name="Content Placeholder 4"/>
          <p:cNvSpPr>
            <a:spLocks noGrp="1"/>
          </p:cNvSpPr>
          <p:nvPr>
            <p:ph sz="quarter" idx="18"/>
          </p:nvPr>
        </p:nvSpPr>
        <p:spPr>
          <a:xfrm>
            <a:off x="3225509" y="521188"/>
            <a:ext cx="7949514" cy="5193811"/>
          </a:xfrm>
        </p:spPr>
        <p:txBody>
          <a:bodyPr/>
          <a:lstStyle/>
          <a:p>
            <a:pPr marL="342900" indent="-342900">
              <a:spcBef>
                <a:spcPts val="0"/>
              </a:spcBef>
              <a:spcAft>
                <a:spcPts val="0"/>
              </a:spcAft>
              <a:buFont typeface="Arial" panose="020B0604020202020204" pitchFamily="34" charset="0"/>
              <a:buChar char="•"/>
            </a:pPr>
            <a:r>
              <a:rPr lang="en-US" dirty="0"/>
              <a:t>Deaf community </a:t>
            </a:r>
            <a:r>
              <a:rPr lang="en-US" dirty="0" smtClean="0"/>
              <a:t>and change in identity (counselling options)</a:t>
            </a:r>
            <a:endParaRPr lang="en-US" dirty="0"/>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r>
              <a:rPr lang="en-US" dirty="0"/>
              <a:t>Programming challenges- NAS, high frequency </a:t>
            </a:r>
            <a:r>
              <a:rPr lang="en-US" dirty="0" smtClean="0"/>
              <a:t>intolerance</a:t>
            </a:r>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r>
              <a:rPr lang="en-US" dirty="0" smtClean="0"/>
              <a:t>Difficulties </a:t>
            </a:r>
            <a:r>
              <a:rPr lang="en-US" dirty="0"/>
              <a:t>with </a:t>
            </a:r>
            <a:r>
              <a:rPr lang="en-US" dirty="0" smtClean="0"/>
              <a:t>concepts </a:t>
            </a:r>
            <a:r>
              <a:rPr lang="en-US" dirty="0"/>
              <a:t>of pitch and </a:t>
            </a:r>
            <a:r>
              <a:rPr lang="en-US" dirty="0" smtClean="0"/>
              <a:t>volume, and </a:t>
            </a:r>
            <a:r>
              <a:rPr lang="en-US" dirty="0"/>
              <a:t>giving feedback on sound</a:t>
            </a:r>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r>
              <a:rPr lang="en-US" dirty="0"/>
              <a:t>Auditory memory deficits</a:t>
            </a:r>
          </a:p>
          <a:p>
            <a:pPr>
              <a:spcBef>
                <a:spcPts val="0"/>
              </a:spcBef>
              <a:spcAft>
                <a:spcPts val="0"/>
              </a:spcAft>
            </a:pPr>
            <a:endParaRPr lang="en-US" dirty="0"/>
          </a:p>
          <a:p>
            <a:pPr marL="342900" indent="-342900">
              <a:spcBef>
                <a:spcPts val="0"/>
              </a:spcBef>
              <a:spcAft>
                <a:spcPts val="0"/>
              </a:spcAft>
              <a:buFont typeface="Arial" panose="020B0604020202020204" pitchFamily="34" charset="0"/>
              <a:buChar char="•"/>
            </a:pPr>
            <a:r>
              <a:rPr lang="en-US" dirty="0"/>
              <a:t>Consistency of wear</a:t>
            </a:r>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r>
              <a:rPr lang="en-US" dirty="0"/>
              <a:t>Commitment to rehabilitation</a:t>
            </a:r>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r>
              <a:rPr lang="en-US" b="1" dirty="0"/>
              <a:t>Misalignment of expectations</a:t>
            </a:r>
          </a:p>
          <a:p>
            <a:endParaRPr lang="en-US" dirty="0"/>
          </a:p>
          <a:p>
            <a:endParaRPr lang="en-US" dirty="0"/>
          </a:p>
        </p:txBody>
      </p:sp>
      <p:pic>
        <p:nvPicPr>
          <p:cNvPr id="6" name="Picture 5"/>
          <p:cNvPicPr>
            <a:picLocks noChangeAspect="1"/>
          </p:cNvPicPr>
          <p:nvPr/>
        </p:nvPicPr>
        <p:blipFill>
          <a:blip r:embed="rId3"/>
          <a:stretch>
            <a:fillRect/>
          </a:stretch>
        </p:blipFill>
        <p:spPr>
          <a:xfrm>
            <a:off x="414704" y="2014330"/>
            <a:ext cx="1866900" cy="2721378"/>
          </a:xfrm>
          <a:prstGeom prst="rect">
            <a:avLst/>
          </a:prstGeom>
        </p:spPr>
      </p:pic>
    </p:spTree>
    <p:extLst>
      <p:ext uri="{BB962C8B-B14F-4D97-AF65-F5344CB8AC3E}">
        <p14:creationId xmlns:p14="http://schemas.microsoft.com/office/powerpoint/2010/main" val="707760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H PPT Basic set of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H PPT Additional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3692</TotalTime>
  <Words>858</Words>
  <Application>Microsoft Office PowerPoint</Application>
  <PresentationFormat>Widescreen</PresentationFormat>
  <Paragraphs>158</Paragraphs>
  <Slides>14</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Wingdings</vt:lpstr>
      <vt:lpstr>CUH PPT Basic set of slides</vt:lpstr>
      <vt:lpstr>CUH PPT 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Ugolini</dc:creator>
  <cp:lastModifiedBy>Bird, Judith</cp:lastModifiedBy>
  <cp:revision>185</cp:revision>
  <dcterms:created xsi:type="dcterms:W3CDTF">2021-01-14T12:16:07Z</dcterms:created>
  <dcterms:modified xsi:type="dcterms:W3CDTF">2023-04-25T07:08:58Z</dcterms:modified>
</cp:coreProperties>
</file>