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4B345B-886B-48B8-A11A-3EC665C33ED0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34E9997-230C-4208-BC82-C2F05E95D623}">
      <dgm:prSet/>
      <dgm:spPr/>
      <dgm:t>
        <a:bodyPr/>
        <a:lstStyle/>
        <a:p>
          <a:r>
            <a:rPr lang="en-GB" dirty="0"/>
            <a:t>Forum to discuss how the scheme is going and get your feedback.</a:t>
          </a:r>
          <a:endParaRPr lang="en-US" dirty="0"/>
        </a:p>
      </dgm:t>
    </dgm:pt>
    <dgm:pt modelId="{065D890E-C656-46EE-91E4-D8A3BA805190}" type="parTrans" cxnId="{59D0CCF3-EED3-4A2F-B836-5E728A7E6F36}">
      <dgm:prSet/>
      <dgm:spPr/>
      <dgm:t>
        <a:bodyPr/>
        <a:lstStyle/>
        <a:p>
          <a:endParaRPr lang="en-US"/>
        </a:p>
      </dgm:t>
    </dgm:pt>
    <dgm:pt modelId="{5557968E-2B7F-48C6-9993-5433EBF79A29}" type="sibTrans" cxnId="{59D0CCF3-EED3-4A2F-B836-5E728A7E6F36}">
      <dgm:prSet/>
      <dgm:spPr/>
      <dgm:t>
        <a:bodyPr/>
        <a:lstStyle/>
        <a:p>
          <a:endParaRPr lang="en-US"/>
        </a:p>
      </dgm:t>
    </dgm:pt>
    <dgm:pt modelId="{AFCF0697-A73D-4EB3-A73E-89008963DAAD}">
      <dgm:prSet/>
      <dgm:spPr/>
      <dgm:t>
        <a:bodyPr/>
        <a:lstStyle/>
        <a:p>
          <a:r>
            <a:rPr lang="en-GB"/>
            <a:t>Guidance document- The role of the mentor (April 2021) </a:t>
          </a:r>
          <a:endParaRPr lang="en-US"/>
        </a:p>
      </dgm:t>
    </dgm:pt>
    <dgm:pt modelId="{D6A7D60A-D523-4F5A-9439-5CF58CF90FF4}" type="parTrans" cxnId="{454C62A9-7334-4471-872D-75BF12E39173}">
      <dgm:prSet/>
      <dgm:spPr/>
      <dgm:t>
        <a:bodyPr/>
        <a:lstStyle/>
        <a:p>
          <a:endParaRPr lang="en-US"/>
        </a:p>
      </dgm:t>
    </dgm:pt>
    <dgm:pt modelId="{C322BBE1-8CA4-43D6-9877-7AC08F355F9F}" type="sibTrans" cxnId="{454C62A9-7334-4471-872D-75BF12E39173}">
      <dgm:prSet/>
      <dgm:spPr/>
      <dgm:t>
        <a:bodyPr/>
        <a:lstStyle/>
        <a:p>
          <a:endParaRPr lang="en-US"/>
        </a:p>
      </dgm:t>
    </dgm:pt>
    <dgm:pt modelId="{DFC20896-B36B-460D-A60A-AC9AAAFB72AB}">
      <dgm:prSet/>
      <dgm:spPr/>
      <dgm:t>
        <a:bodyPr/>
        <a:lstStyle/>
        <a:p>
          <a:r>
            <a:rPr lang="en-GB"/>
            <a:t>Discussion points</a:t>
          </a:r>
          <a:endParaRPr lang="en-US"/>
        </a:p>
      </dgm:t>
    </dgm:pt>
    <dgm:pt modelId="{596A7C3D-6CF3-4103-88F7-416BE2398D8D}" type="parTrans" cxnId="{2C181502-DACB-4D72-8535-1EB549F0E707}">
      <dgm:prSet/>
      <dgm:spPr/>
      <dgm:t>
        <a:bodyPr/>
        <a:lstStyle/>
        <a:p>
          <a:endParaRPr lang="en-US"/>
        </a:p>
      </dgm:t>
    </dgm:pt>
    <dgm:pt modelId="{627DD2A1-C806-42AA-AC48-2406F4FD8A7A}" type="sibTrans" cxnId="{2C181502-DACB-4D72-8535-1EB549F0E707}">
      <dgm:prSet/>
      <dgm:spPr/>
      <dgm:t>
        <a:bodyPr/>
        <a:lstStyle/>
        <a:p>
          <a:endParaRPr lang="en-US"/>
        </a:p>
      </dgm:t>
    </dgm:pt>
    <dgm:pt modelId="{B5E8DC28-A3FB-48AB-A94A-158C1CE8D040}">
      <dgm:prSet/>
      <dgm:spPr/>
      <dgm:t>
        <a:bodyPr/>
        <a:lstStyle/>
        <a:p>
          <a:r>
            <a:rPr lang="en-GB"/>
            <a:t>What do you want from your mentor?</a:t>
          </a:r>
          <a:endParaRPr lang="en-US"/>
        </a:p>
      </dgm:t>
    </dgm:pt>
    <dgm:pt modelId="{1926892C-BA93-4F31-9558-17F88A61A00A}" type="parTrans" cxnId="{BF99EF5B-E9C2-44C3-9ADA-0771D8DED3DB}">
      <dgm:prSet/>
      <dgm:spPr/>
      <dgm:t>
        <a:bodyPr/>
        <a:lstStyle/>
        <a:p>
          <a:endParaRPr lang="en-US"/>
        </a:p>
      </dgm:t>
    </dgm:pt>
    <dgm:pt modelId="{126E6271-54BE-434F-82B3-6BD13FC7F6CD}" type="sibTrans" cxnId="{BF99EF5B-E9C2-44C3-9ADA-0771D8DED3DB}">
      <dgm:prSet/>
      <dgm:spPr/>
      <dgm:t>
        <a:bodyPr/>
        <a:lstStyle/>
        <a:p>
          <a:endParaRPr lang="en-US"/>
        </a:p>
      </dgm:t>
    </dgm:pt>
    <dgm:pt modelId="{D488C356-8229-46D5-BF6F-E5CF3F7F6402}">
      <dgm:prSet/>
      <dgm:spPr/>
      <dgm:t>
        <a:bodyPr/>
        <a:lstStyle/>
        <a:p>
          <a:r>
            <a:rPr lang="en-GB"/>
            <a:t>What contact with your mentor would be beneficial?</a:t>
          </a:r>
          <a:endParaRPr lang="en-US"/>
        </a:p>
      </dgm:t>
    </dgm:pt>
    <dgm:pt modelId="{3CFCEBE4-3FC9-4378-8844-961B5022D2CC}" type="parTrans" cxnId="{9E58CA32-2D54-4F32-AB04-CB1694593075}">
      <dgm:prSet/>
      <dgm:spPr/>
      <dgm:t>
        <a:bodyPr/>
        <a:lstStyle/>
        <a:p>
          <a:endParaRPr lang="en-US"/>
        </a:p>
      </dgm:t>
    </dgm:pt>
    <dgm:pt modelId="{43A5E3DC-3845-4835-A580-A9338493DAE7}" type="sibTrans" cxnId="{9E58CA32-2D54-4F32-AB04-CB1694593075}">
      <dgm:prSet/>
      <dgm:spPr/>
      <dgm:t>
        <a:bodyPr/>
        <a:lstStyle/>
        <a:p>
          <a:endParaRPr lang="en-US"/>
        </a:p>
      </dgm:t>
    </dgm:pt>
    <dgm:pt modelId="{33ADDBD5-3F56-49E7-9739-C73F26169ADB}">
      <dgm:prSet/>
      <dgm:spPr/>
      <dgm:t>
        <a:bodyPr/>
        <a:lstStyle/>
        <a:p>
          <a:r>
            <a:rPr lang="en-GB" dirty="0"/>
            <a:t>Do you know who your mentor is and how to find out?</a:t>
          </a:r>
          <a:endParaRPr lang="en-US" dirty="0"/>
        </a:p>
      </dgm:t>
    </dgm:pt>
    <dgm:pt modelId="{4C0A015F-5DC6-4D07-AEB5-B932AB109DF2}" type="parTrans" cxnId="{930A61CD-FB55-4144-B9A8-614A39916423}">
      <dgm:prSet/>
      <dgm:spPr/>
      <dgm:t>
        <a:bodyPr/>
        <a:lstStyle/>
        <a:p>
          <a:endParaRPr lang="en-US"/>
        </a:p>
      </dgm:t>
    </dgm:pt>
    <dgm:pt modelId="{9093069B-C122-4388-8AEE-569E78498885}" type="sibTrans" cxnId="{930A61CD-FB55-4144-B9A8-614A39916423}">
      <dgm:prSet/>
      <dgm:spPr/>
      <dgm:t>
        <a:bodyPr/>
        <a:lstStyle/>
        <a:p>
          <a:endParaRPr lang="en-US"/>
        </a:p>
      </dgm:t>
    </dgm:pt>
    <dgm:pt modelId="{070D50D3-4DAF-4E34-AC16-94E2F9D376F7}">
      <dgm:prSet/>
      <dgm:spPr/>
      <dgm:t>
        <a:bodyPr/>
        <a:lstStyle/>
        <a:p>
          <a:r>
            <a:rPr lang="en-US" dirty="0"/>
            <a:t>Any examples of good practice?</a:t>
          </a:r>
        </a:p>
      </dgm:t>
    </dgm:pt>
    <dgm:pt modelId="{5701ED93-A5AB-44FE-BA7B-F0A841E59CEF}" type="parTrans" cxnId="{ED54F5B1-B198-46B5-BB68-A76711F030B2}">
      <dgm:prSet/>
      <dgm:spPr/>
      <dgm:t>
        <a:bodyPr/>
        <a:lstStyle/>
        <a:p>
          <a:endParaRPr lang="en-GB"/>
        </a:p>
      </dgm:t>
    </dgm:pt>
    <dgm:pt modelId="{05DF1821-95BA-419C-9518-CFEEEFE293BD}" type="sibTrans" cxnId="{ED54F5B1-B198-46B5-BB68-A76711F030B2}">
      <dgm:prSet/>
      <dgm:spPr/>
    </dgm:pt>
    <dgm:pt modelId="{C67FF960-4345-4168-B471-ACC1802B39B3}">
      <dgm:prSet/>
      <dgm:spPr/>
      <dgm:t>
        <a:bodyPr/>
        <a:lstStyle/>
        <a:p>
          <a:r>
            <a:rPr lang="en-US" dirty="0"/>
            <a:t>Any bottlenecks?</a:t>
          </a:r>
        </a:p>
      </dgm:t>
    </dgm:pt>
    <dgm:pt modelId="{3408DB3B-FACB-4AB3-9D96-49B8C383A54E}" type="parTrans" cxnId="{1A75A356-695F-4326-8161-952441A28095}">
      <dgm:prSet/>
      <dgm:spPr/>
      <dgm:t>
        <a:bodyPr/>
        <a:lstStyle/>
        <a:p>
          <a:endParaRPr lang="en-GB"/>
        </a:p>
      </dgm:t>
    </dgm:pt>
    <dgm:pt modelId="{111D7448-6BCF-492F-8E46-446779BBBF0C}" type="sibTrans" cxnId="{1A75A356-695F-4326-8161-952441A28095}">
      <dgm:prSet/>
      <dgm:spPr/>
    </dgm:pt>
    <dgm:pt modelId="{A6B693A4-918B-49DB-8AE7-37251176BA43}" type="pres">
      <dgm:prSet presAssocID="{854B345B-886B-48B8-A11A-3EC665C33E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301191-8F75-4B76-9E15-FE8BDAE90A56}" type="pres">
      <dgm:prSet presAssocID="{934E9997-230C-4208-BC82-C2F05E95D62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D70CA-0731-4ED6-A408-8B4F532CA2CA}" type="pres">
      <dgm:prSet presAssocID="{5557968E-2B7F-48C6-9993-5433EBF79A29}" presName="spacer" presStyleCnt="0"/>
      <dgm:spPr/>
    </dgm:pt>
    <dgm:pt modelId="{10EA64A5-657F-41B7-B4E4-018BD0486B54}" type="pres">
      <dgm:prSet presAssocID="{AFCF0697-A73D-4EB3-A73E-89008963DA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D2620-92B6-4C0F-AA23-7744FB87EE72}" type="pres">
      <dgm:prSet presAssocID="{C322BBE1-8CA4-43D6-9877-7AC08F355F9F}" presName="spacer" presStyleCnt="0"/>
      <dgm:spPr/>
    </dgm:pt>
    <dgm:pt modelId="{A94643E1-2139-4C18-963C-C76644DB8E85}" type="pres">
      <dgm:prSet presAssocID="{DFC20896-B36B-460D-A60A-AC9AAAFB72A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CBE81-9011-4FB0-B6A8-E2E58A508406}" type="pres">
      <dgm:prSet presAssocID="{DFC20896-B36B-460D-A60A-AC9AAAFB72A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3B2CAC-E9B8-4778-9F4A-86DD99D20732}" type="presOf" srcId="{33ADDBD5-3F56-49E7-9739-C73F26169ADB}" destId="{061CBE81-9011-4FB0-B6A8-E2E58A508406}" srcOrd="0" destOrd="2" presId="urn:microsoft.com/office/officeart/2005/8/layout/vList2"/>
    <dgm:cxn modelId="{2C181502-DACB-4D72-8535-1EB549F0E707}" srcId="{854B345B-886B-48B8-A11A-3EC665C33ED0}" destId="{DFC20896-B36B-460D-A60A-AC9AAAFB72AB}" srcOrd="2" destOrd="0" parTransId="{596A7C3D-6CF3-4103-88F7-416BE2398D8D}" sibTransId="{627DD2A1-C806-42AA-AC48-2406F4FD8A7A}"/>
    <dgm:cxn modelId="{A6699864-CDAA-4A3C-9543-C5FAFCA09A42}" type="presOf" srcId="{B5E8DC28-A3FB-48AB-A94A-158C1CE8D040}" destId="{061CBE81-9011-4FB0-B6A8-E2E58A508406}" srcOrd="0" destOrd="0" presId="urn:microsoft.com/office/officeart/2005/8/layout/vList2"/>
    <dgm:cxn modelId="{EB463DBD-8717-4F5C-8652-FD263AF20C63}" type="presOf" srcId="{070D50D3-4DAF-4E34-AC16-94E2F9D376F7}" destId="{061CBE81-9011-4FB0-B6A8-E2E58A508406}" srcOrd="0" destOrd="3" presId="urn:microsoft.com/office/officeart/2005/8/layout/vList2"/>
    <dgm:cxn modelId="{ED54F5B1-B198-46B5-BB68-A76711F030B2}" srcId="{DFC20896-B36B-460D-A60A-AC9AAAFB72AB}" destId="{070D50D3-4DAF-4E34-AC16-94E2F9D376F7}" srcOrd="3" destOrd="0" parTransId="{5701ED93-A5AB-44FE-BA7B-F0A841E59CEF}" sibTransId="{05DF1821-95BA-419C-9518-CFEEEFE293BD}"/>
    <dgm:cxn modelId="{1A75A356-695F-4326-8161-952441A28095}" srcId="{DFC20896-B36B-460D-A60A-AC9AAAFB72AB}" destId="{C67FF960-4345-4168-B471-ACC1802B39B3}" srcOrd="4" destOrd="0" parTransId="{3408DB3B-FACB-4AB3-9D96-49B8C383A54E}" sibTransId="{111D7448-6BCF-492F-8E46-446779BBBF0C}"/>
    <dgm:cxn modelId="{30CEFFDE-6FA4-4B7D-B0C2-3F9C90D4FF27}" type="presOf" srcId="{AFCF0697-A73D-4EB3-A73E-89008963DAAD}" destId="{10EA64A5-657F-41B7-B4E4-018BD0486B54}" srcOrd="0" destOrd="0" presId="urn:microsoft.com/office/officeart/2005/8/layout/vList2"/>
    <dgm:cxn modelId="{9E58CA32-2D54-4F32-AB04-CB1694593075}" srcId="{DFC20896-B36B-460D-A60A-AC9AAAFB72AB}" destId="{D488C356-8229-46D5-BF6F-E5CF3F7F6402}" srcOrd="1" destOrd="0" parTransId="{3CFCEBE4-3FC9-4378-8844-961B5022D2CC}" sibTransId="{43A5E3DC-3845-4835-A580-A9338493DAE7}"/>
    <dgm:cxn modelId="{454C62A9-7334-4471-872D-75BF12E39173}" srcId="{854B345B-886B-48B8-A11A-3EC665C33ED0}" destId="{AFCF0697-A73D-4EB3-A73E-89008963DAAD}" srcOrd="1" destOrd="0" parTransId="{D6A7D60A-D523-4F5A-9439-5CF58CF90FF4}" sibTransId="{C322BBE1-8CA4-43D6-9877-7AC08F355F9F}"/>
    <dgm:cxn modelId="{A28A0F1D-A13E-4BE4-8411-21AFF5858E2B}" type="presOf" srcId="{C67FF960-4345-4168-B471-ACC1802B39B3}" destId="{061CBE81-9011-4FB0-B6A8-E2E58A508406}" srcOrd="0" destOrd="4" presId="urn:microsoft.com/office/officeart/2005/8/layout/vList2"/>
    <dgm:cxn modelId="{BF99EF5B-E9C2-44C3-9ADA-0771D8DED3DB}" srcId="{DFC20896-B36B-460D-A60A-AC9AAAFB72AB}" destId="{B5E8DC28-A3FB-48AB-A94A-158C1CE8D040}" srcOrd="0" destOrd="0" parTransId="{1926892C-BA93-4F31-9558-17F88A61A00A}" sibTransId="{126E6271-54BE-434F-82B3-6BD13FC7F6CD}"/>
    <dgm:cxn modelId="{930A61CD-FB55-4144-B9A8-614A39916423}" srcId="{DFC20896-B36B-460D-A60A-AC9AAAFB72AB}" destId="{33ADDBD5-3F56-49E7-9739-C73F26169ADB}" srcOrd="2" destOrd="0" parTransId="{4C0A015F-5DC6-4D07-AEB5-B932AB109DF2}" sibTransId="{9093069B-C122-4388-8AEE-569E78498885}"/>
    <dgm:cxn modelId="{E0A2F3F8-9F44-4F3E-AEC6-5791A66E728A}" type="presOf" srcId="{854B345B-886B-48B8-A11A-3EC665C33ED0}" destId="{A6B693A4-918B-49DB-8AE7-37251176BA43}" srcOrd="0" destOrd="0" presId="urn:microsoft.com/office/officeart/2005/8/layout/vList2"/>
    <dgm:cxn modelId="{ACF0B125-F1CF-42CB-A54A-BBB9CEDFB949}" type="presOf" srcId="{934E9997-230C-4208-BC82-C2F05E95D623}" destId="{D2301191-8F75-4B76-9E15-FE8BDAE90A56}" srcOrd="0" destOrd="0" presId="urn:microsoft.com/office/officeart/2005/8/layout/vList2"/>
    <dgm:cxn modelId="{59D0CCF3-EED3-4A2F-B836-5E728A7E6F36}" srcId="{854B345B-886B-48B8-A11A-3EC665C33ED0}" destId="{934E9997-230C-4208-BC82-C2F05E95D623}" srcOrd="0" destOrd="0" parTransId="{065D890E-C656-46EE-91E4-D8A3BA805190}" sibTransId="{5557968E-2B7F-48C6-9993-5433EBF79A29}"/>
    <dgm:cxn modelId="{C54E3A83-AAC4-453A-B4F8-271785D00E73}" type="presOf" srcId="{D488C356-8229-46D5-BF6F-E5CF3F7F6402}" destId="{061CBE81-9011-4FB0-B6A8-E2E58A508406}" srcOrd="0" destOrd="1" presId="urn:microsoft.com/office/officeart/2005/8/layout/vList2"/>
    <dgm:cxn modelId="{126BC394-9CAA-4F91-809A-AB8088752FAD}" type="presOf" srcId="{DFC20896-B36B-460D-A60A-AC9AAAFB72AB}" destId="{A94643E1-2139-4C18-963C-C76644DB8E85}" srcOrd="0" destOrd="0" presId="urn:microsoft.com/office/officeart/2005/8/layout/vList2"/>
    <dgm:cxn modelId="{79308533-A709-4FC9-A6B4-77F435B54EDA}" type="presParOf" srcId="{A6B693A4-918B-49DB-8AE7-37251176BA43}" destId="{D2301191-8F75-4B76-9E15-FE8BDAE90A56}" srcOrd="0" destOrd="0" presId="urn:microsoft.com/office/officeart/2005/8/layout/vList2"/>
    <dgm:cxn modelId="{60457683-83CF-4E98-AEC6-0E9B3C32E6D1}" type="presParOf" srcId="{A6B693A4-918B-49DB-8AE7-37251176BA43}" destId="{8E8D70CA-0731-4ED6-A408-8B4F532CA2CA}" srcOrd="1" destOrd="0" presId="urn:microsoft.com/office/officeart/2005/8/layout/vList2"/>
    <dgm:cxn modelId="{0EB215AE-2DA5-42C0-A2EF-39AEA0D2B60D}" type="presParOf" srcId="{A6B693A4-918B-49DB-8AE7-37251176BA43}" destId="{10EA64A5-657F-41B7-B4E4-018BD0486B54}" srcOrd="2" destOrd="0" presId="urn:microsoft.com/office/officeart/2005/8/layout/vList2"/>
    <dgm:cxn modelId="{131F263C-B903-471B-8F7F-D227FCB6A4F2}" type="presParOf" srcId="{A6B693A4-918B-49DB-8AE7-37251176BA43}" destId="{3B1D2620-92B6-4C0F-AA23-7744FB87EE72}" srcOrd="3" destOrd="0" presId="urn:microsoft.com/office/officeart/2005/8/layout/vList2"/>
    <dgm:cxn modelId="{9E43B91D-4EAA-4568-BDE3-2713DA8596CC}" type="presParOf" srcId="{A6B693A4-918B-49DB-8AE7-37251176BA43}" destId="{A94643E1-2139-4C18-963C-C76644DB8E85}" srcOrd="4" destOrd="0" presId="urn:microsoft.com/office/officeart/2005/8/layout/vList2"/>
    <dgm:cxn modelId="{ED15466A-70A7-482E-978E-9CB5FD166F76}" type="presParOf" srcId="{A6B693A4-918B-49DB-8AE7-37251176BA43}" destId="{061CBE81-9011-4FB0-B6A8-E2E58A5084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01191-8F75-4B76-9E15-FE8BDAE90A56}">
      <dsp:nvSpPr>
        <dsp:cNvPr id="0" name=""/>
        <dsp:cNvSpPr/>
      </dsp:nvSpPr>
      <dsp:spPr>
        <a:xfrm>
          <a:off x="0" y="247380"/>
          <a:ext cx="6609313" cy="926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/>
            <a:t>Forum to discuss how the scheme is going and get your feedback.</a:t>
          </a:r>
          <a:endParaRPr lang="en-US" sz="2400" kern="1200" dirty="0"/>
        </a:p>
      </dsp:txBody>
      <dsp:txXfrm>
        <a:off x="45235" y="292615"/>
        <a:ext cx="6518843" cy="836169"/>
      </dsp:txXfrm>
    </dsp:sp>
    <dsp:sp modelId="{10EA64A5-657F-41B7-B4E4-018BD0486B54}">
      <dsp:nvSpPr>
        <dsp:cNvPr id="0" name=""/>
        <dsp:cNvSpPr/>
      </dsp:nvSpPr>
      <dsp:spPr>
        <a:xfrm>
          <a:off x="0" y="1243140"/>
          <a:ext cx="6609313" cy="926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/>
            <a:t>Guidance document- The role of the mentor (April 2021) </a:t>
          </a:r>
          <a:endParaRPr lang="en-US" sz="2400" kern="1200"/>
        </a:p>
      </dsp:txBody>
      <dsp:txXfrm>
        <a:off x="45235" y="1288375"/>
        <a:ext cx="6518843" cy="836169"/>
      </dsp:txXfrm>
    </dsp:sp>
    <dsp:sp modelId="{A94643E1-2139-4C18-963C-C76644DB8E85}">
      <dsp:nvSpPr>
        <dsp:cNvPr id="0" name=""/>
        <dsp:cNvSpPr/>
      </dsp:nvSpPr>
      <dsp:spPr>
        <a:xfrm>
          <a:off x="0" y="2238900"/>
          <a:ext cx="6609313" cy="926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/>
            <a:t>Discussion points</a:t>
          </a:r>
          <a:endParaRPr lang="en-US" sz="2400" kern="1200"/>
        </a:p>
      </dsp:txBody>
      <dsp:txXfrm>
        <a:off x="45235" y="2284135"/>
        <a:ext cx="6518843" cy="836169"/>
      </dsp:txXfrm>
    </dsp:sp>
    <dsp:sp modelId="{061CBE81-9011-4FB0-B6A8-E2E58A508406}">
      <dsp:nvSpPr>
        <dsp:cNvPr id="0" name=""/>
        <dsp:cNvSpPr/>
      </dsp:nvSpPr>
      <dsp:spPr>
        <a:xfrm>
          <a:off x="0" y="3165539"/>
          <a:ext cx="6609313" cy="1540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84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/>
            <a:t>What do you want from your mentor?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/>
            <a:t>What contact with your mentor would be beneficial?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 dirty="0"/>
            <a:t>Do you know who your mentor is and how to find out?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/>
            <a:t>Any examples of good practice?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/>
            <a:t>Any bottlenecks?</a:t>
          </a:r>
        </a:p>
      </dsp:txBody>
      <dsp:txXfrm>
        <a:off x="0" y="3165539"/>
        <a:ext cx="6609313" cy="1540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3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2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2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3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2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5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7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7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9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C729A30-F429-4967-81E8-45F6757C88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967903" cy="6857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FBFB9D3-7D34-4948-B4D0-73E7B6E527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54949" y="-54949"/>
            <a:ext cx="6858005" cy="6967903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58F758-7C66-4E01-9F6A-CB849A8B3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187454"/>
            <a:ext cx="4348578" cy="2005262"/>
          </a:xfrm>
        </p:spPr>
        <p:txBody>
          <a:bodyPr>
            <a:normAutofit/>
          </a:bodyPr>
          <a:lstStyle/>
          <a:p>
            <a:r>
              <a:rPr lang="en-GB" dirty="0"/>
              <a:t>The Role of the Mentor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DCFF1-6CB3-45CD-8AF0-C8307022A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4" y="3882303"/>
            <a:ext cx="4845477" cy="2005261"/>
          </a:xfrm>
        </p:spPr>
        <p:txBody>
          <a:bodyPr>
            <a:normAutofit fontScale="40000" lnSpcReduction="20000"/>
          </a:bodyPr>
          <a:lstStyle/>
          <a:p>
            <a:r>
              <a:rPr lang="en-GB" sz="4000" dirty="0"/>
              <a:t>Kirsty Ellis, </a:t>
            </a:r>
          </a:p>
          <a:p>
            <a:r>
              <a:rPr lang="en-GB" sz="4000" dirty="0"/>
              <a:t>CI Champion Mentor: Bradford Royal Infirmary</a:t>
            </a:r>
          </a:p>
          <a:p>
            <a:r>
              <a:rPr lang="en-GB" sz="4000" dirty="0"/>
              <a:t>Judith Bird </a:t>
            </a:r>
          </a:p>
          <a:p>
            <a:r>
              <a:rPr lang="en-GB" sz="4000" dirty="0"/>
              <a:t>Head of Service, CI Champion Mentor Addenbrooke’s Hospital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662323-F2A7-A179-477B-2ABCCF34DC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52" r="41277" b="-2"/>
          <a:stretch/>
        </p:blipFill>
        <p:spPr>
          <a:xfrm>
            <a:off x="6967903" y="-14"/>
            <a:ext cx="52367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20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1953-24ED-D8DC-FE05-F648098A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the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E38E7-B45A-19AE-F1C9-7B1017A64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will use this discussion to help create new guidelines</a:t>
            </a:r>
          </a:p>
        </p:txBody>
      </p:sp>
    </p:spTree>
    <p:extLst>
      <p:ext uri="{BB962C8B-B14F-4D97-AF65-F5344CB8AC3E}">
        <p14:creationId xmlns:p14="http://schemas.microsoft.com/office/powerpoint/2010/main" val="8013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4842243-8D8F-4D37-8FC3-09A660E7AE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6BE5E-1B88-479E-BFCC-A9145E69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48" y="2104466"/>
            <a:ext cx="2318028" cy="3213846"/>
          </a:xfrm>
        </p:spPr>
        <p:txBody>
          <a:bodyPr anchor="b">
            <a:normAutofit/>
          </a:bodyPr>
          <a:lstStyle/>
          <a:p>
            <a:r>
              <a:rPr lang="en-GB" sz="2400"/>
              <a:t>Aims of the session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FF53E3-0DDC-4270-9698-6F5D68343F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4074" y="0"/>
            <a:ext cx="8707926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C9504DD-5075-8746-0E65-D684F21C68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741252"/>
              </p:ext>
            </p:extLst>
          </p:nvPr>
        </p:nvGraphicFramePr>
        <p:xfrm>
          <a:off x="4505325" y="942975"/>
          <a:ext cx="6609313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996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3FA95-4008-4747-9FB0-52775AD57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Role of the Mentor</a:t>
            </a:r>
            <a:br>
              <a:rPr lang="en-GB" dirty="0"/>
            </a:br>
            <a:r>
              <a:rPr lang="en-GB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Summary of role on BAA CI champions site</a:t>
            </a:r>
            <a:endParaRPr lang="en-GB" sz="28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EFBA9-B331-4FBC-A32F-10634C362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Sharing contact details with timely responses</a:t>
            </a:r>
          </a:p>
          <a:p>
            <a:r>
              <a:rPr lang="en-GB" dirty="0"/>
              <a:t>Training of CI champions:</a:t>
            </a:r>
          </a:p>
          <a:p>
            <a:pPr marL="560070" lvl="1" indent="-285750">
              <a:buFont typeface="Courier New" panose="02070309020205020404" pitchFamily="49" charset="0"/>
              <a:buChar char="o"/>
            </a:pPr>
            <a:r>
              <a:rPr lang="en-GB" dirty="0"/>
              <a:t>Meetings</a:t>
            </a:r>
          </a:p>
          <a:p>
            <a:pPr marL="560070" lvl="1" indent="-285750">
              <a:buFont typeface="Courier New" panose="02070309020205020404" pitchFamily="49" charset="0"/>
              <a:buChar char="o"/>
            </a:pPr>
            <a:r>
              <a:rPr lang="en-GB" dirty="0"/>
              <a:t>Sharing of leaflets</a:t>
            </a:r>
          </a:p>
          <a:p>
            <a:pPr marL="560070" lvl="1" indent="-285750">
              <a:buFont typeface="Courier New" panose="02070309020205020404" pitchFamily="49" charset="0"/>
              <a:buChar char="o"/>
            </a:pPr>
            <a:r>
              <a:rPr lang="en-GB" dirty="0"/>
              <a:t>Provide opportunity to talk to patients</a:t>
            </a:r>
          </a:p>
          <a:p>
            <a:pPr marL="560070" lvl="1" indent="-285750">
              <a:buFont typeface="Courier New" panose="02070309020205020404" pitchFamily="49" charset="0"/>
              <a:buChar char="o"/>
            </a:pPr>
            <a:r>
              <a:rPr lang="en-GB" dirty="0"/>
              <a:t>Observations</a:t>
            </a:r>
          </a:p>
          <a:p>
            <a:pPr marL="560070" lvl="1" indent="-285750">
              <a:buFont typeface="Courier New" panose="02070309020205020404" pitchFamily="49" charset="0"/>
              <a:buChar char="o"/>
            </a:pPr>
            <a:r>
              <a:rPr lang="en-GB" dirty="0"/>
              <a:t>Speech testing</a:t>
            </a:r>
          </a:p>
          <a:p>
            <a:r>
              <a:rPr lang="en-GB" dirty="0"/>
              <a:t>Audit referrals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87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413D7-6A7B-4761-9395-BB0AF0E9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763809"/>
          </a:xfrm>
        </p:spPr>
        <p:txBody>
          <a:bodyPr/>
          <a:lstStyle/>
          <a:p>
            <a:r>
              <a:rPr lang="en-GB" dirty="0"/>
              <a:t>What do you want from mentors?</a:t>
            </a:r>
          </a:p>
        </p:txBody>
      </p:sp>
      <p:sp>
        <p:nvSpPr>
          <p:cNvPr id="4" name="Rectangle: Diagonal Corners Snipped 3">
            <a:extLst>
              <a:ext uri="{FF2B5EF4-FFF2-40B4-BE49-F238E27FC236}">
                <a16:creationId xmlns:a16="http://schemas.microsoft.com/office/drawing/2014/main" id="{8BA867D0-4156-4864-8905-EF925538642D}"/>
              </a:ext>
            </a:extLst>
          </p:cNvPr>
          <p:cNvSpPr/>
          <p:nvPr/>
        </p:nvSpPr>
        <p:spPr>
          <a:xfrm rot="16200000">
            <a:off x="3061253" y="4432852"/>
            <a:ext cx="2252870" cy="2252870"/>
          </a:xfrm>
          <a:prstGeom prst="snip2Diag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Case discussion</a:t>
            </a:r>
          </a:p>
        </p:txBody>
      </p:sp>
      <p:sp>
        <p:nvSpPr>
          <p:cNvPr id="5" name="Rectangle: Diagonal Corners Snipped 4">
            <a:extLst>
              <a:ext uri="{FF2B5EF4-FFF2-40B4-BE49-F238E27FC236}">
                <a16:creationId xmlns:a16="http://schemas.microsoft.com/office/drawing/2014/main" id="{ED4E6113-C753-46E2-AF24-8C8E05183F6C}"/>
              </a:ext>
            </a:extLst>
          </p:cNvPr>
          <p:cNvSpPr/>
          <p:nvPr/>
        </p:nvSpPr>
        <p:spPr>
          <a:xfrm>
            <a:off x="5890591" y="4432852"/>
            <a:ext cx="2252870" cy="2252870"/>
          </a:xfrm>
          <a:prstGeom prst="snip2Diag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Resource sharing</a:t>
            </a:r>
          </a:p>
        </p:txBody>
      </p:sp>
      <p:sp>
        <p:nvSpPr>
          <p:cNvPr id="6" name="Rectangle: Diagonal Corners Snipped 5">
            <a:extLst>
              <a:ext uri="{FF2B5EF4-FFF2-40B4-BE49-F238E27FC236}">
                <a16:creationId xmlns:a16="http://schemas.microsoft.com/office/drawing/2014/main" id="{C2A77AEA-86EE-4103-8E62-DD6412CEEF2E}"/>
              </a:ext>
            </a:extLst>
          </p:cNvPr>
          <p:cNvSpPr/>
          <p:nvPr/>
        </p:nvSpPr>
        <p:spPr>
          <a:xfrm>
            <a:off x="3061253" y="1775791"/>
            <a:ext cx="2252870" cy="2252870"/>
          </a:xfrm>
          <a:prstGeom prst="snip2Diag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Observation</a:t>
            </a:r>
          </a:p>
        </p:txBody>
      </p:sp>
      <p:sp>
        <p:nvSpPr>
          <p:cNvPr id="7" name="Rectangle: Diagonal Corners Snipped 6">
            <a:extLst>
              <a:ext uri="{FF2B5EF4-FFF2-40B4-BE49-F238E27FC236}">
                <a16:creationId xmlns:a16="http://schemas.microsoft.com/office/drawing/2014/main" id="{54D4BB9C-A2E4-4E6A-BA40-49EC41217D86}"/>
              </a:ext>
            </a:extLst>
          </p:cNvPr>
          <p:cNvSpPr/>
          <p:nvPr/>
        </p:nvSpPr>
        <p:spPr>
          <a:xfrm rot="16200000">
            <a:off x="5890591" y="1775791"/>
            <a:ext cx="2252870" cy="2252870"/>
          </a:xfrm>
          <a:prstGeom prst="snip2Diag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126792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0884-62B1-4FCB-8A46-D1AEC77C1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450572"/>
            <a:ext cx="9950103" cy="743567"/>
          </a:xfrm>
        </p:spPr>
        <p:txBody>
          <a:bodyPr/>
          <a:lstStyle/>
          <a:p>
            <a:r>
              <a:rPr lang="en-GB" dirty="0"/>
              <a:t>Communication with mentors</a:t>
            </a:r>
          </a:p>
        </p:txBody>
      </p:sp>
      <p:sp>
        <p:nvSpPr>
          <p:cNvPr id="6" name="Rectangle: Diagonal Corners Snipped 5">
            <a:extLst>
              <a:ext uri="{FF2B5EF4-FFF2-40B4-BE49-F238E27FC236}">
                <a16:creationId xmlns:a16="http://schemas.microsoft.com/office/drawing/2014/main" id="{087ACD8B-6BDC-467F-A817-7618C7759B99}"/>
              </a:ext>
            </a:extLst>
          </p:cNvPr>
          <p:cNvSpPr/>
          <p:nvPr/>
        </p:nvSpPr>
        <p:spPr>
          <a:xfrm rot="16200000">
            <a:off x="3061253" y="4432852"/>
            <a:ext cx="2252870" cy="2252870"/>
          </a:xfrm>
          <a:prstGeom prst="snip2Diag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Meetings</a:t>
            </a:r>
          </a:p>
        </p:txBody>
      </p:sp>
      <p:sp>
        <p:nvSpPr>
          <p:cNvPr id="9" name="Rectangle: Diagonal Corners Snipped 8">
            <a:extLst>
              <a:ext uri="{FF2B5EF4-FFF2-40B4-BE49-F238E27FC236}">
                <a16:creationId xmlns:a16="http://schemas.microsoft.com/office/drawing/2014/main" id="{E57B577D-1EE8-4E90-A71B-8E5EA286F6F3}"/>
              </a:ext>
            </a:extLst>
          </p:cNvPr>
          <p:cNvSpPr/>
          <p:nvPr/>
        </p:nvSpPr>
        <p:spPr>
          <a:xfrm>
            <a:off x="5890591" y="4432852"/>
            <a:ext cx="2252870" cy="2252870"/>
          </a:xfrm>
          <a:prstGeom prst="snip2Diag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How to find your mentor</a:t>
            </a:r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2EA07AFC-BDF1-4A70-8796-BC8A88A01D17}"/>
              </a:ext>
            </a:extLst>
          </p:cNvPr>
          <p:cNvSpPr/>
          <p:nvPr/>
        </p:nvSpPr>
        <p:spPr>
          <a:xfrm>
            <a:off x="3061253" y="1775791"/>
            <a:ext cx="2252870" cy="2252870"/>
          </a:xfrm>
          <a:prstGeom prst="snip2Diag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Format</a:t>
            </a: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CE8D543-A81E-4DF3-ACD6-949192F682F6}"/>
              </a:ext>
            </a:extLst>
          </p:cNvPr>
          <p:cNvSpPr/>
          <p:nvPr/>
        </p:nvSpPr>
        <p:spPr>
          <a:xfrm rot="16200000">
            <a:off x="5890591" y="1775791"/>
            <a:ext cx="2252870" cy="2252870"/>
          </a:xfrm>
          <a:prstGeom prst="snip2Diag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26612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FA2DA-D261-438A-937E-B13861484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311" y="1917347"/>
            <a:ext cx="3560898" cy="1081862"/>
          </a:xfrm>
        </p:spPr>
        <p:txBody>
          <a:bodyPr>
            <a:normAutofit fontScale="90000"/>
          </a:bodyPr>
          <a:lstStyle/>
          <a:p>
            <a:r>
              <a:rPr lang="en-GB" dirty="0"/>
              <a:t>Who is your mentor</a:t>
            </a:r>
          </a:p>
        </p:txBody>
      </p:sp>
      <p:sp>
        <p:nvSpPr>
          <p:cNvPr id="5" name="Teardrop 4">
            <a:extLst>
              <a:ext uri="{FF2B5EF4-FFF2-40B4-BE49-F238E27FC236}">
                <a16:creationId xmlns:a16="http://schemas.microsoft.com/office/drawing/2014/main" id="{37CDF496-159F-499D-97CD-5A6225F493F2}"/>
              </a:ext>
            </a:extLst>
          </p:cNvPr>
          <p:cNvSpPr/>
          <p:nvPr/>
        </p:nvSpPr>
        <p:spPr>
          <a:xfrm>
            <a:off x="1921566" y="3700976"/>
            <a:ext cx="2994990" cy="2517914"/>
          </a:xfrm>
          <a:prstGeom prst="teardrop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Email local CI teams</a:t>
            </a:r>
          </a:p>
        </p:txBody>
      </p:sp>
      <p:sp>
        <p:nvSpPr>
          <p:cNvPr id="6" name="Teardrop 5">
            <a:extLst>
              <a:ext uri="{FF2B5EF4-FFF2-40B4-BE49-F238E27FC236}">
                <a16:creationId xmlns:a16="http://schemas.microsoft.com/office/drawing/2014/main" id="{FE02188A-744A-4625-8A52-AECD1121AC8F}"/>
              </a:ext>
            </a:extLst>
          </p:cNvPr>
          <p:cNvSpPr/>
          <p:nvPr/>
        </p:nvSpPr>
        <p:spPr>
          <a:xfrm rot="10800000" flipV="1">
            <a:off x="5221356" y="3667844"/>
            <a:ext cx="2994990" cy="2517914"/>
          </a:xfrm>
          <a:prstGeom prst="teardrop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Link with CI manufacturers</a:t>
            </a:r>
          </a:p>
        </p:txBody>
      </p:sp>
      <p:sp>
        <p:nvSpPr>
          <p:cNvPr id="7" name="Teardrop 6">
            <a:extLst>
              <a:ext uri="{FF2B5EF4-FFF2-40B4-BE49-F238E27FC236}">
                <a16:creationId xmlns:a16="http://schemas.microsoft.com/office/drawing/2014/main" id="{3DB8ED8F-645B-40B5-A977-0B908C91D69F}"/>
              </a:ext>
            </a:extLst>
          </p:cNvPr>
          <p:cNvSpPr/>
          <p:nvPr/>
        </p:nvSpPr>
        <p:spPr>
          <a:xfrm rot="10800000">
            <a:off x="5221356" y="894522"/>
            <a:ext cx="2994990" cy="2517914"/>
          </a:xfrm>
          <a:prstGeom prst="teardrop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02FC6B-435A-2E72-99C1-47F306FEF6F3}"/>
              </a:ext>
            </a:extLst>
          </p:cNvPr>
          <p:cNvSpPr txBox="1"/>
          <p:nvPr/>
        </p:nvSpPr>
        <p:spPr>
          <a:xfrm>
            <a:off x="5844209" y="1973237"/>
            <a:ext cx="1683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BAA contact</a:t>
            </a:r>
          </a:p>
        </p:txBody>
      </p:sp>
    </p:spTree>
    <p:extLst>
      <p:ext uri="{BB962C8B-B14F-4D97-AF65-F5344CB8AC3E}">
        <p14:creationId xmlns:p14="http://schemas.microsoft.com/office/powerpoint/2010/main" val="975257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4323-C6D1-5D6E-DDD7-0B9131FE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1638" y="1905061"/>
            <a:ext cx="5849416" cy="1507376"/>
          </a:xfrm>
        </p:spPr>
        <p:txBody>
          <a:bodyPr/>
          <a:lstStyle/>
          <a:p>
            <a:r>
              <a:rPr lang="en-GB" dirty="0"/>
              <a:t>Examples of good mentor support?</a:t>
            </a:r>
          </a:p>
        </p:txBody>
      </p:sp>
      <p:sp>
        <p:nvSpPr>
          <p:cNvPr id="4" name="Teardrop 3">
            <a:extLst>
              <a:ext uri="{FF2B5EF4-FFF2-40B4-BE49-F238E27FC236}">
                <a16:creationId xmlns:a16="http://schemas.microsoft.com/office/drawing/2014/main" id="{E83906AF-A6C8-A7B1-5B52-048401F37168}"/>
              </a:ext>
            </a:extLst>
          </p:cNvPr>
          <p:cNvSpPr/>
          <p:nvPr/>
        </p:nvSpPr>
        <p:spPr>
          <a:xfrm>
            <a:off x="1921566" y="3700976"/>
            <a:ext cx="2994990" cy="2517914"/>
          </a:xfrm>
          <a:prstGeom prst="teardrop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From CI companies</a:t>
            </a:r>
          </a:p>
        </p:txBody>
      </p:sp>
      <p:sp>
        <p:nvSpPr>
          <p:cNvPr id="5" name="Teardrop 4">
            <a:extLst>
              <a:ext uri="{FF2B5EF4-FFF2-40B4-BE49-F238E27FC236}">
                <a16:creationId xmlns:a16="http://schemas.microsoft.com/office/drawing/2014/main" id="{D4A9A8C4-A1A3-AF17-63ED-1FFC756997A0}"/>
              </a:ext>
            </a:extLst>
          </p:cNvPr>
          <p:cNvSpPr/>
          <p:nvPr/>
        </p:nvSpPr>
        <p:spPr>
          <a:xfrm rot="10800000" flipV="1">
            <a:off x="5221356" y="3667844"/>
            <a:ext cx="2994990" cy="2517914"/>
          </a:xfrm>
          <a:prstGeom prst="teardrop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Case studies</a:t>
            </a:r>
          </a:p>
        </p:txBody>
      </p:sp>
      <p:sp>
        <p:nvSpPr>
          <p:cNvPr id="6" name="Teardrop 5">
            <a:extLst>
              <a:ext uri="{FF2B5EF4-FFF2-40B4-BE49-F238E27FC236}">
                <a16:creationId xmlns:a16="http://schemas.microsoft.com/office/drawing/2014/main" id="{925A1113-1205-4F1D-BB21-BFFE980458A3}"/>
              </a:ext>
            </a:extLst>
          </p:cNvPr>
          <p:cNvSpPr/>
          <p:nvPr/>
        </p:nvSpPr>
        <p:spPr>
          <a:xfrm rot="10800000" flipH="1">
            <a:off x="1873996" y="894522"/>
            <a:ext cx="2994990" cy="2517914"/>
          </a:xfrm>
          <a:prstGeom prst="teardrop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D045B-19D5-31DE-1EB3-AD183505040C}"/>
              </a:ext>
            </a:extLst>
          </p:cNvPr>
          <p:cNvSpPr txBox="1"/>
          <p:nvPr/>
        </p:nvSpPr>
        <p:spPr>
          <a:xfrm>
            <a:off x="2669356" y="1905061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Good contact</a:t>
            </a:r>
          </a:p>
        </p:txBody>
      </p:sp>
    </p:spTree>
    <p:extLst>
      <p:ext uri="{BB962C8B-B14F-4D97-AF65-F5344CB8AC3E}">
        <p14:creationId xmlns:p14="http://schemas.microsoft.com/office/powerpoint/2010/main" val="328084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EDB2E-53DF-2026-B5C8-83812B5E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948" y="2532906"/>
            <a:ext cx="9950103" cy="1507376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GB" dirty="0"/>
              <a:t>Any areas for improvement?</a:t>
            </a: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Any bottlenecks?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Negative feedback?</a:t>
            </a:r>
          </a:p>
        </p:txBody>
      </p:sp>
    </p:spTree>
    <p:extLst>
      <p:ext uri="{BB962C8B-B14F-4D97-AF65-F5344CB8AC3E}">
        <p14:creationId xmlns:p14="http://schemas.microsoft.com/office/powerpoint/2010/main" val="1838847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47899-6639-4BA5-5C7F-232BB33CC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117600"/>
            <a:ext cx="9950103" cy="482323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Discussion points</a:t>
            </a:r>
          </a:p>
          <a:p>
            <a:r>
              <a:rPr lang="en-GB" dirty="0" smtClean="0"/>
              <a:t>Some champions were not sure who there mentor was</a:t>
            </a:r>
            <a:r>
              <a:rPr lang="en-GB" dirty="0"/>
              <a:t> </a:t>
            </a:r>
            <a:r>
              <a:rPr lang="en-GB" dirty="0" smtClean="0"/>
              <a:t>and had not had much contact</a:t>
            </a:r>
          </a:p>
          <a:p>
            <a:r>
              <a:rPr lang="en-GB" dirty="0" smtClean="0"/>
              <a:t>Some champions reported good experiences with visits to their local CI centre</a:t>
            </a:r>
          </a:p>
          <a:p>
            <a:r>
              <a:rPr lang="en-GB" dirty="0" smtClean="0"/>
              <a:t>Champions and mentors information was not always up-to-date (importance of keeping BAA lists up-dated was discussed)</a:t>
            </a:r>
          </a:p>
          <a:p>
            <a:r>
              <a:rPr lang="en-GB" dirty="0" smtClean="0"/>
              <a:t>There were clearly some pockets of excellent mentor/champions link driven by proactive mentors.  This included audit of referrals, visits to local audiology and regular contacts.</a:t>
            </a:r>
          </a:p>
          <a:p>
            <a:r>
              <a:rPr lang="en-GB" dirty="0" smtClean="0"/>
              <a:t>Audiology departments do not always get timely feedback about </a:t>
            </a:r>
            <a:r>
              <a:rPr lang="en-GB" dirty="0" smtClean="0"/>
              <a:t>referrals</a:t>
            </a:r>
          </a:p>
          <a:p>
            <a:r>
              <a:rPr lang="en-GB" dirty="0" smtClean="0"/>
              <a:t>Mentors being available for case discussions has </a:t>
            </a:r>
            <a:r>
              <a:rPr lang="en-GB" smtClean="0"/>
              <a:t>been helpful </a:t>
            </a:r>
            <a:r>
              <a:rPr lang="en-GB" dirty="0" smtClean="0"/>
              <a:t>for some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8631410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310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 Next LT Pro Light</vt:lpstr>
      <vt:lpstr>Courier New</vt:lpstr>
      <vt:lpstr>BlocksVTI</vt:lpstr>
      <vt:lpstr>The Role of the Mentor</vt:lpstr>
      <vt:lpstr>Aims of the session</vt:lpstr>
      <vt:lpstr>The Role of the Mentor Summary of role on BAA CI champions site</vt:lpstr>
      <vt:lpstr>What do you want from mentors?</vt:lpstr>
      <vt:lpstr>Communication with mentors</vt:lpstr>
      <vt:lpstr>Who is your mentor</vt:lpstr>
      <vt:lpstr>Examples of good mentor support?</vt:lpstr>
      <vt:lpstr>Any areas for improvement? Any bottlenecks? Negative feedback?</vt:lpstr>
      <vt:lpstr>PowerPoint Presentation</vt:lpstr>
      <vt:lpstr>Thank you for the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Mentor</dc:title>
  <dc:creator>Kirsty Ellis</dc:creator>
  <cp:lastModifiedBy>BIRD, Judith (CAMBRIDGE UNIVERSITY HOSPITALS NHS FOUNDATION TRUST)</cp:lastModifiedBy>
  <cp:revision>14</cp:revision>
  <dcterms:created xsi:type="dcterms:W3CDTF">2023-02-07T09:54:54Z</dcterms:created>
  <dcterms:modified xsi:type="dcterms:W3CDTF">2023-05-04T10:19:10Z</dcterms:modified>
</cp:coreProperties>
</file>