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2" r:id="rId2"/>
  </p:sldMasterIdLst>
  <p:notesMasterIdLst>
    <p:notesMasterId r:id="rId20"/>
  </p:notesMasterIdLst>
  <p:sldIdLst>
    <p:sldId id="256" r:id="rId3"/>
    <p:sldId id="262" r:id="rId4"/>
    <p:sldId id="264" r:id="rId5"/>
    <p:sldId id="259" r:id="rId6"/>
    <p:sldId id="260" r:id="rId7"/>
    <p:sldId id="275" r:id="rId8"/>
    <p:sldId id="263" r:id="rId9"/>
    <p:sldId id="268" r:id="rId10"/>
    <p:sldId id="269" r:id="rId11"/>
    <p:sldId id="272" r:id="rId12"/>
    <p:sldId id="273" r:id="rId13"/>
    <p:sldId id="274" r:id="rId14"/>
    <p:sldId id="276" r:id="rId15"/>
    <p:sldId id="277" r:id="rId16"/>
    <p:sldId id="278" r:id="rId17"/>
    <p:sldId id="279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>
      <p:cViewPr varScale="1">
        <p:scale>
          <a:sx n="86" d="100"/>
          <a:sy n="86" d="100"/>
        </p:scale>
        <p:origin x="154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9E5383-04FD-473E-94A0-43884E031531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189AC0B-63DC-4C2A-BE2B-883DE87562ED}">
      <dgm:prSet phldrT="[Text]"/>
      <dgm:spPr/>
      <dgm:t>
        <a:bodyPr/>
        <a:lstStyle/>
        <a:p>
          <a:r>
            <a:rPr lang="en-GB" dirty="0"/>
            <a:t>Consider dead regions when…</a:t>
          </a:r>
        </a:p>
      </dgm:t>
    </dgm:pt>
    <dgm:pt modelId="{6CC8A10C-6A2C-49D6-9CA1-91A9789CAD10}" type="parTrans" cxnId="{F22134C7-E9CA-4653-8D21-B9C85B74664F}">
      <dgm:prSet/>
      <dgm:spPr/>
      <dgm:t>
        <a:bodyPr/>
        <a:lstStyle/>
        <a:p>
          <a:endParaRPr lang="en-GB"/>
        </a:p>
      </dgm:t>
    </dgm:pt>
    <dgm:pt modelId="{FB06072B-B7F0-4DD6-894B-72B5B8D94F6C}" type="sibTrans" cxnId="{F22134C7-E9CA-4653-8D21-B9C85B74664F}">
      <dgm:prSet/>
      <dgm:spPr/>
      <dgm:t>
        <a:bodyPr/>
        <a:lstStyle/>
        <a:p>
          <a:endParaRPr lang="en-GB"/>
        </a:p>
      </dgm:t>
    </dgm:pt>
    <dgm:pt modelId="{FB81670B-92CB-411F-8BA8-AD61360B3A8C}">
      <dgm:prSet phldrT="[Text]" custT="1"/>
      <dgm:spPr/>
      <dgm:t>
        <a:bodyPr/>
        <a:lstStyle/>
        <a:p>
          <a:r>
            <a:rPr lang="en-GB" sz="1600" dirty="0"/>
            <a:t>The absolute threshold is 70 dB HL or greater</a:t>
          </a:r>
        </a:p>
      </dgm:t>
    </dgm:pt>
    <dgm:pt modelId="{9E2DE81D-AF68-4DA8-ADF9-57777633B960}" type="parTrans" cxnId="{B7BC7437-C8F9-4E33-AE3C-173A80F41E3B}">
      <dgm:prSet/>
      <dgm:spPr/>
      <dgm:t>
        <a:bodyPr/>
        <a:lstStyle/>
        <a:p>
          <a:endParaRPr lang="en-GB"/>
        </a:p>
      </dgm:t>
    </dgm:pt>
    <dgm:pt modelId="{4D1C6A14-540F-4AE5-8ABD-1F12D64FF168}" type="sibTrans" cxnId="{B7BC7437-C8F9-4E33-AE3C-173A80F41E3B}">
      <dgm:prSet/>
      <dgm:spPr/>
      <dgm:t>
        <a:bodyPr/>
        <a:lstStyle/>
        <a:p>
          <a:endParaRPr lang="en-GB"/>
        </a:p>
      </dgm:t>
    </dgm:pt>
    <dgm:pt modelId="{85F01B8B-6D70-495A-BB38-DBB14732D725}">
      <dgm:prSet phldrT="[Text]"/>
      <dgm:spPr/>
      <dgm:t>
        <a:bodyPr/>
        <a:lstStyle/>
        <a:p>
          <a:r>
            <a:rPr lang="en-GB" dirty="0"/>
            <a:t>Low frequencies &gt;50 dB HL</a:t>
          </a:r>
        </a:p>
        <a:p>
          <a:r>
            <a:rPr lang="en-GB" dirty="0"/>
            <a:t>High frequencies &lt;50 dB HL</a:t>
          </a:r>
        </a:p>
      </dgm:t>
    </dgm:pt>
    <dgm:pt modelId="{A83F8E7C-C091-4043-9BBC-D4CE749925E4}" type="parTrans" cxnId="{35CAF882-FC15-40A1-A0C4-5916F400B12B}">
      <dgm:prSet/>
      <dgm:spPr/>
      <dgm:t>
        <a:bodyPr/>
        <a:lstStyle/>
        <a:p>
          <a:endParaRPr lang="en-GB"/>
        </a:p>
      </dgm:t>
    </dgm:pt>
    <dgm:pt modelId="{34E730CB-2060-496E-BB8E-1FD821D6E276}" type="sibTrans" cxnId="{35CAF882-FC15-40A1-A0C4-5916F400B12B}">
      <dgm:prSet/>
      <dgm:spPr/>
      <dgm:t>
        <a:bodyPr/>
        <a:lstStyle/>
        <a:p>
          <a:endParaRPr lang="en-GB"/>
        </a:p>
      </dgm:t>
    </dgm:pt>
    <dgm:pt modelId="{3C053364-428A-4221-93FD-297FC7FF9D01}">
      <dgm:prSet phldrT="[Text]"/>
      <dgm:spPr/>
      <dgm:t>
        <a:bodyPr/>
        <a:lstStyle/>
        <a:p>
          <a:r>
            <a:rPr lang="en-GB" dirty="0"/>
            <a:t>Low frequencies 40-50 dB HL </a:t>
          </a:r>
        </a:p>
        <a:p>
          <a:r>
            <a:rPr lang="en-GB" dirty="0"/>
            <a:t>High frequencies &lt;20 dB HL</a:t>
          </a:r>
        </a:p>
      </dgm:t>
    </dgm:pt>
    <dgm:pt modelId="{BAA303DD-D1DC-4BD0-98BD-E6F66F09BD77}" type="parTrans" cxnId="{92D12CBB-0702-4FDA-84BB-E40B2F63F5F8}">
      <dgm:prSet/>
      <dgm:spPr/>
      <dgm:t>
        <a:bodyPr/>
        <a:lstStyle/>
        <a:p>
          <a:endParaRPr lang="en-GB"/>
        </a:p>
      </dgm:t>
    </dgm:pt>
    <dgm:pt modelId="{9E86AE14-6385-4D69-9472-0ED90CDA7A35}" type="sibTrans" cxnId="{92D12CBB-0702-4FDA-84BB-E40B2F63F5F8}">
      <dgm:prSet/>
      <dgm:spPr/>
      <dgm:t>
        <a:bodyPr/>
        <a:lstStyle/>
        <a:p>
          <a:endParaRPr lang="en-GB"/>
        </a:p>
      </dgm:t>
    </dgm:pt>
    <dgm:pt modelId="{52B773C5-8793-4B7C-A562-965E44407FB0}">
      <dgm:prSet phldrT="[Text]"/>
      <dgm:spPr/>
      <dgm:t>
        <a:bodyPr/>
        <a:lstStyle/>
        <a:p>
          <a:endParaRPr lang="en-GB"/>
        </a:p>
      </dgm:t>
    </dgm:pt>
    <dgm:pt modelId="{AED3C8A5-626C-43D9-AF58-A5B5A499BBB3}" type="parTrans" cxnId="{E63095D2-F350-4D3C-8D8C-64942E993EA2}">
      <dgm:prSet/>
      <dgm:spPr/>
      <dgm:t>
        <a:bodyPr/>
        <a:lstStyle/>
        <a:p>
          <a:endParaRPr lang="en-GB"/>
        </a:p>
      </dgm:t>
    </dgm:pt>
    <dgm:pt modelId="{F90A6FC9-D266-4226-BC66-57D463FC9A62}" type="sibTrans" cxnId="{E63095D2-F350-4D3C-8D8C-64942E993EA2}">
      <dgm:prSet/>
      <dgm:spPr/>
      <dgm:t>
        <a:bodyPr/>
        <a:lstStyle/>
        <a:p>
          <a:endParaRPr lang="en-GB"/>
        </a:p>
      </dgm:t>
    </dgm:pt>
    <dgm:pt modelId="{ADBCD022-3320-4538-9733-5C1D1CB5966C}">
      <dgm:prSet phldrT="[Text]" custT="1"/>
      <dgm:spPr/>
      <dgm:t>
        <a:bodyPr/>
        <a:lstStyle/>
        <a:p>
          <a:r>
            <a:rPr lang="en-GB" sz="1800" dirty="0"/>
            <a:t>&gt;50 dB per octave change in threshold</a:t>
          </a:r>
        </a:p>
      </dgm:t>
    </dgm:pt>
    <dgm:pt modelId="{FB231A8E-8F5E-4056-A88F-627BC3BAE91D}" type="parTrans" cxnId="{3CAAB793-EE65-4D8C-B67B-650952B2B2D5}">
      <dgm:prSet/>
      <dgm:spPr/>
      <dgm:t>
        <a:bodyPr/>
        <a:lstStyle/>
        <a:p>
          <a:endParaRPr lang="en-GB"/>
        </a:p>
      </dgm:t>
    </dgm:pt>
    <dgm:pt modelId="{601A926F-E58F-4454-907E-A4C087AB7668}" type="sibTrans" cxnId="{3CAAB793-EE65-4D8C-B67B-650952B2B2D5}">
      <dgm:prSet/>
      <dgm:spPr/>
      <dgm:t>
        <a:bodyPr/>
        <a:lstStyle/>
        <a:p>
          <a:endParaRPr lang="en-GB"/>
        </a:p>
      </dgm:t>
    </dgm:pt>
    <dgm:pt modelId="{9FA2063C-54E6-4DF9-9417-4A51075FAA92}" type="pres">
      <dgm:prSet presAssocID="{FE9E5383-04FD-473E-94A0-43884E03153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E9887D4-B30E-4DD7-A37F-B10355B8F110}" type="pres">
      <dgm:prSet presAssocID="{8189AC0B-63DC-4C2A-BE2B-883DE87562ED}" presName="singleCycle" presStyleCnt="0"/>
      <dgm:spPr/>
    </dgm:pt>
    <dgm:pt modelId="{16E2346A-D2A2-4C59-ACEC-0D18ECA0411B}" type="pres">
      <dgm:prSet presAssocID="{8189AC0B-63DC-4C2A-BE2B-883DE87562ED}" presName="singleCenter" presStyleLbl="node1" presStyleIdx="0" presStyleCnt="5" custScaleX="158921" custScaleY="120717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53A0A6AD-C984-42D7-8A83-4985336614BA}" type="pres">
      <dgm:prSet presAssocID="{9E2DE81D-AF68-4DA8-ADF9-57777633B960}" presName="Name56" presStyleLbl="parChTrans1D2" presStyleIdx="0" presStyleCnt="4"/>
      <dgm:spPr/>
      <dgm:t>
        <a:bodyPr/>
        <a:lstStyle/>
        <a:p>
          <a:endParaRPr lang="en-US"/>
        </a:p>
      </dgm:t>
    </dgm:pt>
    <dgm:pt modelId="{1DB21064-A8CE-4CFC-95CE-E5DA22DDD7CC}" type="pres">
      <dgm:prSet presAssocID="{FB81670B-92CB-411F-8BA8-AD61360B3A8C}" presName="text0" presStyleLbl="node1" presStyleIdx="1" presStyleCnt="5" custScaleX="198922" custScaleY="173966" custRadScaleRad="1009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D711B-9C9D-4C8A-99B4-5AF072A3E7BD}" type="pres">
      <dgm:prSet presAssocID="{A83F8E7C-C091-4043-9BBC-D4CE749925E4}" presName="Name56" presStyleLbl="parChTrans1D2" presStyleIdx="1" presStyleCnt="4"/>
      <dgm:spPr/>
      <dgm:t>
        <a:bodyPr/>
        <a:lstStyle/>
        <a:p>
          <a:endParaRPr lang="en-US"/>
        </a:p>
      </dgm:t>
    </dgm:pt>
    <dgm:pt modelId="{420BB541-B045-4C8F-A000-2897DEBDED7E}" type="pres">
      <dgm:prSet presAssocID="{85F01B8B-6D70-495A-BB38-DBB14732D725}" presName="text0" presStyleLbl="node1" presStyleIdx="2" presStyleCnt="5" custScaleX="199530" custScaleY="190806" custRadScaleRad="152155" custRadScaleInc="-22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0918A3-8E4B-4C0C-ADAC-BB48014FF075}" type="pres">
      <dgm:prSet presAssocID="{BAA303DD-D1DC-4BD0-98BD-E6F66F09BD77}" presName="Name56" presStyleLbl="parChTrans1D2" presStyleIdx="2" presStyleCnt="4"/>
      <dgm:spPr/>
      <dgm:t>
        <a:bodyPr/>
        <a:lstStyle/>
        <a:p>
          <a:endParaRPr lang="en-US"/>
        </a:p>
      </dgm:t>
    </dgm:pt>
    <dgm:pt modelId="{DBB87F6C-FB64-4EC4-AB75-09AEAB6E95CA}" type="pres">
      <dgm:prSet presAssocID="{3C053364-428A-4221-93FD-297FC7FF9D01}" presName="text0" presStyleLbl="node1" presStyleIdx="3" presStyleCnt="5" custScaleX="198922" custScaleY="187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FC1FD0-DED4-4D80-A983-FE853AA0C472}" type="pres">
      <dgm:prSet presAssocID="{FB231A8E-8F5E-4056-A88F-627BC3BAE91D}" presName="Name56" presStyleLbl="parChTrans1D2" presStyleIdx="3" presStyleCnt="4"/>
      <dgm:spPr/>
      <dgm:t>
        <a:bodyPr/>
        <a:lstStyle/>
        <a:p>
          <a:endParaRPr lang="en-US"/>
        </a:p>
      </dgm:t>
    </dgm:pt>
    <dgm:pt modelId="{667663A4-CCF8-4971-990F-C8B8B1426CFE}" type="pres">
      <dgm:prSet presAssocID="{ADBCD022-3320-4538-9733-5C1D1CB5966C}" presName="text0" presStyleLbl="node1" presStyleIdx="4" presStyleCnt="5" custScaleX="189555" custScaleY="190806" custRadScaleRad="1315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5B23E2-9CD9-4BD3-B58C-3EA919246D83}" type="presOf" srcId="{FE9E5383-04FD-473E-94A0-43884E031531}" destId="{9FA2063C-54E6-4DF9-9417-4A51075FAA92}" srcOrd="0" destOrd="0" presId="urn:microsoft.com/office/officeart/2008/layout/RadialCluster"/>
    <dgm:cxn modelId="{5E57DEA9-A4AC-484B-9DEF-499D3D9B44E7}" type="presOf" srcId="{85F01B8B-6D70-495A-BB38-DBB14732D725}" destId="{420BB541-B045-4C8F-A000-2897DEBDED7E}" srcOrd="0" destOrd="0" presId="urn:microsoft.com/office/officeart/2008/layout/RadialCluster"/>
    <dgm:cxn modelId="{F22134C7-E9CA-4653-8D21-B9C85B74664F}" srcId="{FE9E5383-04FD-473E-94A0-43884E031531}" destId="{8189AC0B-63DC-4C2A-BE2B-883DE87562ED}" srcOrd="0" destOrd="0" parTransId="{6CC8A10C-6A2C-49D6-9CA1-91A9789CAD10}" sibTransId="{FB06072B-B7F0-4DD6-894B-72B5B8D94F6C}"/>
    <dgm:cxn modelId="{7DD4393E-486D-41B1-AAFF-EB9872FA0E90}" type="presOf" srcId="{FB81670B-92CB-411F-8BA8-AD61360B3A8C}" destId="{1DB21064-A8CE-4CFC-95CE-E5DA22DDD7CC}" srcOrd="0" destOrd="0" presId="urn:microsoft.com/office/officeart/2008/layout/RadialCluster"/>
    <dgm:cxn modelId="{B7BC7437-C8F9-4E33-AE3C-173A80F41E3B}" srcId="{8189AC0B-63DC-4C2A-BE2B-883DE87562ED}" destId="{FB81670B-92CB-411F-8BA8-AD61360B3A8C}" srcOrd="0" destOrd="0" parTransId="{9E2DE81D-AF68-4DA8-ADF9-57777633B960}" sibTransId="{4D1C6A14-540F-4AE5-8ABD-1F12D64FF168}"/>
    <dgm:cxn modelId="{1BC2B9AC-870E-4CE7-A336-8B064C6FE680}" type="presOf" srcId="{3C053364-428A-4221-93FD-297FC7FF9D01}" destId="{DBB87F6C-FB64-4EC4-AB75-09AEAB6E95CA}" srcOrd="0" destOrd="0" presId="urn:microsoft.com/office/officeart/2008/layout/RadialCluster"/>
    <dgm:cxn modelId="{35CAF882-FC15-40A1-A0C4-5916F400B12B}" srcId="{8189AC0B-63DC-4C2A-BE2B-883DE87562ED}" destId="{85F01B8B-6D70-495A-BB38-DBB14732D725}" srcOrd="1" destOrd="0" parTransId="{A83F8E7C-C091-4043-9BBC-D4CE749925E4}" sibTransId="{34E730CB-2060-496E-BB8E-1FD821D6E276}"/>
    <dgm:cxn modelId="{BB959232-D812-4E95-BAB7-1840DA65D05B}" type="presOf" srcId="{FB231A8E-8F5E-4056-A88F-627BC3BAE91D}" destId="{E7FC1FD0-DED4-4D80-A983-FE853AA0C472}" srcOrd="0" destOrd="0" presId="urn:microsoft.com/office/officeart/2008/layout/RadialCluster"/>
    <dgm:cxn modelId="{6FC7CF0D-2EA2-46CB-A03E-20BC57CBCCBA}" type="presOf" srcId="{A83F8E7C-C091-4043-9BBC-D4CE749925E4}" destId="{C7DD711B-9C9D-4C8A-99B4-5AF072A3E7BD}" srcOrd="0" destOrd="0" presId="urn:microsoft.com/office/officeart/2008/layout/RadialCluster"/>
    <dgm:cxn modelId="{3CAAB793-EE65-4D8C-B67B-650952B2B2D5}" srcId="{8189AC0B-63DC-4C2A-BE2B-883DE87562ED}" destId="{ADBCD022-3320-4538-9733-5C1D1CB5966C}" srcOrd="3" destOrd="0" parTransId="{FB231A8E-8F5E-4056-A88F-627BC3BAE91D}" sibTransId="{601A926F-E58F-4454-907E-A4C087AB7668}"/>
    <dgm:cxn modelId="{92D12CBB-0702-4FDA-84BB-E40B2F63F5F8}" srcId="{8189AC0B-63DC-4C2A-BE2B-883DE87562ED}" destId="{3C053364-428A-4221-93FD-297FC7FF9D01}" srcOrd="2" destOrd="0" parTransId="{BAA303DD-D1DC-4BD0-98BD-E6F66F09BD77}" sibTransId="{9E86AE14-6385-4D69-9472-0ED90CDA7A35}"/>
    <dgm:cxn modelId="{E63095D2-F350-4D3C-8D8C-64942E993EA2}" srcId="{FE9E5383-04FD-473E-94A0-43884E031531}" destId="{52B773C5-8793-4B7C-A562-965E44407FB0}" srcOrd="1" destOrd="0" parTransId="{AED3C8A5-626C-43D9-AF58-A5B5A499BBB3}" sibTransId="{F90A6FC9-D266-4226-BC66-57D463FC9A62}"/>
    <dgm:cxn modelId="{8A6F82D8-2DEB-42A2-BB45-65A7E417D9D0}" type="presOf" srcId="{9E2DE81D-AF68-4DA8-ADF9-57777633B960}" destId="{53A0A6AD-C984-42D7-8A83-4985336614BA}" srcOrd="0" destOrd="0" presId="urn:microsoft.com/office/officeart/2008/layout/RadialCluster"/>
    <dgm:cxn modelId="{5D268EAD-89DA-47FF-8EFB-75B09038EE56}" type="presOf" srcId="{BAA303DD-D1DC-4BD0-98BD-E6F66F09BD77}" destId="{250918A3-8E4B-4C0C-ADAC-BB48014FF075}" srcOrd="0" destOrd="0" presId="urn:microsoft.com/office/officeart/2008/layout/RadialCluster"/>
    <dgm:cxn modelId="{B539E8D5-F8EF-4D1D-B501-A1F9E05585B6}" type="presOf" srcId="{ADBCD022-3320-4538-9733-5C1D1CB5966C}" destId="{667663A4-CCF8-4971-990F-C8B8B1426CFE}" srcOrd="0" destOrd="0" presId="urn:microsoft.com/office/officeart/2008/layout/RadialCluster"/>
    <dgm:cxn modelId="{D96D0538-1231-4583-9E32-1EA9A723BD0E}" type="presOf" srcId="{8189AC0B-63DC-4C2A-BE2B-883DE87562ED}" destId="{16E2346A-D2A2-4C59-ACEC-0D18ECA0411B}" srcOrd="0" destOrd="0" presId="urn:microsoft.com/office/officeart/2008/layout/RadialCluster"/>
    <dgm:cxn modelId="{CED0BB5A-6197-4ACF-875F-7AF4BBB38219}" type="presParOf" srcId="{9FA2063C-54E6-4DF9-9417-4A51075FAA92}" destId="{4E9887D4-B30E-4DD7-A37F-B10355B8F110}" srcOrd="0" destOrd="0" presId="urn:microsoft.com/office/officeart/2008/layout/RadialCluster"/>
    <dgm:cxn modelId="{D994125A-0ADD-4FA8-9A11-E32AE1C66C95}" type="presParOf" srcId="{4E9887D4-B30E-4DD7-A37F-B10355B8F110}" destId="{16E2346A-D2A2-4C59-ACEC-0D18ECA0411B}" srcOrd="0" destOrd="0" presId="urn:microsoft.com/office/officeart/2008/layout/RadialCluster"/>
    <dgm:cxn modelId="{0C6F208B-A867-4BBF-B874-70E6936B9C89}" type="presParOf" srcId="{4E9887D4-B30E-4DD7-A37F-B10355B8F110}" destId="{53A0A6AD-C984-42D7-8A83-4985336614BA}" srcOrd="1" destOrd="0" presId="urn:microsoft.com/office/officeart/2008/layout/RadialCluster"/>
    <dgm:cxn modelId="{2AD9D6A7-8C3A-4B21-B362-DFC86B5CD61A}" type="presParOf" srcId="{4E9887D4-B30E-4DD7-A37F-B10355B8F110}" destId="{1DB21064-A8CE-4CFC-95CE-E5DA22DDD7CC}" srcOrd="2" destOrd="0" presId="urn:microsoft.com/office/officeart/2008/layout/RadialCluster"/>
    <dgm:cxn modelId="{56BC2368-02AD-4F62-BA5B-ECB3E5215A12}" type="presParOf" srcId="{4E9887D4-B30E-4DD7-A37F-B10355B8F110}" destId="{C7DD711B-9C9D-4C8A-99B4-5AF072A3E7BD}" srcOrd="3" destOrd="0" presId="urn:microsoft.com/office/officeart/2008/layout/RadialCluster"/>
    <dgm:cxn modelId="{A7CEC37D-0ABE-4FE7-95E4-F26F042E8CCD}" type="presParOf" srcId="{4E9887D4-B30E-4DD7-A37F-B10355B8F110}" destId="{420BB541-B045-4C8F-A000-2897DEBDED7E}" srcOrd="4" destOrd="0" presId="urn:microsoft.com/office/officeart/2008/layout/RadialCluster"/>
    <dgm:cxn modelId="{D7B0FF59-6D9A-478E-88F3-96368C0A1F38}" type="presParOf" srcId="{4E9887D4-B30E-4DD7-A37F-B10355B8F110}" destId="{250918A3-8E4B-4C0C-ADAC-BB48014FF075}" srcOrd="5" destOrd="0" presId="urn:microsoft.com/office/officeart/2008/layout/RadialCluster"/>
    <dgm:cxn modelId="{E5E1F0B7-46B8-4EDE-B2D3-B1C3C1E0B602}" type="presParOf" srcId="{4E9887D4-B30E-4DD7-A37F-B10355B8F110}" destId="{DBB87F6C-FB64-4EC4-AB75-09AEAB6E95CA}" srcOrd="6" destOrd="0" presId="urn:microsoft.com/office/officeart/2008/layout/RadialCluster"/>
    <dgm:cxn modelId="{533A95D4-1DDA-4F85-8043-8B8D14036B2D}" type="presParOf" srcId="{4E9887D4-B30E-4DD7-A37F-B10355B8F110}" destId="{E7FC1FD0-DED4-4D80-A983-FE853AA0C472}" srcOrd="7" destOrd="0" presId="urn:microsoft.com/office/officeart/2008/layout/RadialCluster"/>
    <dgm:cxn modelId="{AFA1AC98-8A49-4847-98FE-92E68EAE7E2E}" type="presParOf" srcId="{4E9887D4-B30E-4DD7-A37F-B10355B8F110}" destId="{667663A4-CCF8-4971-990F-C8B8B1426CFE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E2346A-D2A2-4C59-ACEC-0D18ECA0411B}">
      <dsp:nvSpPr>
        <dsp:cNvPr id="0" name=""/>
        <dsp:cNvSpPr/>
      </dsp:nvSpPr>
      <dsp:spPr>
        <a:xfrm>
          <a:off x="2038988" y="1533299"/>
          <a:ext cx="2342097" cy="17790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Consider dead regions when…</a:t>
          </a:r>
        </a:p>
      </dsp:txBody>
      <dsp:txXfrm>
        <a:off x="2125835" y="1620146"/>
        <a:ext cx="2168403" cy="1605372"/>
      </dsp:txXfrm>
    </dsp:sp>
    <dsp:sp modelId="{53A0A6AD-C984-42D7-8A83-4985336614BA}">
      <dsp:nvSpPr>
        <dsp:cNvPr id="0" name=""/>
        <dsp:cNvSpPr/>
      </dsp:nvSpPr>
      <dsp:spPr>
        <a:xfrm rot="16200000">
          <a:off x="3103183" y="1426446"/>
          <a:ext cx="21370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3707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B21064-A8CE-4CFC-95CE-E5DA22DDD7CC}">
      <dsp:nvSpPr>
        <dsp:cNvPr id="0" name=""/>
        <dsp:cNvSpPr/>
      </dsp:nvSpPr>
      <dsp:spPr>
        <a:xfrm>
          <a:off x="2227947" y="-398169"/>
          <a:ext cx="1964180" cy="17177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The absolute threshold is 70 dB HL or greater</a:t>
          </a:r>
        </a:p>
      </dsp:txBody>
      <dsp:txXfrm>
        <a:off x="2311801" y="-314315"/>
        <a:ext cx="1796472" cy="1550053"/>
      </dsp:txXfrm>
    </dsp:sp>
    <dsp:sp modelId="{C7DD711B-9C9D-4C8A-99B4-5AF072A3E7BD}">
      <dsp:nvSpPr>
        <dsp:cNvPr id="0" name=""/>
        <dsp:cNvSpPr/>
      </dsp:nvSpPr>
      <dsp:spPr>
        <a:xfrm rot="21519879">
          <a:off x="4381070" y="2394159"/>
          <a:ext cx="1180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8084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0BB541-B045-4C8F-A000-2897DEBDED7E}">
      <dsp:nvSpPr>
        <dsp:cNvPr id="0" name=""/>
        <dsp:cNvSpPr/>
      </dsp:nvSpPr>
      <dsp:spPr>
        <a:xfrm>
          <a:off x="4499138" y="1427799"/>
          <a:ext cx="1970183" cy="1884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Low frequencies &gt;50 dB HL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High frequencies &lt;50 dB HL</a:t>
          </a:r>
        </a:p>
      </dsp:txBody>
      <dsp:txXfrm>
        <a:off x="4591109" y="1519770"/>
        <a:ext cx="1786241" cy="1700099"/>
      </dsp:txXfrm>
    </dsp:sp>
    <dsp:sp modelId="{250918A3-8E4B-4C0C-ADAC-BB48014FF075}">
      <dsp:nvSpPr>
        <dsp:cNvPr id="0" name=""/>
        <dsp:cNvSpPr/>
      </dsp:nvSpPr>
      <dsp:spPr>
        <a:xfrm rot="5400000">
          <a:off x="3136600" y="3385803"/>
          <a:ext cx="1468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874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B87F6C-FB64-4EC4-AB75-09AEAB6E95CA}">
      <dsp:nvSpPr>
        <dsp:cNvPr id="0" name=""/>
        <dsp:cNvSpPr/>
      </dsp:nvSpPr>
      <dsp:spPr>
        <a:xfrm>
          <a:off x="2227947" y="3459240"/>
          <a:ext cx="1964180" cy="18514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Low frequencies 40-50 dB HL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High frequencies &lt;20 dB HL</a:t>
          </a:r>
        </a:p>
      </dsp:txBody>
      <dsp:txXfrm>
        <a:off x="2318326" y="3549619"/>
        <a:ext cx="1783422" cy="1670669"/>
      </dsp:txXfrm>
    </dsp:sp>
    <dsp:sp modelId="{E7FC1FD0-DED4-4D80-A983-FE853AA0C472}">
      <dsp:nvSpPr>
        <dsp:cNvPr id="0" name=""/>
        <dsp:cNvSpPr/>
      </dsp:nvSpPr>
      <dsp:spPr>
        <a:xfrm rot="10800000">
          <a:off x="1871689" y="2422832"/>
          <a:ext cx="16729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7299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7663A4-CCF8-4971-990F-C8B8B1426CFE}">
      <dsp:nvSpPr>
        <dsp:cNvPr id="0" name=""/>
        <dsp:cNvSpPr/>
      </dsp:nvSpPr>
      <dsp:spPr>
        <a:xfrm>
          <a:off x="0" y="1480812"/>
          <a:ext cx="1871689" cy="1884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&gt;50 dB per octave change in threshold</a:t>
          </a:r>
        </a:p>
      </dsp:txBody>
      <dsp:txXfrm>
        <a:off x="91368" y="1572180"/>
        <a:ext cx="1688953" cy="1701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97CF0-146F-473A-8B02-899E55257EF3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4AA11-660B-4D89-9B75-7168FC8BC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5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C10651-287A-435B-AC3A-5E6DDB863D6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13</a:t>
            </a:fld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960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78C1DA2-430F-4C62-BAFD-08186161796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14</a:t>
            </a:fld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724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356DF8-1D03-4188-BAA3-5AFA849EA2B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15</a:t>
            </a:fld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36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B50DAF2-53FF-4E68-92F9-79592B2D9C6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16</a:t>
            </a:fld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549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FEE53A-F922-4D31-B443-118D3F1344B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17</a:t>
            </a:fld>
            <a:endParaRPr kumimoji="0" lang="en-GB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23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97252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043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92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3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850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048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518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776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143002" y="1122361"/>
            <a:ext cx="6858000" cy="2387598"/>
          </a:xfrm>
        </p:spPr>
        <p:txBody>
          <a:bodyPr anchor="b" anchorCtr="1"/>
          <a:lstStyle>
            <a:lvl1pPr algn="ctr">
              <a:defRPr sz="45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2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110791-42DB-47A2-A3B2-1CEAA239ECDC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BE93C6-2657-469E-873C-F06416F280E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724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D9807D-160E-40EA-B3D6-9BADAD511AB6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FA4A13-D362-42CB-98DA-CE84BD846C7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68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945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709736"/>
            <a:ext cx="7886700" cy="2852735"/>
          </a:xfrm>
        </p:spPr>
        <p:txBody>
          <a:bodyPr anchor="b"/>
          <a:lstStyle>
            <a:lvl1pPr>
              <a:defRPr sz="45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18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C6FBCA-566B-4B4E-AF61-94E51247A355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9C47C1-90D5-4998-851A-688A19329C9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694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53" y="1825627"/>
            <a:ext cx="3886202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29151" y="1825627"/>
            <a:ext cx="3886202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3A2EBF-164C-4D02-A2B5-75E553CA30FE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A6DC8B-6BC0-4B49-BA0C-77C60430A18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040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65130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37" cy="823910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9838" y="2505072"/>
            <a:ext cx="3868337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50" y="1681160"/>
            <a:ext cx="3887388" cy="823910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50" y="2505072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0DE480-BAE6-4F0C-82BD-37B7EC4A1E8D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0EA6F3-40EF-440D-983D-CE8050B2F61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6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3BB201-35C5-4341-AC69-89D9E2895803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5060E6-08E9-45F8-8B57-3DC4F5C4072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148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C2CD5C-F7EC-4627-B830-21A850BC5AB5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49A224-5AAD-4427-B0F2-9D164B0E07C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506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80" cy="160020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388" y="987424"/>
            <a:ext cx="4629150" cy="487362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80" cy="3811584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D71C24-3D7F-45D5-BEFA-454D33423D2F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0C7AB4-7C4F-4092-9CAA-BF87E6D1CB3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487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80" cy="160020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388" y="987424"/>
            <a:ext cx="4629150" cy="4873623"/>
          </a:xfrm>
        </p:spPr>
        <p:txBody>
          <a:bodyPr/>
          <a:lstStyle>
            <a:lvl1pPr marL="0" indent="0">
              <a:buNone/>
              <a:defRPr lang="en-GB" sz="2400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80" cy="3811584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2977E2-E6F1-499A-B8E3-7132176820F8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287DC9-985B-4872-A281-837A6582786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859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436027-F330-4A64-90D6-84944A4D8CB5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C6CAE0-A38B-4691-90ED-37179BD674C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069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43678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28652" y="365129"/>
            <a:ext cx="5800722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CD30F8-BDEE-4CBA-AE0F-F1323112042C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F07811-E84C-4E7A-B6B2-B8A44A679D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995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69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80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88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93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376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674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A07F390-D993-4361-A5D0-8B39DFDCFD19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A7938B3-384E-4637-BF00-FE28A637F9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360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28652" y="365130"/>
            <a:ext cx="78867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8652" y="1825627"/>
            <a:ext cx="78867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2" y="6356352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4F5F934E-E7BB-42D4-BA27-79145BF0354D}" type="datetime1">
              <a:rPr lang="en-GB"/>
              <a:pPr lvl="0"/>
              <a:t>12/04/2023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2" y="6356352"/>
            <a:ext cx="30861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2" y="6356352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6858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4ED537FA-99D5-4B97-87C3-DBD154E88C6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5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6858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33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171450" marR="0" lvl="0" indent="-171450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en-US" sz="21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514350" marR="0" lvl="1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857250" marR="0" lvl="2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5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200150" marR="0" lvl="3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35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1543050" marR="0" lvl="4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en-US" sz="135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hyperlink" Target="mailto:alice.honour@nca.nhs.uk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audioali.github.io/ci_referral_too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github.com/audioali/ci_referral_too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959279"/>
            <a:ext cx="7772400" cy="1829761"/>
          </a:xfrm>
        </p:spPr>
        <p:txBody>
          <a:bodyPr>
            <a:normAutofit/>
          </a:bodyPr>
          <a:lstStyle/>
          <a:p>
            <a:pPr algn="l"/>
            <a:r>
              <a:rPr lang="en-GB" sz="3600" dirty="0"/>
              <a:t>The use of TEN testing in CI candidacy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61048"/>
            <a:ext cx="7772400" cy="1199704"/>
          </a:xfrm>
        </p:spPr>
        <p:txBody>
          <a:bodyPr>
            <a:normAutofit/>
          </a:bodyPr>
          <a:lstStyle/>
          <a:p>
            <a:r>
              <a:rPr lang="en-GB" dirty="0"/>
              <a:t>Kirsty Ellis</a:t>
            </a:r>
          </a:p>
          <a:p>
            <a:r>
              <a:rPr lang="en-GB" dirty="0"/>
              <a:t>Adult Clinical Scientist </a:t>
            </a:r>
          </a:p>
          <a:p>
            <a:r>
              <a:rPr lang="en-GB" dirty="0"/>
              <a:t>Yorkshire Auditory Implant Service, Bradford</a:t>
            </a:r>
          </a:p>
        </p:txBody>
      </p:sp>
    </p:spTree>
    <p:extLst>
      <p:ext uri="{BB962C8B-B14F-4D97-AF65-F5344CB8AC3E}">
        <p14:creationId xmlns:p14="http://schemas.microsoft.com/office/powerpoint/2010/main" val="185481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44624"/>
            <a:ext cx="7704667" cy="1981200"/>
          </a:xfrm>
        </p:spPr>
        <p:txBody>
          <a:bodyPr/>
          <a:lstStyle/>
          <a:p>
            <a:r>
              <a:rPr lang="en-GB" dirty="0"/>
              <a:t>Summary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608" y="1988840"/>
            <a:ext cx="7704667" cy="333281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Audiograms do not always give accurate prediction of functional performance. </a:t>
            </a:r>
          </a:p>
          <a:p>
            <a:r>
              <a:rPr lang="en-GB" dirty="0"/>
              <a:t>Although certain shapes of audiogram can be an indicator of dead regions this is not always the case.</a:t>
            </a:r>
          </a:p>
          <a:p>
            <a:r>
              <a:rPr lang="en-GB" dirty="0"/>
              <a:t>TEN testing is a fast method of diagnosing dead regions and is a useful addition to complex/severe and profound Audiology services and cochlear implant assessments alongside speech testing.</a:t>
            </a:r>
          </a:p>
          <a:p>
            <a:r>
              <a:rPr lang="en-GB" dirty="0"/>
              <a:t>Any questions??</a:t>
            </a:r>
          </a:p>
        </p:txBody>
      </p:sp>
    </p:spTree>
    <p:extLst>
      <p:ext uri="{BB962C8B-B14F-4D97-AF65-F5344CB8AC3E}">
        <p14:creationId xmlns:p14="http://schemas.microsoft.com/office/powerpoint/2010/main" val="244464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2204864"/>
            <a:ext cx="7704667" cy="3332816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Moore, B.C., 2000. Audiometer Implementation of the TEN (HL) Test for Diagnosing Cochlear Dead Regions. </a:t>
            </a:r>
            <a:r>
              <a:rPr lang="en-GB" i="1" dirty="0"/>
              <a:t>White Paper</a:t>
            </a:r>
            <a:r>
              <a:rPr lang="en-GB" dirty="0"/>
              <a:t>.</a:t>
            </a:r>
          </a:p>
          <a:p>
            <a:r>
              <a:rPr lang="en-GB" dirty="0"/>
              <a:t>Moore, B.C., (2001). Dead regions in the cochlea: Diagnosis, perceptual consequences, and implications for the fitting of hearing aids. </a:t>
            </a:r>
            <a:r>
              <a:rPr lang="en-GB" i="1" dirty="0"/>
              <a:t>Trends in amplification</a:t>
            </a:r>
            <a:r>
              <a:rPr lang="en-GB" dirty="0"/>
              <a:t>, 5(1), pp.1-34.</a:t>
            </a:r>
          </a:p>
          <a:p>
            <a:r>
              <a:rPr lang="en-GB" dirty="0"/>
              <a:t>Moore, B.C., (2007). Prevalence of dead regions in subjects with sensorineural hearing loss. </a:t>
            </a:r>
            <a:r>
              <a:rPr lang="en-GB" i="1" dirty="0"/>
              <a:t>Ear and hearing</a:t>
            </a:r>
            <a:r>
              <a:rPr lang="en-GB" dirty="0"/>
              <a:t>, </a:t>
            </a:r>
            <a:r>
              <a:rPr lang="en-GB" i="1" dirty="0"/>
              <a:t>28</a:t>
            </a:r>
            <a:r>
              <a:rPr lang="en-GB" dirty="0"/>
              <a:t>(2), pp.231-241.</a:t>
            </a:r>
          </a:p>
          <a:p>
            <a:r>
              <a:rPr lang="en-GB" dirty="0" err="1"/>
              <a:t>Pepler</a:t>
            </a:r>
            <a:r>
              <a:rPr lang="en-GB" dirty="0"/>
              <a:t>, A., Munro, K.J., Lewis, K. and </a:t>
            </a:r>
            <a:r>
              <a:rPr lang="en-GB" dirty="0" err="1"/>
              <a:t>Kluk</a:t>
            </a:r>
            <a:r>
              <a:rPr lang="en-GB" dirty="0"/>
              <a:t>, K., (2014). Prevalence of cochlear dead regions in new referrals and existing adult hearing aid users. </a:t>
            </a:r>
            <a:r>
              <a:rPr lang="en-GB" i="1" dirty="0"/>
              <a:t>Ear and hearing</a:t>
            </a:r>
            <a:r>
              <a:rPr lang="en-GB" dirty="0"/>
              <a:t>, </a:t>
            </a:r>
            <a:r>
              <a:rPr lang="en-GB" i="1" dirty="0"/>
              <a:t>35</a:t>
            </a:r>
            <a:r>
              <a:rPr lang="en-GB" dirty="0"/>
              <a:t>(3), pp.e99-e109.</a:t>
            </a:r>
          </a:p>
          <a:p>
            <a:r>
              <a:rPr lang="en-GB" dirty="0" err="1"/>
              <a:t>Shrivastava</a:t>
            </a:r>
            <a:r>
              <a:rPr lang="en-GB" dirty="0"/>
              <a:t>, M.K., </a:t>
            </a:r>
            <a:r>
              <a:rPr lang="en-GB" dirty="0" err="1"/>
              <a:t>Eitutis</a:t>
            </a:r>
            <a:r>
              <a:rPr lang="en-GB" dirty="0"/>
              <a:t>, S.T., Lee, J.W., Axon, P.R., Donnelly, N.P., </a:t>
            </a:r>
            <a:r>
              <a:rPr lang="en-GB" dirty="0" err="1"/>
              <a:t>Tysome</a:t>
            </a:r>
            <a:r>
              <a:rPr lang="en-GB" dirty="0"/>
              <a:t>, J.R. and </a:t>
            </a:r>
            <a:r>
              <a:rPr lang="en-GB" dirty="0" err="1"/>
              <a:t>Bance</a:t>
            </a:r>
            <a:r>
              <a:rPr lang="en-GB" dirty="0"/>
              <a:t>, M.L., (2020). Hearing outcomes of cochlear implant recipients with pre-operatively identified cochlear dead regions. </a:t>
            </a:r>
            <a:r>
              <a:rPr lang="en-GB" i="1" dirty="0"/>
              <a:t>Cochlear implants international</a:t>
            </a:r>
            <a:r>
              <a:rPr lang="en-GB" dirty="0"/>
              <a:t>, </a:t>
            </a:r>
            <a:r>
              <a:rPr lang="en-GB" i="1" dirty="0"/>
              <a:t>21</a:t>
            </a:r>
            <a:r>
              <a:rPr lang="en-GB" dirty="0"/>
              <a:t>(3), pp.160-166.</a:t>
            </a:r>
          </a:p>
          <a:p>
            <a:r>
              <a:rPr lang="en-GB" dirty="0"/>
              <a:t>Vinay, Sandhya and Moore, B.C., 2020. Effect of age, test frequency and level on thresholds for the TEN (HL) test for people with normal hearing. International Journal of Audiology, 59(12), pp.915-920.</a:t>
            </a:r>
          </a:p>
        </p:txBody>
      </p:sp>
    </p:spTree>
    <p:extLst>
      <p:ext uri="{BB962C8B-B14F-4D97-AF65-F5344CB8AC3E}">
        <p14:creationId xmlns:p14="http://schemas.microsoft.com/office/powerpoint/2010/main" val="2218670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3B3F3D-4534-403A-BF81-24913290F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 the STR</a:t>
            </a:r>
            <a:br>
              <a:rPr lang="en-GB" dirty="0"/>
            </a:br>
            <a:r>
              <a:rPr lang="en-GB" sz="2800" dirty="0">
                <a:solidFill>
                  <a:srgbClr val="0070C0"/>
                </a:solidFill>
              </a:rPr>
              <a:t>(signal-to-TEN-ratio)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586EC59-4DE9-4758-ABC3-98A1FF2ED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2060848"/>
            <a:ext cx="7704667" cy="3332816"/>
          </a:xfrm>
        </p:spPr>
        <p:txBody>
          <a:bodyPr/>
          <a:lstStyle/>
          <a:p>
            <a:r>
              <a:rPr lang="en-GB" dirty="0"/>
              <a:t>Recent research suggests that the age of the patient, the loudness of the TEN noise has an impact on the criteria for a dead region. </a:t>
            </a:r>
          </a:p>
          <a:p>
            <a:r>
              <a:rPr lang="en-GB" dirty="0"/>
              <a:t>A calculator created by Moore et al., (2020) adds a correction value onto the 10dB threshold.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807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855021" y="1699021"/>
            <a:ext cx="7383480" cy="1790699"/>
          </a:xfrm>
        </p:spPr>
        <p:txBody>
          <a:bodyPr/>
          <a:lstStyle/>
          <a:p>
            <a:pPr lvl="0"/>
            <a:r>
              <a:rPr lang="en-GB"/>
              <a:t>Cochlear implant referral tool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GB"/>
              <a:t>Alice Honour</a:t>
            </a:r>
          </a:p>
          <a:p>
            <a:pPr lvl="0"/>
            <a:r>
              <a:rPr lang="en-GB">
                <a:hlinkClick r:id="rId4"/>
              </a:rPr>
              <a:t>alice.honour@nca.nhs.uk</a:t>
            </a:r>
            <a:endParaRPr lang="en-GB"/>
          </a:p>
          <a:p>
            <a:pPr lvl="0"/>
            <a:r>
              <a:rPr lang="en-GB"/>
              <a:t>Salford Audiology department</a:t>
            </a:r>
          </a:p>
        </p:txBody>
      </p:sp>
    </p:spTree>
    <p:extLst>
      <p:ext uri="{BB962C8B-B14F-4D97-AF65-F5344CB8AC3E}">
        <p14:creationId xmlns:p14="http://schemas.microsoft.com/office/powerpoint/2010/main" val="3388498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Why it was created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61972" y="2434831"/>
            <a:ext cx="3838573" cy="994169"/>
          </a:xfrm>
        </p:spPr>
        <p:txBody>
          <a:bodyPr/>
          <a:lstStyle/>
          <a:p>
            <a:pPr lvl="0"/>
            <a:r>
              <a:rPr lang="en-GB"/>
              <a:t>It confirms whether a PTA meets the NICE criteria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8148" t="17037" r="23482" b="6667"/>
          <a:stretch>
            <a:fillRect/>
          </a:stretch>
        </p:blipFill>
        <p:spPr>
          <a:xfrm>
            <a:off x="4676772" y="1466851"/>
            <a:ext cx="3752848" cy="392429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28652" y="3738564"/>
            <a:ext cx="3530684" cy="124649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0" compatLnSpc="1">
            <a:spAutoFit/>
          </a:bodyPr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100" i="1">
                <a:solidFill>
                  <a:srgbClr val="000000"/>
                </a:solidFill>
                <a:latin typeface="Calibri" pitchFamily="34"/>
                <a:ea typeface="Calibri" pitchFamily="34"/>
                <a:cs typeface="Times New Roman" pitchFamily="18"/>
              </a:rPr>
              <a:t>“interactive link where they insert audiogram and it says yes or no”</a:t>
            </a:r>
          </a:p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35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2435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62" y="2013474"/>
            <a:ext cx="2978944" cy="313610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5"/>
          <p:cNvSpPr txBox="1"/>
          <p:nvPr/>
        </p:nvSpPr>
        <p:spPr>
          <a:xfrm>
            <a:off x="1318162" y="5150659"/>
            <a:ext cx="2422568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0" compatLnSpc="1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50">
                <a:solidFill>
                  <a:srgbClr val="000000"/>
                </a:solidFill>
                <a:latin typeface="Calibri"/>
              </a:rPr>
              <a:t>AB score at CI assessment: 23%</a:t>
            </a:r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716" y="1942041"/>
            <a:ext cx="3050384" cy="320754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Box 8"/>
          <p:cNvSpPr txBox="1"/>
          <p:nvPr/>
        </p:nvSpPr>
        <p:spPr>
          <a:xfrm>
            <a:off x="5477491" y="5150659"/>
            <a:ext cx="2348344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0" compatLnSpc="1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50" kern="0">
                <a:solidFill>
                  <a:srgbClr val="000000"/>
                </a:solidFill>
                <a:latin typeface="Calibri"/>
              </a:rPr>
              <a:t>AB score at CI assessment: </a:t>
            </a:r>
            <a:r>
              <a:rPr lang="en-GB" sz="1350">
                <a:solidFill>
                  <a:srgbClr val="000000"/>
                </a:solidFill>
                <a:latin typeface="Calibri"/>
              </a:rPr>
              <a:t>0%</a:t>
            </a:r>
          </a:p>
        </p:txBody>
      </p:sp>
      <p:sp>
        <p:nvSpPr>
          <p:cNvPr id="6" name="TextBox 9"/>
          <p:cNvSpPr txBox="1"/>
          <p:nvPr/>
        </p:nvSpPr>
        <p:spPr>
          <a:xfrm>
            <a:off x="6525908" y="3481840"/>
            <a:ext cx="1235036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0" compatLnSpc="1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50">
                <a:solidFill>
                  <a:srgbClr val="000000"/>
                </a:solidFill>
                <a:latin typeface="Calibri"/>
              </a:rPr>
              <a:t>BC vibrotactile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165" y="1708417"/>
            <a:ext cx="1068778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0" compatLnSpc="1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50">
                <a:solidFill>
                  <a:srgbClr val="000000"/>
                </a:solidFill>
                <a:latin typeface="Calibri"/>
              </a:rPr>
              <a:t>Patient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92613" y="1708417"/>
            <a:ext cx="1068778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0" compatLnSpc="1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50">
                <a:solidFill>
                  <a:srgbClr val="000000"/>
                </a:solidFill>
                <a:latin typeface="Calibri"/>
              </a:rPr>
              <a:t>Patient B</a:t>
            </a:r>
          </a:p>
        </p:txBody>
      </p:sp>
      <p:sp>
        <p:nvSpPr>
          <p:cNvPr id="9" name="Content Placeholder 2"/>
          <p:cNvSpPr txBox="1">
            <a:spLocks noGrp="1"/>
          </p:cNvSpPr>
          <p:nvPr>
            <p:ph idx="1"/>
          </p:nvPr>
        </p:nvSpPr>
        <p:spPr>
          <a:xfrm>
            <a:off x="1673921" y="1203504"/>
            <a:ext cx="5963936" cy="994169"/>
          </a:xfrm>
        </p:spPr>
        <p:txBody>
          <a:bodyPr/>
          <a:lstStyle/>
          <a:p>
            <a:pPr lvl="0"/>
            <a:r>
              <a:rPr lang="en-GB"/>
              <a:t>It helps to decide when a speech test is needed</a:t>
            </a:r>
          </a:p>
        </p:txBody>
      </p:sp>
    </p:spTree>
    <p:extLst>
      <p:ext uri="{BB962C8B-B14F-4D97-AF65-F5344CB8AC3E}">
        <p14:creationId xmlns:p14="http://schemas.microsoft.com/office/powerpoint/2010/main" val="1779355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0846" r="3648" b="6190"/>
          <a:stretch>
            <a:fillRect/>
          </a:stretch>
        </p:blipFill>
        <p:spPr>
          <a:xfrm>
            <a:off x="734787" y="957431"/>
            <a:ext cx="7321498" cy="50433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36554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8645" y="2111126"/>
            <a:ext cx="2230338" cy="994169"/>
          </a:xfrm>
        </p:spPr>
        <p:txBody>
          <a:bodyPr/>
          <a:lstStyle/>
          <a:p>
            <a:pPr lvl="0"/>
            <a:r>
              <a:rPr lang="en-GB" sz="2700"/>
              <a:t>Thank you!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45" y="2953871"/>
            <a:ext cx="7886700" cy="1854780"/>
          </a:xfrm>
        </p:spPr>
        <p:txBody>
          <a:bodyPr/>
          <a:lstStyle/>
          <a:p>
            <a:pPr marL="0" indent="0">
              <a:buNone/>
            </a:pPr>
            <a:r>
              <a:rPr lang="en-GB" sz="1800"/>
              <a:t>Tool created by Toby Crisford</a:t>
            </a:r>
          </a:p>
          <a:p>
            <a:pPr marL="0" indent="0">
              <a:buNone/>
            </a:pPr>
            <a:r>
              <a:rPr lang="en-GB" sz="1800"/>
              <a:t>User interface designed by David Honour</a:t>
            </a:r>
          </a:p>
          <a:p>
            <a:pPr marL="0" indent="0">
              <a:buNone/>
            </a:pPr>
            <a:r>
              <a:rPr lang="en-GB" sz="1800"/>
              <a:t>Ann-Marie Dickinson for advice/suggestions/trialling it and spreading the word and the rest of the department in Salford for feedback.</a:t>
            </a:r>
          </a:p>
          <a:p>
            <a:pPr marL="0" indent="0">
              <a:buNone/>
            </a:pPr>
            <a:r>
              <a:rPr lang="en-GB" sz="1800"/>
              <a:t>Whoever suggested an interactive tool in the BCIG meeting!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0449" y="1303212"/>
            <a:ext cx="8543106" cy="80791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1" compatLnSpc="1">
            <a:spAutoFit/>
          </a:bodyPr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>
                <a:solidFill>
                  <a:srgbClr val="000000"/>
                </a:solidFill>
                <a:latin typeface="Calibri"/>
              </a:rPr>
              <a:t>The tool is available at </a:t>
            </a:r>
            <a:r>
              <a:rPr lang="it-IT" sz="2400" b="1">
                <a:solidFill>
                  <a:srgbClr val="000000"/>
                </a:solidFill>
                <a:latin typeface="Calibri"/>
                <a:hlinkClick r:id="rId3"/>
              </a:rPr>
              <a:t>CI Referral Tool </a:t>
            </a:r>
            <a:r>
              <a:rPr lang="it-IT" b="1">
                <a:solidFill>
                  <a:srgbClr val="000000"/>
                </a:solidFill>
                <a:latin typeface="Calibri"/>
                <a:hlinkClick r:id="rId3"/>
              </a:rPr>
              <a:t>(audioali.github.io/ci_referral_tool)</a:t>
            </a:r>
            <a:endParaRPr lang="it-IT" b="1">
              <a:solidFill>
                <a:srgbClr val="000000"/>
              </a:solidFill>
              <a:latin typeface="Calibri"/>
            </a:endParaRPr>
          </a:p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>
                <a:solidFill>
                  <a:srgbClr val="000000"/>
                </a:solidFill>
                <a:latin typeface="Calibri"/>
              </a:rPr>
              <a:t>There </a:t>
            </a:r>
            <a:r>
              <a:rPr lang="it-IT" sz="2400" b="1" kern="0">
                <a:solidFill>
                  <a:srgbClr val="000000"/>
                </a:solidFill>
                <a:latin typeface="Calibri"/>
              </a:rPr>
              <a:t>will be</a:t>
            </a:r>
            <a:r>
              <a:rPr lang="it-IT" sz="2400" b="1">
                <a:solidFill>
                  <a:srgbClr val="000000"/>
                </a:solidFill>
                <a:latin typeface="Calibri"/>
              </a:rPr>
              <a:t> a link on the BAA CI champions webpage 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628645" y="4643860"/>
            <a:ext cx="7983932" cy="62324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0" compatLnSpc="1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>
                <a:solidFill>
                  <a:srgbClr val="000000"/>
                </a:solidFill>
                <a:latin typeface="Calibri"/>
              </a:rPr>
              <a:t>Code accessible at </a:t>
            </a:r>
            <a:r>
              <a:rPr lang="en-GB">
                <a:solidFill>
                  <a:srgbClr val="000000"/>
                </a:solidFill>
                <a:latin typeface="Calibri"/>
                <a:hlinkClick r:id="rId4"/>
              </a:rPr>
              <a:t>GitHub - audioali/ci_referral_tool: Web app for determining whether patient suitable for CI referral based on hearing test results</a:t>
            </a:r>
            <a:endParaRPr lang="en-GB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0657" y="5351311"/>
            <a:ext cx="2544661" cy="3000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68580" tIns="34290" rIns="68580" bIns="34290" anchor="t" anchorCtr="0" compatLnSpc="1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>
                <a:solidFill>
                  <a:srgbClr val="000000"/>
                </a:solidFill>
                <a:latin typeface="Calibri"/>
              </a:rPr>
              <a:t>alice.honour@nca.nhs.uk</a:t>
            </a:r>
          </a:p>
        </p:txBody>
      </p:sp>
    </p:spTree>
    <p:extLst>
      <p:ext uri="{BB962C8B-B14F-4D97-AF65-F5344CB8AC3E}">
        <p14:creationId xmlns:p14="http://schemas.microsoft.com/office/powerpoint/2010/main" val="1758561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-27384"/>
            <a:ext cx="7704667" cy="1981200"/>
          </a:xfrm>
        </p:spPr>
        <p:txBody>
          <a:bodyPr/>
          <a:lstStyle/>
          <a:p>
            <a:r>
              <a:rPr lang="en-GB" dirty="0"/>
              <a:t>What is a dead region?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4888" y="1697352"/>
            <a:ext cx="8229600" cy="4683976"/>
          </a:xfrm>
        </p:spPr>
        <p:txBody>
          <a:bodyPr>
            <a:normAutofit fontScale="92500"/>
          </a:bodyPr>
          <a:lstStyle/>
          <a:p>
            <a:r>
              <a:rPr lang="en-GB" dirty="0"/>
              <a:t>A dead region is a part of the basilar membrane where there are no functioning inner hair cells and or/neurones.</a:t>
            </a:r>
          </a:p>
          <a:p>
            <a:r>
              <a:rPr lang="en-GB" dirty="0"/>
              <a:t>However, a patient may still respond on a hearing test at a frequency where there is a dead region due to </a:t>
            </a:r>
            <a:r>
              <a:rPr lang="en-GB" dirty="0">
                <a:solidFill>
                  <a:srgbClr val="0070C0"/>
                </a:solidFill>
              </a:rPr>
              <a:t>off frequency listening</a:t>
            </a:r>
            <a:r>
              <a:rPr lang="en-GB" dirty="0"/>
              <a:t>.</a:t>
            </a:r>
          </a:p>
          <a:p>
            <a:r>
              <a:rPr lang="en-GB" dirty="0"/>
              <a:t>If a sound is sufficiently loud enough it will cause vibration across a larger area of the basilar membrane and can stimulate across other inner hair cells that are not tuned to that particular frequency.</a:t>
            </a:r>
          </a:p>
          <a:p>
            <a:r>
              <a:rPr lang="en-GB" dirty="0"/>
              <a:t>Prevalence of a single dead region in patients with sensorineural losses </a:t>
            </a:r>
            <a:r>
              <a:rPr lang="en-GB" sz="3500" dirty="0">
                <a:solidFill>
                  <a:srgbClr val="00B050"/>
                </a:solidFill>
              </a:rPr>
              <a:t>36%</a:t>
            </a:r>
            <a:r>
              <a:rPr lang="en-GB" sz="2600" dirty="0"/>
              <a:t>,</a:t>
            </a:r>
            <a:r>
              <a:rPr lang="en-GB" sz="3500" dirty="0">
                <a:solidFill>
                  <a:srgbClr val="00B050"/>
                </a:solidFill>
              </a:rPr>
              <a:t> </a:t>
            </a:r>
            <a:r>
              <a:rPr lang="en-GB" sz="2500" dirty="0"/>
              <a:t>extensive dead regions present </a:t>
            </a:r>
            <a:r>
              <a:rPr lang="en-GB" sz="3800" dirty="0">
                <a:solidFill>
                  <a:srgbClr val="FF0000"/>
                </a:solidFill>
              </a:rPr>
              <a:t>3%</a:t>
            </a:r>
            <a:r>
              <a:rPr lang="en-GB" sz="2500" dirty="0"/>
              <a:t> cases </a:t>
            </a:r>
            <a:r>
              <a:rPr lang="en-GB" sz="2100" dirty="0"/>
              <a:t>(</a:t>
            </a:r>
            <a:r>
              <a:rPr lang="en-GB" sz="2100" dirty="0" err="1"/>
              <a:t>Pepler</a:t>
            </a:r>
            <a:r>
              <a:rPr lang="en-GB" sz="2100" dirty="0"/>
              <a:t> et al., 2014). </a:t>
            </a:r>
            <a:endParaRPr lang="en-GB" dirty="0"/>
          </a:p>
          <a:p>
            <a:pPr marL="109728" indent="0">
              <a:buNone/>
            </a:pP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864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99010563"/>
              </p:ext>
            </p:extLst>
          </p:nvPr>
        </p:nvGraphicFramePr>
        <p:xfrm>
          <a:off x="1487055" y="908720"/>
          <a:ext cx="6469322" cy="4912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9"/>
          <a:stretch/>
        </p:blipFill>
        <p:spPr bwMode="auto">
          <a:xfrm>
            <a:off x="3563888" y="4313208"/>
            <a:ext cx="2304000" cy="238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4"/>
          <a:stretch/>
        </p:blipFill>
        <p:spPr bwMode="auto">
          <a:xfrm>
            <a:off x="3609877" y="1"/>
            <a:ext cx="2304000" cy="2353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813" y="1956603"/>
            <a:ext cx="2303751" cy="248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2304000" cy="2480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502512" y="6181989"/>
            <a:ext cx="2627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(Moore, 2007)</a:t>
            </a:r>
          </a:p>
        </p:txBody>
      </p:sp>
    </p:spTree>
    <p:extLst>
      <p:ext uri="{BB962C8B-B14F-4D97-AF65-F5344CB8AC3E}">
        <p14:creationId xmlns:p14="http://schemas.microsoft.com/office/powerpoint/2010/main" val="160744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16632"/>
            <a:ext cx="7704667" cy="1981200"/>
          </a:xfrm>
        </p:spPr>
        <p:txBody>
          <a:bodyPr/>
          <a:lstStyle/>
          <a:p>
            <a:r>
              <a:rPr lang="en-GB" dirty="0"/>
              <a:t>Diagnosis: The TEN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TEN (Threshold Equalizing Noise) presents a </a:t>
            </a:r>
            <a:r>
              <a:rPr lang="en-GB" dirty="0">
                <a:solidFill>
                  <a:srgbClr val="00B0F0"/>
                </a:solidFill>
              </a:rPr>
              <a:t>masking noise in the test ear alongside a pure tone</a:t>
            </a:r>
            <a:r>
              <a:rPr lang="en-GB" dirty="0"/>
              <a:t>. </a:t>
            </a:r>
          </a:p>
          <a:p>
            <a:r>
              <a:rPr lang="en-GB" dirty="0"/>
              <a:t>First measure the pure tone threshold without TEN noise, then measure the threshold in the presence of the TEN noise.</a:t>
            </a:r>
          </a:p>
          <a:p>
            <a:r>
              <a:rPr lang="en-GB" dirty="0"/>
              <a:t>The degree the threshold is elevated provides an indication on whether a dead region is present.</a:t>
            </a:r>
          </a:p>
          <a:p>
            <a:r>
              <a:rPr lang="en-GB" dirty="0"/>
              <a:t>Can test hearing losses up to </a:t>
            </a:r>
            <a:r>
              <a:rPr lang="en-GB" dirty="0">
                <a:solidFill>
                  <a:srgbClr val="00B0F0"/>
                </a:solidFill>
              </a:rPr>
              <a:t>90 dB HL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271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7640"/>
            <a:ext cx="7704667" cy="1981200"/>
          </a:xfrm>
        </p:spPr>
        <p:txBody>
          <a:bodyPr/>
          <a:lstStyle/>
          <a:p>
            <a:r>
              <a:rPr lang="en-GB" dirty="0"/>
              <a:t>Interpretation of TEN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405" y="2458369"/>
            <a:ext cx="8229600" cy="4683976"/>
          </a:xfrm>
        </p:spPr>
        <p:txBody>
          <a:bodyPr>
            <a:normAutofit/>
          </a:bodyPr>
          <a:lstStyle/>
          <a:p>
            <a:r>
              <a:rPr lang="en-GB" dirty="0"/>
              <a:t>For those patients with a dead region we expect their threshold to increase dramatically in the presence of a dead region.</a:t>
            </a:r>
          </a:p>
          <a:p>
            <a:r>
              <a:rPr lang="en-GB" dirty="0"/>
              <a:t>The criteria for identifying a dead region is: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Masked threshold 10dB or more above the TEN level</a:t>
            </a:r>
          </a:p>
          <a:p>
            <a:pPr marL="3200400" lvl="7" indent="0">
              <a:buNone/>
            </a:pPr>
            <a:r>
              <a:rPr lang="en-GB" sz="3800" dirty="0">
                <a:solidFill>
                  <a:srgbClr val="00B050"/>
                </a:solidFill>
              </a:rPr>
              <a:t>AND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Masked threshold 10 dB or more above the Absolute Threshold</a:t>
            </a:r>
          </a:p>
          <a:p>
            <a:pPr marL="393192" lvl="1" indent="0">
              <a:buNone/>
            </a:pPr>
            <a:r>
              <a:rPr lang="en-GB" sz="1900" dirty="0"/>
              <a:t>(Vinay &amp; Moore, 2020; Moore, 2001)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597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260648"/>
            <a:ext cx="7704667" cy="1981200"/>
          </a:xfrm>
        </p:spPr>
        <p:txBody>
          <a:bodyPr/>
          <a:lstStyle/>
          <a:p>
            <a:r>
              <a:rPr lang="en-GB" dirty="0"/>
              <a:t>How to perform 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348880"/>
            <a:ext cx="7704667" cy="333281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TEN test can be performed from 0.5-4kHz.</a:t>
            </a:r>
          </a:p>
          <a:p>
            <a:r>
              <a:rPr lang="en-GB" dirty="0"/>
              <a:t>First measure </a:t>
            </a:r>
            <a:r>
              <a:rPr lang="en-GB" dirty="0">
                <a:solidFill>
                  <a:srgbClr val="00B0F0"/>
                </a:solidFill>
              </a:rPr>
              <a:t>Absolute threshold</a:t>
            </a:r>
            <a:r>
              <a:rPr lang="en-GB" dirty="0"/>
              <a:t>- PTA in 2 dB steps.</a:t>
            </a:r>
          </a:p>
          <a:p>
            <a:r>
              <a:rPr lang="en-GB" dirty="0"/>
              <a:t>Introduce TEN noise</a:t>
            </a:r>
          </a:p>
          <a:p>
            <a:pPr lvl="8"/>
            <a:r>
              <a:rPr lang="en-GB" dirty="0"/>
              <a:t>70 dB for losses below 60 dB HL</a:t>
            </a:r>
          </a:p>
          <a:p>
            <a:pPr lvl="8"/>
            <a:r>
              <a:rPr lang="en-GB" dirty="0"/>
              <a:t>10 dB sensation level for 60-80 dB HL</a:t>
            </a:r>
          </a:p>
          <a:p>
            <a:pPr lvl="8"/>
            <a:r>
              <a:rPr lang="en-GB" dirty="0"/>
              <a:t>90 dB for losses at 80-90 dB HL</a:t>
            </a:r>
          </a:p>
          <a:p>
            <a:pPr lvl="8"/>
            <a:r>
              <a:rPr lang="en-GB" dirty="0"/>
              <a:t>90 dB is </a:t>
            </a:r>
            <a:r>
              <a:rPr lang="en-GB" dirty="0">
                <a:solidFill>
                  <a:srgbClr val="FF0000"/>
                </a:solidFill>
              </a:rPr>
              <a:t>MAX </a:t>
            </a:r>
            <a:r>
              <a:rPr lang="en-GB" dirty="0"/>
              <a:t>TEN level (or ULL)</a:t>
            </a:r>
          </a:p>
          <a:p>
            <a:r>
              <a:rPr lang="en-GB" dirty="0"/>
              <a:t>Re-measure threshold in 2dB steps- this is the </a:t>
            </a:r>
            <a:r>
              <a:rPr lang="en-GB" dirty="0">
                <a:solidFill>
                  <a:srgbClr val="00B0F0"/>
                </a:solidFill>
              </a:rPr>
              <a:t>Masked Threshold</a:t>
            </a:r>
          </a:p>
        </p:txBody>
      </p:sp>
    </p:spTree>
    <p:extLst>
      <p:ext uri="{BB962C8B-B14F-4D97-AF65-F5344CB8AC3E}">
        <p14:creationId xmlns:p14="http://schemas.microsoft.com/office/powerpoint/2010/main" val="627676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0204" y="44624"/>
            <a:ext cx="2662534" cy="1371600"/>
          </a:xfrm>
        </p:spPr>
        <p:txBody>
          <a:bodyPr>
            <a:normAutofit/>
          </a:bodyPr>
          <a:lstStyle/>
          <a:p>
            <a:r>
              <a:rPr lang="en-GB" sz="4000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683568" y="2971800"/>
            <a:ext cx="3007611" cy="1828800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9600" dirty="0"/>
              <a:t>Patient who has been performing below expectations although optimally aided.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9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9600" dirty="0"/>
              <a:t>Mid frequency dead regions identified at 1 and 3kHz</a:t>
            </a:r>
          </a:p>
          <a:p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404573"/>
              </p:ext>
            </p:extLst>
          </p:nvPr>
        </p:nvGraphicFramePr>
        <p:xfrm>
          <a:off x="5295325" y="4021264"/>
          <a:ext cx="2234567" cy="15760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53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733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Right ear</a:t>
                      </a:r>
                      <a:endParaRPr lang="en-GB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Frequency (Hz)</a:t>
                      </a:r>
                      <a:endParaRPr lang="en-GB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1000</a:t>
                      </a:r>
                      <a:endParaRPr lang="en-GB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Absolute threshold</a:t>
                      </a:r>
                      <a:endParaRPr lang="en-GB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86</a:t>
                      </a:r>
                      <a:endParaRPr lang="en-GB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TEN noise level</a:t>
                      </a:r>
                      <a:endParaRPr lang="en-GB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90</a:t>
                      </a:r>
                      <a:endParaRPr lang="en-GB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Masked threshold</a:t>
                      </a:r>
                      <a:endParaRPr lang="en-GB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104</a:t>
                      </a:r>
                      <a:endParaRPr lang="en-GB" sz="11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Dead Region?</a:t>
                      </a:r>
                      <a:endParaRPr lang="en-GB" sz="11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 Y</a:t>
                      </a:r>
                      <a:endParaRPr lang="en-GB" sz="11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95450" y="284379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590" y="1000219"/>
            <a:ext cx="2586038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6705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-171400"/>
            <a:ext cx="7704667" cy="1981200"/>
          </a:xfrm>
        </p:spPr>
        <p:txBody>
          <a:bodyPr/>
          <a:lstStyle/>
          <a:p>
            <a:r>
              <a:rPr lang="en-GB" dirty="0"/>
              <a:t>How we can use TEN testing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2133" y="1700808"/>
            <a:ext cx="7704667" cy="396044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Limit amplification into area of dead region </a:t>
            </a:r>
            <a:r>
              <a:rPr lang="en-GB" sz="1800" dirty="0"/>
              <a:t>(Moore, 2000). </a:t>
            </a:r>
          </a:p>
          <a:p>
            <a:pPr lvl="1"/>
            <a:r>
              <a:rPr lang="en-GB" sz="1400" dirty="0"/>
              <a:t>No amplification above </a:t>
            </a:r>
            <a:r>
              <a:rPr lang="en-GB" sz="1400" dirty="0">
                <a:solidFill>
                  <a:srgbClr val="0070C0"/>
                </a:solidFill>
              </a:rPr>
              <a:t>x 0.57 </a:t>
            </a:r>
            <a:r>
              <a:rPr lang="en-GB" sz="1400" dirty="0"/>
              <a:t>edge frequency for </a:t>
            </a:r>
            <a:r>
              <a:rPr lang="en-GB" sz="1400" dirty="0">
                <a:solidFill>
                  <a:srgbClr val="0070C0"/>
                </a:solidFill>
              </a:rPr>
              <a:t>low</a:t>
            </a:r>
            <a:r>
              <a:rPr lang="en-GB" sz="1400" dirty="0"/>
              <a:t> frequency dead region</a:t>
            </a:r>
          </a:p>
          <a:p>
            <a:pPr lvl="1"/>
            <a:r>
              <a:rPr lang="en-GB" sz="1400" dirty="0"/>
              <a:t>No amplification above </a:t>
            </a:r>
            <a:r>
              <a:rPr lang="en-GB" sz="1400" dirty="0">
                <a:solidFill>
                  <a:srgbClr val="00B050"/>
                </a:solidFill>
              </a:rPr>
              <a:t>x 1.6 </a:t>
            </a:r>
            <a:r>
              <a:rPr lang="en-GB" sz="1400" dirty="0"/>
              <a:t>above edge frequency for </a:t>
            </a:r>
            <a:r>
              <a:rPr lang="en-GB" sz="1400" dirty="0">
                <a:solidFill>
                  <a:srgbClr val="00B050"/>
                </a:solidFill>
              </a:rPr>
              <a:t>high</a:t>
            </a:r>
            <a:r>
              <a:rPr lang="en-GB" sz="1400" dirty="0"/>
              <a:t> frequency dead region</a:t>
            </a:r>
          </a:p>
          <a:p>
            <a:pPr marL="457200" lvl="1" indent="0">
              <a:buNone/>
            </a:pPr>
            <a:endParaRPr lang="en-GB" sz="1400" dirty="0"/>
          </a:p>
          <a:p>
            <a:r>
              <a:rPr lang="en-GB" dirty="0"/>
              <a:t>Works best alongside aided speech testing </a:t>
            </a:r>
          </a:p>
          <a:p>
            <a:pPr lvl="1"/>
            <a:r>
              <a:rPr lang="en-GB" dirty="0"/>
              <a:t>Is the patient performing worse than expected for their audiogram?</a:t>
            </a:r>
          </a:p>
          <a:p>
            <a:pPr lvl="1"/>
            <a:r>
              <a:rPr lang="en-GB" dirty="0"/>
              <a:t>Why is the patient performing worse than expected?</a:t>
            </a:r>
          </a:p>
          <a:p>
            <a:endParaRPr lang="en-GB" dirty="0"/>
          </a:p>
          <a:p>
            <a:r>
              <a:rPr lang="en-GB" dirty="0"/>
              <a:t>Can justify cochlear implant referral/implantation when PTA doesn’t meet NICE criteria</a:t>
            </a:r>
            <a:r>
              <a:rPr lang="en-GB" sz="2400" dirty="0"/>
              <a:t>(Shrivastava et al, 2020)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8698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1256" y="404664"/>
            <a:ext cx="7704667" cy="1405136"/>
          </a:xfrm>
        </p:spPr>
        <p:txBody>
          <a:bodyPr>
            <a:normAutofit/>
          </a:bodyPr>
          <a:lstStyle/>
          <a:p>
            <a:r>
              <a:rPr lang="en-GB" sz="3100" dirty="0"/>
              <a:t>Case study- Dead regions identified at 1, 3 and 4 kHz in left ear (unable to test right).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61256" y="1927373"/>
            <a:ext cx="4618856" cy="1213595"/>
          </a:xfrm>
        </p:spPr>
        <p:txBody>
          <a:bodyPr>
            <a:normAutofit/>
          </a:bodyPr>
          <a:lstStyle/>
          <a:p>
            <a:r>
              <a:rPr lang="en-GB" dirty="0"/>
              <a:t>46 year old man, 7 year history of progressive hearing loss.</a:t>
            </a:r>
          </a:p>
          <a:p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190" y="2501677"/>
            <a:ext cx="2877086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BFD126ED-A9F8-7C51-04E9-C45455DDC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416680"/>
              </p:ext>
            </p:extLst>
          </p:nvPr>
        </p:nvGraphicFramePr>
        <p:xfrm>
          <a:off x="593860" y="3115468"/>
          <a:ext cx="4956118" cy="2473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385">
                  <a:extLst>
                    <a:ext uri="{9D8B030D-6E8A-4147-A177-3AD203B41FA5}">
                      <a16:colId xmlns:a16="http://schemas.microsoft.com/office/drawing/2014/main" val="2461620430"/>
                    </a:ext>
                  </a:extLst>
                </a:gridCol>
                <a:gridCol w="1398931">
                  <a:extLst>
                    <a:ext uri="{9D8B030D-6E8A-4147-A177-3AD203B41FA5}">
                      <a16:colId xmlns:a16="http://schemas.microsoft.com/office/drawing/2014/main" val="2495320503"/>
                    </a:ext>
                  </a:extLst>
                </a:gridCol>
                <a:gridCol w="1922802">
                  <a:extLst>
                    <a:ext uri="{9D8B030D-6E8A-4147-A177-3AD203B41FA5}">
                      <a16:colId xmlns:a16="http://schemas.microsoft.com/office/drawing/2014/main" val="770291656"/>
                    </a:ext>
                  </a:extLst>
                </a:gridCol>
              </a:tblGrid>
              <a:tr h="41705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Pre implant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Post implant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072521"/>
                  </a:ext>
                </a:extLst>
              </a:tr>
              <a:tr h="719850">
                <a:tc>
                  <a:txBody>
                    <a:bodyPr/>
                    <a:lstStyle/>
                    <a:p>
                      <a:r>
                        <a:rPr lang="en-GB" dirty="0"/>
                        <a:t>BKB sentences @70 dB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10% aided bilaterally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100% right implant alone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146293"/>
                  </a:ext>
                </a:extLst>
              </a:tr>
              <a:tr h="1336865">
                <a:tc>
                  <a:txBody>
                    <a:bodyPr/>
                    <a:lstStyle/>
                    <a:p>
                      <a:r>
                        <a:rPr lang="en-GB" dirty="0"/>
                        <a:t>AB words @ 70dB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27% phonemes aided bilaterally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83% phonemes right implant alone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96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262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1438</TotalTime>
  <Words>1109</Words>
  <Application>Microsoft Office PowerPoint</Application>
  <PresentationFormat>On-screen Show (4:3)</PresentationFormat>
  <Paragraphs>118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Corbel</vt:lpstr>
      <vt:lpstr>Times New Roman</vt:lpstr>
      <vt:lpstr>Parallax</vt:lpstr>
      <vt:lpstr>Office Theme</vt:lpstr>
      <vt:lpstr>The use of TEN testing in CI candidacy</vt:lpstr>
      <vt:lpstr>What is a dead region?</vt:lpstr>
      <vt:lpstr>PowerPoint Presentation</vt:lpstr>
      <vt:lpstr>Diagnosis: The TEN test</vt:lpstr>
      <vt:lpstr>Interpretation of TEN results</vt:lpstr>
      <vt:lpstr>How to perform the test</vt:lpstr>
      <vt:lpstr>Example</vt:lpstr>
      <vt:lpstr>How we can use TEN testing </vt:lpstr>
      <vt:lpstr>Case study- Dead regions identified at 1, 3 and 4 kHz in left ear (unable to test right).</vt:lpstr>
      <vt:lpstr>Summary </vt:lpstr>
      <vt:lpstr>References</vt:lpstr>
      <vt:lpstr>Further Reading the STR (signal-to-TEN-ratio)</vt:lpstr>
      <vt:lpstr>Cochlear implant referral tool</vt:lpstr>
      <vt:lpstr>Why it was created</vt:lpstr>
      <vt:lpstr>PowerPoint Presentation</vt:lpstr>
      <vt:lpstr>PowerPoint Presentation</vt:lpstr>
      <vt:lpstr>Thank you!</vt:lpstr>
    </vt:vector>
  </TitlesOfParts>
  <Company>Bradford Teaching Hospitals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 regions and the Impact on Hearing Aid Outcomes</dc:title>
  <dc:creator>Kirsty Ellis</dc:creator>
  <cp:lastModifiedBy>Bird, Judith</cp:lastModifiedBy>
  <cp:revision>39</cp:revision>
  <dcterms:created xsi:type="dcterms:W3CDTF">2021-10-28T14:28:15Z</dcterms:created>
  <dcterms:modified xsi:type="dcterms:W3CDTF">2023-04-12T15:43:57Z</dcterms:modified>
</cp:coreProperties>
</file>