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19"/>
  </p:notesMasterIdLst>
  <p:handoutMasterIdLst>
    <p:handoutMasterId r:id="rId20"/>
  </p:handoutMasterIdLst>
  <p:sldIdLst>
    <p:sldId id="256" r:id="rId5"/>
    <p:sldId id="310" r:id="rId6"/>
    <p:sldId id="259" r:id="rId7"/>
    <p:sldId id="282" r:id="rId8"/>
    <p:sldId id="261" r:id="rId9"/>
    <p:sldId id="286" r:id="rId10"/>
    <p:sldId id="258" r:id="rId11"/>
    <p:sldId id="284" r:id="rId12"/>
    <p:sldId id="311" r:id="rId13"/>
    <p:sldId id="312" r:id="rId14"/>
    <p:sldId id="314" r:id="rId15"/>
    <p:sldId id="313" r:id="rId16"/>
    <p:sldId id="316" r:id="rId17"/>
    <p:sldId id="315" r:id="rId18"/>
  </p:sldIdLst>
  <p:sldSz cx="12192000" cy="6858000"/>
  <p:notesSz cx="6858000" cy="9144000"/>
  <p:defaultTextStyle>
    <a:defPPr rtl="0"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574596-366B-4784-A711-A2E82EE0EFD3}" v="4" dt="2024-04-24T17:48:42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75666" autoAdjust="0"/>
  </p:normalViewPr>
  <p:slideViewPr>
    <p:cSldViewPr snapToGrid="0">
      <p:cViewPr varScale="1">
        <p:scale>
          <a:sx n="77" d="100"/>
          <a:sy n="77" d="100"/>
        </p:scale>
        <p:origin x="7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Turton" userId="e966ed35a3c484a3" providerId="LiveId" clId="{AB574596-366B-4784-A711-A2E82EE0EFD3}"/>
    <pc:docChg chg="custSel addSld modSld sldOrd">
      <pc:chgData name="Laura Turton" userId="e966ed35a3c484a3" providerId="LiveId" clId="{AB574596-366B-4784-A711-A2E82EE0EFD3}" dt="2024-04-24T17:48:58.259" v="82"/>
      <pc:docMkLst>
        <pc:docMk/>
      </pc:docMkLst>
      <pc:sldChg chg="ord">
        <pc:chgData name="Laura Turton" userId="e966ed35a3c484a3" providerId="LiveId" clId="{AB574596-366B-4784-A711-A2E82EE0EFD3}" dt="2024-04-24T17:42:42.932" v="1"/>
        <pc:sldMkLst>
          <pc:docMk/>
          <pc:sldMk cId="613743915" sldId="286"/>
        </pc:sldMkLst>
      </pc:sldChg>
      <pc:sldChg chg="modSp mod">
        <pc:chgData name="Laura Turton" userId="e966ed35a3c484a3" providerId="LiveId" clId="{AB574596-366B-4784-A711-A2E82EE0EFD3}" dt="2024-04-24T17:43:20.227" v="17" actId="5793"/>
        <pc:sldMkLst>
          <pc:docMk/>
          <pc:sldMk cId="2916573401" sldId="311"/>
        </pc:sldMkLst>
        <pc:spChg chg="mod">
          <ac:chgData name="Laura Turton" userId="e966ed35a3c484a3" providerId="LiveId" clId="{AB574596-366B-4784-A711-A2E82EE0EFD3}" dt="2024-04-24T17:43:20.227" v="17" actId="5793"/>
          <ac:spMkLst>
            <pc:docMk/>
            <pc:sldMk cId="2916573401" sldId="311"/>
            <ac:spMk id="2" creationId="{CEEF0F87-736B-30AE-B0F9-DAC4939B9D53}"/>
          </ac:spMkLst>
        </pc:spChg>
      </pc:sldChg>
      <pc:sldChg chg="addSp delSp modSp new mod ord modClrScheme chgLayout">
        <pc:chgData name="Laura Turton" userId="e966ed35a3c484a3" providerId="LiveId" clId="{AB574596-366B-4784-A711-A2E82EE0EFD3}" dt="2024-04-24T17:48:58.259" v="82"/>
        <pc:sldMkLst>
          <pc:docMk/>
          <pc:sldMk cId="1037307720" sldId="316"/>
        </pc:sldMkLst>
        <pc:spChg chg="del">
          <ac:chgData name="Laura Turton" userId="e966ed35a3c484a3" providerId="LiveId" clId="{AB574596-366B-4784-A711-A2E82EE0EFD3}" dt="2024-04-24T17:48:32.967" v="21" actId="26606"/>
          <ac:spMkLst>
            <pc:docMk/>
            <pc:sldMk cId="1037307720" sldId="316"/>
            <ac:spMk id="2" creationId="{08192C0C-7F54-7D47-EE51-8F32B7F37330}"/>
          </ac:spMkLst>
        </pc:spChg>
        <pc:spChg chg="del">
          <ac:chgData name="Laura Turton" userId="e966ed35a3c484a3" providerId="LiveId" clId="{AB574596-366B-4784-A711-A2E82EE0EFD3}" dt="2024-04-24T17:48:09.805" v="19"/>
          <ac:spMkLst>
            <pc:docMk/>
            <pc:sldMk cId="1037307720" sldId="316"/>
            <ac:spMk id="3" creationId="{B8237CC3-80D5-B654-CE3E-467546E8C469}"/>
          </ac:spMkLst>
        </pc:spChg>
        <pc:spChg chg="del">
          <ac:chgData name="Laura Turton" userId="e966ed35a3c484a3" providerId="LiveId" clId="{AB574596-366B-4784-A711-A2E82EE0EFD3}" dt="2024-04-24T17:48:32.967" v="21" actId="26606"/>
          <ac:spMkLst>
            <pc:docMk/>
            <pc:sldMk cId="1037307720" sldId="316"/>
            <ac:spMk id="4" creationId="{686C46F5-4865-E430-8B07-9172BEB945AE}"/>
          </ac:spMkLst>
        </pc:spChg>
        <pc:spChg chg="add mod">
          <ac:chgData name="Laura Turton" userId="e966ed35a3c484a3" providerId="LiveId" clId="{AB574596-366B-4784-A711-A2E82EE0EFD3}" dt="2024-04-24T17:48:54.143" v="80" actId="20577"/>
          <ac:spMkLst>
            <pc:docMk/>
            <pc:sldMk cId="1037307720" sldId="316"/>
            <ac:spMk id="1033" creationId="{2EBCB4A8-D37B-1D6E-57CF-7948272836A0}"/>
          </ac:spMkLst>
        </pc:spChg>
        <pc:picChg chg="add mod">
          <ac:chgData name="Laura Turton" userId="e966ed35a3c484a3" providerId="LiveId" clId="{AB574596-366B-4784-A711-A2E82EE0EFD3}" dt="2024-04-24T17:48:39.444" v="23" actId="1076"/>
          <ac:picMkLst>
            <pc:docMk/>
            <pc:sldMk cId="1037307720" sldId="316"/>
            <ac:picMk id="1026" creationId="{7C4CB19F-5103-85BF-3A40-B86C7AD92F32}"/>
          </ac:picMkLst>
        </pc:picChg>
        <pc:picChg chg="add mod">
          <ac:chgData name="Laura Turton" userId="e966ed35a3c484a3" providerId="LiveId" clId="{AB574596-366B-4784-A711-A2E82EE0EFD3}" dt="2024-04-24T17:48:42.148" v="24" actId="1076"/>
          <ac:picMkLst>
            <pc:docMk/>
            <pc:sldMk cId="1037307720" sldId="316"/>
            <ac:picMk id="1028" creationId="{F5B71F09-E6E5-2E27-9DAE-14C6CBD0CB9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4C5A13-1B4C-44CE-BCF4-F1B826013D0D}" type="doc">
      <dgm:prSet loTypeId="urn:microsoft.com/office/officeart/2005/8/layout/venn2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A859937-1D41-499A-879F-2AD533F10020}">
      <dgm:prSet phldrT="[Text]" custT="1"/>
      <dgm:spPr/>
      <dgm:t>
        <a:bodyPr/>
        <a:lstStyle/>
        <a:p>
          <a:endParaRPr lang="en-GB" sz="2000" dirty="0"/>
        </a:p>
        <a:p>
          <a:r>
            <a:rPr lang="en-GB" sz="2000" dirty="0"/>
            <a:t>Adults in UK with S&amp;P HL </a:t>
          </a:r>
        </a:p>
      </dgm:t>
    </dgm:pt>
    <dgm:pt modelId="{D8C4B0CA-DB64-4F8B-9244-5682361287BA}" type="parTrans" cxnId="{192DE45D-E79B-4953-A586-25B1344D3CBA}">
      <dgm:prSet/>
      <dgm:spPr/>
      <dgm:t>
        <a:bodyPr/>
        <a:lstStyle/>
        <a:p>
          <a:endParaRPr lang="en-GB"/>
        </a:p>
      </dgm:t>
    </dgm:pt>
    <dgm:pt modelId="{E6112817-CC55-4B64-B031-10302EB1DCB7}" type="sibTrans" cxnId="{192DE45D-E79B-4953-A586-25B1344D3CBA}">
      <dgm:prSet/>
      <dgm:spPr/>
      <dgm:t>
        <a:bodyPr/>
        <a:lstStyle/>
        <a:p>
          <a:endParaRPr lang="en-GB"/>
        </a:p>
      </dgm:t>
    </dgm:pt>
    <dgm:pt modelId="{9DDF0FFA-172E-45B4-8D66-637C515FB6A4}">
      <dgm:prSet phldrT="[Text]" custT="1"/>
      <dgm:spPr/>
      <dgm:t>
        <a:bodyPr/>
        <a:lstStyle/>
        <a:p>
          <a:r>
            <a:rPr lang="en-GB" sz="1600" dirty="0"/>
            <a:t>&lt;16%</a:t>
          </a:r>
        </a:p>
      </dgm:t>
    </dgm:pt>
    <dgm:pt modelId="{7BC11E08-3081-40D8-9E8B-8B2EC510591F}" type="parTrans" cxnId="{9EDE54CC-8B24-418C-B783-5D143C198B6A}">
      <dgm:prSet/>
      <dgm:spPr/>
      <dgm:t>
        <a:bodyPr/>
        <a:lstStyle/>
        <a:p>
          <a:endParaRPr lang="en-GB"/>
        </a:p>
      </dgm:t>
    </dgm:pt>
    <dgm:pt modelId="{B72015FE-F677-448F-A5A7-90E38F3B53FE}" type="sibTrans" cxnId="{9EDE54CC-8B24-418C-B783-5D143C198B6A}">
      <dgm:prSet/>
      <dgm:spPr/>
      <dgm:t>
        <a:bodyPr/>
        <a:lstStyle/>
        <a:p>
          <a:endParaRPr lang="en-GB"/>
        </a:p>
      </dgm:t>
    </dgm:pt>
    <dgm:pt modelId="{40E61B86-7D88-4F27-90A5-4C7835709FC1}">
      <dgm:prSet phldrT="[Text]" custT="1"/>
      <dgm:spPr/>
      <dgm:t>
        <a:bodyPr/>
        <a:lstStyle/>
        <a:p>
          <a:r>
            <a:rPr lang="en-GB" sz="1600" dirty="0"/>
            <a:t>&lt;7%</a:t>
          </a:r>
        </a:p>
      </dgm:t>
    </dgm:pt>
    <dgm:pt modelId="{77075AB5-9EA4-46B7-B8C9-FF2E9839B8C3}" type="parTrans" cxnId="{F8047F9D-458B-4325-9FC3-C786DC166D28}">
      <dgm:prSet/>
      <dgm:spPr/>
      <dgm:t>
        <a:bodyPr/>
        <a:lstStyle/>
        <a:p>
          <a:endParaRPr lang="en-GB"/>
        </a:p>
      </dgm:t>
    </dgm:pt>
    <dgm:pt modelId="{3FE10695-112B-4953-BFA6-38F141FB30EA}" type="sibTrans" cxnId="{F8047F9D-458B-4325-9FC3-C786DC166D28}">
      <dgm:prSet/>
      <dgm:spPr/>
      <dgm:t>
        <a:bodyPr/>
        <a:lstStyle/>
        <a:p>
          <a:endParaRPr lang="en-GB"/>
        </a:p>
      </dgm:t>
    </dgm:pt>
    <dgm:pt modelId="{CB914ED6-DED6-4131-9275-1CE26309B3A0}">
      <dgm:prSet phldrT="[Text]" custT="1"/>
      <dgm:spPr/>
      <dgm:t>
        <a:bodyPr/>
        <a:lstStyle/>
        <a:p>
          <a:r>
            <a:rPr lang="en-GB" sz="1600" dirty="0"/>
            <a:t>&lt;23%?</a:t>
          </a:r>
        </a:p>
      </dgm:t>
    </dgm:pt>
    <dgm:pt modelId="{EECE390E-987F-46CC-8F3C-0942530CFEFA}" type="parTrans" cxnId="{2B542117-1152-4D3F-9D44-64F3F1BC505E}">
      <dgm:prSet/>
      <dgm:spPr/>
      <dgm:t>
        <a:bodyPr/>
        <a:lstStyle/>
        <a:p>
          <a:endParaRPr lang="en-GB"/>
        </a:p>
      </dgm:t>
    </dgm:pt>
    <dgm:pt modelId="{D3353050-C665-46C9-92BD-D48D1CB4706B}" type="sibTrans" cxnId="{2B542117-1152-4D3F-9D44-64F3F1BC505E}">
      <dgm:prSet/>
      <dgm:spPr/>
      <dgm:t>
        <a:bodyPr/>
        <a:lstStyle/>
        <a:p>
          <a:endParaRPr lang="en-GB"/>
        </a:p>
      </dgm:t>
    </dgm:pt>
    <dgm:pt modelId="{BB54E053-19C2-46DF-9756-41D98E8F1305}" type="pres">
      <dgm:prSet presAssocID="{144C5A13-1B4C-44CE-BCF4-F1B826013D0D}" presName="Name0" presStyleCnt="0">
        <dgm:presLayoutVars>
          <dgm:chMax val="7"/>
          <dgm:resizeHandles val="exact"/>
        </dgm:presLayoutVars>
      </dgm:prSet>
      <dgm:spPr/>
    </dgm:pt>
    <dgm:pt modelId="{E66354E9-3248-42BA-9D6A-0AA5B0336353}" type="pres">
      <dgm:prSet presAssocID="{144C5A13-1B4C-44CE-BCF4-F1B826013D0D}" presName="comp1" presStyleCnt="0"/>
      <dgm:spPr/>
    </dgm:pt>
    <dgm:pt modelId="{49668DED-A714-4CAF-9916-C4856626C579}" type="pres">
      <dgm:prSet presAssocID="{144C5A13-1B4C-44CE-BCF4-F1B826013D0D}" presName="circle1" presStyleLbl="node1" presStyleIdx="0" presStyleCnt="4" custScaleX="86106" custScaleY="78477" custLinFactNeighborX="2114" custLinFactNeighborY="1738"/>
      <dgm:spPr/>
    </dgm:pt>
    <dgm:pt modelId="{176CB009-8C90-489B-89EF-29D27322CFAE}" type="pres">
      <dgm:prSet presAssocID="{144C5A13-1B4C-44CE-BCF4-F1B826013D0D}" presName="c1text" presStyleLbl="node1" presStyleIdx="0" presStyleCnt="4">
        <dgm:presLayoutVars>
          <dgm:bulletEnabled val="1"/>
        </dgm:presLayoutVars>
      </dgm:prSet>
      <dgm:spPr/>
    </dgm:pt>
    <dgm:pt modelId="{89911428-DF98-4734-AE8C-306BD12FB105}" type="pres">
      <dgm:prSet presAssocID="{144C5A13-1B4C-44CE-BCF4-F1B826013D0D}" presName="comp2" presStyleCnt="0"/>
      <dgm:spPr/>
    </dgm:pt>
    <dgm:pt modelId="{3AB28104-35AC-4695-AB14-4E735D5F2AF6}" type="pres">
      <dgm:prSet presAssocID="{144C5A13-1B4C-44CE-BCF4-F1B826013D0D}" presName="circle2" presStyleLbl="node1" presStyleIdx="1" presStyleCnt="4" custScaleX="58965" custScaleY="49437" custLinFactNeighborX="2642" custLinFactNeighborY="12822"/>
      <dgm:spPr/>
    </dgm:pt>
    <dgm:pt modelId="{9A7BBEDB-002E-4C7F-AC61-3466E34844E0}" type="pres">
      <dgm:prSet presAssocID="{144C5A13-1B4C-44CE-BCF4-F1B826013D0D}" presName="c2text" presStyleLbl="node1" presStyleIdx="1" presStyleCnt="4">
        <dgm:presLayoutVars>
          <dgm:bulletEnabled val="1"/>
        </dgm:presLayoutVars>
      </dgm:prSet>
      <dgm:spPr/>
    </dgm:pt>
    <dgm:pt modelId="{953683C9-5FBE-4D79-A14B-1C015498DE5E}" type="pres">
      <dgm:prSet presAssocID="{144C5A13-1B4C-44CE-BCF4-F1B826013D0D}" presName="comp3" presStyleCnt="0"/>
      <dgm:spPr/>
    </dgm:pt>
    <dgm:pt modelId="{E0253B57-E06B-4DBB-BDCF-45B1B8578DB6}" type="pres">
      <dgm:prSet presAssocID="{144C5A13-1B4C-44CE-BCF4-F1B826013D0D}" presName="circle3" presStyleLbl="node1" presStyleIdx="2" presStyleCnt="4" custScaleX="53280" custScaleY="45801" custLinFactNeighborX="0" custLinFactNeighborY="10655"/>
      <dgm:spPr/>
    </dgm:pt>
    <dgm:pt modelId="{E7E7F083-DB04-4008-B72B-6F62F896DA8F}" type="pres">
      <dgm:prSet presAssocID="{144C5A13-1B4C-44CE-BCF4-F1B826013D0D}" presName="c3text" presStyleLbl="node1" presStyleIdx="2" presStyleCnt="4">
        <dgm:presLayoutVars>
          <dgm:bulletEnabled val="1"/>
        </dgm:presLayoutVars>
      </dgm:prSet>
      <dgm:spPr/>
    </dgm:pt>
    <dgm:pt modelId="{9DDBA3D3-34F0-4ED3-BE6C-34E056664DF0}" type="pres">
      <dgm:prSet presAssocID="{144C5A13-1B4C-44CE-BCF4-F1B826013D0D}" presName="comp4" presStyleCnt="0"/>
      <dgm:spPr/>
    </dgm:pt>
    <dgm:pt modelId="{C4EF6A85-18FD-43D5-82CD-D909C105FF16}" type="pres">
      <dgm:prSet presAssocID="{144C5A13-1B4C-44CE-BCF4-F1B826013D0D}" presName="circle4" presStyleLbl="node1" presStyleIdx="3" presStyleCnt="4" custScaleX="48280" custScaleY="32686" custLinFactNeighborX="477" custLinFactNeighborY="7048"/>
      <dgm:spPr/>
    </dgm:pt>
    <dgm:pt modelId="{EA38C630-93AB-46F3-B537-C4C03DD4E398}" type="pres">
      <dgm:prSet presAssocID="{144C5A13-1B4C-44CE-BCF4-F1B826013D0D}" presName="c4text" presStyleLbl="node1" presStyleIdx="3" presStyleCnt="4">
        <dgm:presLayoutVars>
          <dgm:bulletEnabled val="1"/>
        </dgm:presLayoutVars>
      </dgm:prSet>
      <dgm:spPr/>
    </dgm:pt>
  </dgm:ptLst>
  <dgm:cxnLst>
    <dgm:cxn modelId="{24217C12-FEC9-4CF3-A269-561414453D34}" type="presOf" srcId="{9DDF0FFA-172E-45B4-8D66-637C515FB6A4}" destId="{E7E7F083-DB04-4008-B72B-6F62F896DA8F}" srcOrd="1" destOrd="0" presId="urn:microsoft.com/office/officeart/2005/8/layout/venn2"/>
    <dgm:cxn modelId="{2B542117-1152-4D3F-9D44-64F3F1BC505E}" srcId="{144C5A13-1B4C-44CE-BCF4-F1B826013D0D}" destId="{CB914ED6-DED6-4131-9275-1CE26309B3A0}" srcOrd="1" destOrd="0" parTransId="{EECE390E-987F-46CC-8F3C-0942530CFEFA}" sibTransId="{D3353050-C665-46C9-92BD-D48D1CB4706B}"/>
    <dgm:cxn modelId="{6B198C3F-F7BB-4E03-BAB9-87C326EACB0B}" type="presOf" srcId="{7A859937-1D41-499A-879F-2AD533F10020}" destId="{176CB009-8C90-489B-89EF-29D27322CFAE}" srcOrd="1" destOrd="0" presId="urn:microsoft.com/office/officeart/2005/8/layout/venn2"/>
    <dgm:cxn modelId="{192DE45D-E79B-4953-A586-25B1344D3CBA}" srcId="{144C5A13-1B4C-44CE-BCF4-F1B826013D0D}" destId="{7A859937-1D41-499A-879F-2AD533F10020}" srcOrd="0" destOrd="0" parTransId="{D8C4B0CA-DB64-4F8B-9244-5682361287BA}" sibTransId="{E6112817-CC55-4B64-B031-10302EB1DCB7}"/>
    <dgm:cxn modelId="{DEA34B64-DA23-42FD-BF56-AA118FFF46AB}" type="presOf" srcId="{CB914ED6-DED6-4131-9275-1CE26309B3A0}" destId="{9A7BBEDB-002E-4C7F-AC61-3466E34844E0}" srcOrd="1" destOrd="0" presId="urn:microsoft.com/office/officeart/2005/8/layout/venn2"/>
    <dgm:cxn modelId="{61A26C44-A613-4E7F-9BB4-E6EFA49CC6B6}" type="presOf" srcId="{40E61B86-7D88-4F27-90A5-4C7835709FC1}" destId="{C4EF6A85-18FD-43D5-82CD-D909C105FF16}" srcOrd="0" destOrd="0" presId="urn:microsoft.com/office/officeart/2005/8/layout/venn2"/>
    <dgm:cxn modelId="{719F3F69-0B08-4DA0-BB76-C2E0CEA1DED4}" type="presOf" srcId="{9DDF0FFA-172E-45B4-8D66-637C515FB6A4}" destId="{E0253B57-E06B-4DBB-BDCF-45B1B8578DB6}" srcOrd="0" destOrd="0" presId="urn:microsoft.com/office/officeart/2005/8/layout/venn2"/>
    <dgm:cxn modelId="{FA08A54F-CDBB-4986-924A-26023646A97E}" type="presOf" srcId="{40E61B86-7D88-4F27-90A5-4C7835709FC1}" destId="{EA38C630-93AB-46F3-B537-C4C03DD4E398}" srcOrd="1" destOrd="0" presId="urn:microsoft.com/office/officeart/2005/8/layout/venn2"/>
    <dgm:cxn modelId="{F8047F9D-458B-4325-9FC3-C786DC166D28}" srcId="{144C5A13-1B4C-44CE-BCF4-F1B826013D0D}" destId="{40E61B86-7D88-4F27-90A5-4C7835709FC1}" srcOrd="3" destOrd="0" parTransId="{77075AB5-9EA4-46B7-B8C9-FF2E9839B8C3}" sibTransId="{3FE10695-112B-4953-BFA6-38F141FB30EA}"/>
    <dgm:cxn modelId="{9EDE54CC-8B24-418C-B783-5D143C198B6A}" srcId="{144C5A13-1B4C-44CE-BCF4-F1B826013D0D}" destId="{9DDF0FFA-172E-45B4-8D66-637C515FB6A4}" srcOrd="2" destOrd="0" parTransId="{7BC11E08-3081-40D8-9E8B-8B2EC510591F}" sibTransId="{B72015FE-F677-448F-A5A7-90E38F3B53FE}"/>
    <dgm:cxn modelId="{EB310BDA-51FC-4E7B-828D-A1D13F72B264}" type="presOf" srcId="{144C5A13-1B4C-44CE-BCF4-F1B826013D0D}" destId="{BB54E053-19C2-46DF-9756-41D98E8F1305}" srcOrd="0" destOrd="0" presId="urn:microsoft.com/office/officeart/2005/8/layout/venn2"/>
    <dgm:cxn modelId="{D255FCDA-2926-40CC-8C01-98C97EFD7FFB}" type="presOf" srcId="{CB914ED6-DED6-4131-9275-1CE26309B3A0}" destId="{3AB28104-35AC-4695-AB14-4E735D5F2AF6}" srcOrd="0" destOrd="0" presId="urn:microsoft.com/office/officeart/2005/8/layout/venn2"/>
    <dgm:cxn modelId="{A8CB47F8-99C1-43BD-BE65-78FBEFF9D45D}" type="presOf" srcId="{7A859937-1D41-499A-879F-2AD533F10020}" destId="{49668DED-A714-4CAF-9916-C4856626C579}" srcOrd="0" destOrd="0" presId="urn:microsoft.com/office/officeart/2005/8/layout/venn2"/>
    <dgm:cxn modelId="{EB213827-ED20-4140-A5C9-9BA6FBFB91EC}" type="presParOf" srcId="{BB54E053-19C2-46DF-9756-41D98E8F1305}" destId="{E66354E9-3248-42BA-9D6A-0AA5B0336353}" srcOrd="0" destOrd="0" presId="urn:microsoft.com/office/officeart/2005/8/layout/venn2"/>
    <dgm:cxn modelId="{307D0D9A-6350-4219-B64B-8B5D12687136}" type="presParOf" srcId="{E66354E9-3248-42BA-9D6A-0AA5B0336353}" destId="{49668DED-A714-4CAF-9916-C4856626C579}" srcOrd="0" destOrd="0" presId="urn:microsoft.com/office/officeart/2005/8/layout/venn2"/>
    <dgm:cxn modelId="{F33B23DF-4225-42EE-A1E9-1EE48ECD0F85}" type="presParOf" srcId="{E66354E9-3248-42BA-9D6A-0AA5B0336353}" destId="{176CB009-8C90-489B-89EF-29D27322CFAE}" srcOrd="1" destOrd="0" presId="urn:microsoft.com/office/officeart/2005/8/layout/venn2"/>
    <dgm:cxn modelId="{67EC08F2-DD26-4E62-993E-684FA76E7DCF}" type="presParOf" srcId="{BB54E053-19C2-46DF-9756-41D98E8F1305}" destId="{89911428-DF98-4734-AE8C-306BD12FB105}" srcOrd="1" destOrd="0" presId="urn:microsoft.com/office/officeart/2005/8/layout/venn2"/>
    <dgm:cxn modelId="{634B0C56-BE4D-4C80-B5AE-71397A9991FD}" type="presParOf" srcId="{89911428-DF98-4734-AE8C-306BD12FB105}" destId="{3AB28104-35AC-4695-AB14-4E735D5F2AF6}" srcOrd="0" destOrd="0" presId="urn:microsoft.com/office/officeart/2005/8/layout/venn2"/>
    <dgm:cxn modelId="{93CCEAF8-A502-43F9-BD9F-E00BAA046D21}" type="presParOf" srcId="{89911428-DF98-4734-AE8C-306BD12FB105}" destId="{9A7BBEDB-002E-4C7F-AC61-3466E34844E0}" srcOrd="1" destOrd="0" presId="urn:microsoft.com/office/officeart/2005/8/layout/venn2"/>
    <dgm:cxn modelId="{F30AB00B-F973-410F-96A1-32193DE2072A}" type="presParOf" srcId="{BB54E053-19C2-46DF-9756-41D98E8F1305}" destId="{953683C9-5FBE-4D79-A14B-1C015498DE5E}" srcOrd="2" destOrd="0" presId="urn:microsoft.com/office/officeart/2005/8/layout/venn2"/>
    <dgm:cxn modelId="{0BA6CE39-8AA8-470D-AAC6-9095B59BA1F1}" type="presParOf" srcId="{953683C9-5FBE-4D79-A14B-1C015498DE5E}" destId="{E0253B57-E06B-4DBB-BDCF-45B1B8578DB6}" srcOrd="0" destOrd="0" presId="urn:microsoft.com/office/officeart/2005/8/layout/venn2"/>
    <dgm:cxn modelId="{6F473C4F-7804-4E12-AB05-4DB26F5A9104}" type="presParOf" srcId="{953683C9-5FBE-4D79-A14B-1C015498DE5E}" destId="{E7E7F083-DB04-4008-B72B-6F62F896DA8F}" srcOrd="1" destOrd="0" presId="urn:microsoft.com/office/officeart/2005/8/layout/venn2"/>
    <dgm:cxn modelId="{C67291D0-BE2F-4E47-8A37-540C55A62297}" type="presParOf" srcId="{BB54E053-19C2-46DF-9756-41D98E8F1305}" destId="{9DDBA3D3-34F0-4ED3-BE6C-34E056664DF0}" srcOrd="3" destOrd="0" presId="urn:microsoft.com/office/officeart/2005/8/layout/venn2"/>
    <dgm:cxn modelId="{8828CFF6-F7B3-4356-82BE-03F4F5EEAFAC}" type="presParOf" srcId="{9DDBA3D3-34F0-4ED3-BE6C-34E056664DF0}" destId="{C4EF6A85-18FD-43D5-82CD-D909C105FF16}" srcOrd="0" destOrd="0" presId="urn:microsoft.com/office/officeart/2005/8/layout/venn2"/>
    <dgm:cxn modelId="{77CC45CA-2A95-4787-8C33-5FBE4720DE12}" type="presParOf" srcId="{9DDBA3D3-34F0-4ED3-BE6C-34E056664DF0}" destId="{EA38C630-93AB-46F3-B537-C4C03DD4E39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68DED-A714-4CAF-9916-C4856626C579}">
      <dsp:nvSpPr>
        <dsp:cNvPr id="0" name=""/>
        <dsp:cNvSpPr/>
      </dsp:nvSpPr>
      <dsp:spPr>
        <a:xfrm>
          <a:off x="1845651" y="677306"/>
          <a:ext cx="4665797" cy="425240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Adults in UK with S&amp;P HL </a:t>
          </a:r>
        </a:p>
      </dsp:txBody>
      <dsp:txXfrm>
        <a:off x="3526272" y="889926"/>
        <a:ext cx="1304556" cy="637861"/>
      </dsp:txXfrm>
    </dsp:sp>
    <dsp:sp modelId="{3AB28104-35AC-4695-AB14-4E735D5F2AF6}">
      <dsp:nvSpPr>
        <dsp:cNvPr id="0" name=""/>
        <dsp:cNvSpPr/>
      </dsp:nvSpPr>
      <dsp:spPr>
        <a:xfrm>
          <a:off x="2900482" y="2735494"/>
          <a:ext cx="2556093" cy="214306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&lt;23%?</a:t>
          </a:r>
        </a:p>
      </dsp:txBody>
      <dsp:txXfrm>
        <a:off x="3731851" y="2864078"/>
        <a:ext cx="893354" cy="385751"/>
      </dsp:txXfrm>
    </dsp:sp>
    <dsp:sp modelId="{E0253B57-E06B-4DBB-BDCF-45B1B8578DB6}">
      <dsp:nvSpPr>
        <dsp:cNvPr id="0" name=""/>
        <dsp:cNvSpPr/>
      </dsp:nvSpPr>
      <dsp:spPr>
        <a:xfrm>
          <a:off x="3197880" y="3394941"/>
          <a:ext cx="1732239" cy="148908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&lt;16%</a:t>
          </a:r>
        </a:p>
      </dsp:txBody>
      <dsp:txXfrm>
        <a:off x="3660388" y="3506622"/>
        <a:ext cx="807223" cy="335043"/>
      </dsp:txXfrm>
    </dsp:sp>
    <dsp:sp modelId="{C4EF6A85-18FD-43D5-82CD-D909C105FF16}">
      <dsp:nvSpPr>
        <dsp:cNvPr id="0" name=""/>
        <dsp:cNvSpPr/>
      </dsp:nvSpPr>
      <dsp:spPr>
        <a:xfrm>
          <a:off x="3551112" y="4133467"/>
          <a:ext cx="1046452" cy="70845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&lt;7%</a:t>
          </a:r>
        </a:p>
      </dsp:txBody>
      <dsp:txXfrm>
        <a:off x="3704361" y="4310582"/>
        <a:ext cx="739953" cy="354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2A2767-FEC0-45D8-A250-3A0CECEC10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D87BEA-720A-4B01-983C-6493C0017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3CBE238-9D40-4DE2-975F-0151E7079373}" type="datetime1">
              <a:rPr lang="en-GB" smtClean="0"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F7142-7B6D-4E82-A762-17951F1395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A5D6A-4E5C-4EA7-A13B-15A02BB533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88A98BC-2DB8-47A3-A77F-B9E32C2662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6843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E93E4EB-DD31-4E78-9279-3FE25A4EB20C}" type="datetime1">
              <a:rPr lang="en-GB" noProof="0" smtClean="0"/>
              <a:t>24/04/2024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BB1A04-13E8-48CD-97F9-AC2568E1A8D4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769996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GB" dirty="0"/>
              <a:t>Well this is a light topic to start us off!! </a:t>
            </a:r>
          </a:p>
          <a:p>
            <a:pPr rtl="0"/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Starting the day with this and setting out the stall for the day – what do they want to go through and achieve from the day</a:t>
            </a:r>
            <a:endParaRPr lang="en-GB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BB1A04-13E8-48CD-97F9-AC2568E1A8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305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it wasn’t, then this would be the current hearing aids</a:t>
            </a:r>
          </a:p>
          <a:p>
            <a:endParaRPr lang="en-GB" dirty="0"/>
          </a:p>
          <a:p>
            <a:r>
              <a:rPr lang="en-GB" dirty="0"/>
              <a:t>The best time to make changes are when you are in momentum and we are – thanks to all of the previous people who have worked on this project 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CI champs referral amazing but little change across teams. This was the first stage but we now need to move this on. </a:t>
            </a:r>
            <a:endParaRPr lang="en-GB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6E6EC-4029-4902-88A8-7AA4FCD8E53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635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7% get an implant</a:t>
            </a:r>
          </a:p>
          <a:p>
            <a:r>
              <a:rPr lang="en-GB" dirty="0"/>
              <a:t>7/0.45 = 15.5%</a:t>
            </a:r>
          </a:p>
          <a:p>
            <a:r>
              <a:rPr lang="en-GB" dirty="0"/>
              <a:t>16/0.7 = 2.2.8%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D4691-C35E-41F8-9646-00119107081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875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Richard Branson will be our guide today as his quote inspired the timeline I want to take us through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6E6EC-4029-4902-88A8-7AA4FCD8E53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782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 hidden="1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rtlCol="0" anchor="b">
            <a:normAutofit/>
          </a:bodyPr>
          <a:lstStyle>
            <a:lvl1pPr algn="l">
              <a:defRPr sz="48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 rtlCol="0"/>
          <a:lstStyle/>
          <a:p>
            <a:pPr rtl="0"/>
            <a:fld id="{5C4E2454-929A-4591-82FE-0EE3DAC1706D}" type="datetime1">
              <a:rPr lang="en-GB" noProof="0" smtClean="0"/>
              <a:t>24/04/2024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5841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 rtl="0">
              <a:buNone/>
            </a:pPr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429417-55B9-4D7B-A38A-64A5FD9A4813}" type="datetime1">
              <a:rPr lang="en-GB" noProof="0" smtClean="0"/>
              <a:t>24/04/2024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2919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2AB452-E657-47C9-932E-D8E440979F13}" type="datetime1">
              <a:rPr lang="en-GB" noProof="0" smtClean="0"/>
              <a:t>24/04/2024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17256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6FFA50-7621-4353-9750-4B7AAE474F88}" type="datetime1">
              <a:rPr lang="en-GB" noProof="0" smtClean="0"/>
              <a:t>24/04/2024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n-GB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n-GB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2241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8E42DD-4015-4452-A7D0-06BF6A926524}" type="datetime1">
              <a:rPr lang="en-GB" noProof="0" smtClean="0"/>
              <a:t>24/04/2024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4738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18E22A-E3EE-4A73-BD2B-C11BE6A5DB17}" type="datetime1">
              <a:rPr lang="en-GB" noProof="0" smtClean="0"/>
              <a:t>24/04/2024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02244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E8CCC6-6F31-4D3A-81CF-19758D82FA8A}" type="datetime1">
              <a:rPr lang="en-GB" noProof="0" smtClean="0"/>
              <a:t>24/04/2024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14544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A4859B-829A-4E50-A255-B02CF1991C10}" type="datetime1">
              <a:rPr lang="en-GB" noProof="0" smtClean="0"/>
              <a:t>24/04/2024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90616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97109E-8487-40B6-B8CF-2B8E5219B5DB}" type="datetime1">
              <a:rPr lang="en-GB" noProof="0" smtClean="0"/>
              <a:t>24/04/2024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6047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D4DBA4-43CD-481B-A0A9-6FC76C1A5E4E}" type="datetime1">
              <a:rPr lang="en-GB" noProof="0" smtClean="0"/>
              <a:t>24/04/2024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9736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 rtlCol="0"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33E6ED-2B78-4A3B-9856-F13C2245251F}" type="datetime1">
              <a:rPr lang="en-GB" noProof="0" smtClean="0"/>
              <a:t>24/04/2024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2280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F9CE52-315A-434E-9B84-8138581E1890}" type="datetime1">
              <a:rPr lang="en-GB" noProof="0" smtClean="0"/>
              <a:t>24/04/2024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1433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959C63-7689-4D3E-96C5-7990DB327503}" type="datetime1">
              <a:rPr lang="en-GB" noProof="0" smtClean="0"/>
              <a:t>24/04/2024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4659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230907-F71F-4594-8A07-CA256BA1689B}" type="datetime1">
              <a:rPr lang="en-GB" noProof="0" smtClean="0"/>
              <a:t>24/04/2024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7612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B89D23-277E-412C-867D-3CC04F5DA364}" type="datetime1">
              <a:rPr lang="en-GB" noProof="0" smtClean="0"/>
              <a:t>24/04/2024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9695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rtlCol="0" anchor="ctr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690445-92D0-48D7-9E47-1C46067657D5}" type="datetime1">
              <a:rPr lang="en-GB" noProof="0" smtClean="0"/>
              <a:t>24/04/2024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6136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B5B95-AC0F-4622-9984-6ACA217CE9ED}" type="datetime1">
              <a:rPr lang="en-GB" noProof="0" smtClean="0"/>
              <a:t>24/04/2024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0986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 hidden="1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B01F5C3-B50E-4ACD-A904-AAB31E9C9BAF}" type="datetime1">
              <a:rPr lang="en-GB" noProof="0" smtClean="0"/>
              <a:t>24/04/2024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91852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al7oxfoiijdp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ft.nhs.uk/app/uploads/2019/07/ANNUAL-REPORT-2018-2019-Final.pdf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88D5DFD-FA42-4EB0-B24E-4180C0CC5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CC864817-5955-484B-9D1F-9BC8DB739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280C083F-71A6-4E55-AE35-586518FE2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 cstate="email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6="http://schemas.microsoft.com/office/drawing/2014/main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Lightbulb">
            <a:extLst>
              <a:ext uri="{FF2B5EF4-FFF2-40B4-BE49-F238E27FC236}">
                <a16:creationId xmlns:a16="http://schemas.microsoft.com/office/drawing/2014/main" id="{AC06F95D-BA5D-4DEE-93EF-3FE3173D13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44056DF-7985-4692-968A-466E9E6AF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15" name="Round Diagonal Corner Rectangle 7">
              <a:extLst>
                <a:ext uri="{FF2B5EF4-FFF2-40B4-BE49-F238E27FC236}">
                  <a16:creationId xmlns:a16="http://schemas.microsoft.com/office/drawing/2014/main" id="{B414A174-532A-4602-934F-9858D1D86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40B0C0C-7F94-4725-8108-62B3B7A5A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17" name="Freeform 32">
                <a:extLst>
                  <a:ext uri="{FF2B5EF4-FFF2-40B4-BE49-F238E27FC236}">
                    <a16:creationId xmlns:a16="http://schemas.microsoft.com/office/drawing/2014/main" id="{367EAC5B-1891-480A-A3AD-B9F6A88FA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Freeform 33">
                <a:extLst>
                  <a:ext uri="{FF2B5EF4-FFF2-40B4-BE49-F238E27FC236}">
                    <a16:creationId xmlns:a16="http://schemas.microsoft.com/office/drawing/2014/main" id="{E33FF633-15BA-464F-8F5B-26C56665F7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Freeform 34">
                <a:extLst>
                  <a:ext uri="{FF2B5EF4-FFF2-40B4-BE49-F238E27FC236}">
                    <a16:creationId xmlns:a16="http://schemas.microsoft.com/office/drawing/2014/main" id="{0C949DF6-E66B-4DB8-AB52-30CA781B48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309C2298-5EF9-4B09-8995-014F6D3BFF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Freeform 35">
                <a:extLst>
                  <a:ext uri="{FF2B5EF4-FFF2-40B4-BE49-F238E27FC236}">
                    <a16:creationId xmlns:a16="http://schemas.microsoft.com/office/drawing/2014/main" id="{319B2AFC-EBFF-477C-A364-6D575BE5AA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CC6B7D67-F2F8-4B07-B954-EAC9135B2B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Freeform 38">
                <a:extLst>
                  <a:ext uri="{FF2B5EF4-FFF2-40B4-BE49-F238E27FC236}">
                    <a16:creationId xmlns:a16="http://schemas.microsoft.com/office/drawing/2014/main" id="{7FF1659D-33DA-4F62-8567-A54020D2E2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Freeform 39">
                <a:extLst>
                  <a:ext uri="{FF2B5EF4-FFF2-40B4-BE49-F238E27FC236}">
                    <a16:creationId xmlns:a16="http://schemas.microsoft.com/office/drawing/2014/main" id="{9110F572-DC3D-4AB3-B731-B73BD65057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Freeform 40">
                <a:extLst>
                  <a:ext uri="{FF2B5EF4-FFF2-40B4-BE49-F238E27FC236}">
                    <a16:creationId xmlns:a16="http://schemas.microsoft.com/office/drawing/2014/main" id="{A2F7D0E9-68CE-40F9-B0E9-F915103ECF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AB69A438-1FB7-454A-A3E9-0C329643CD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Freeform 32">
                <a:extLst>
                  <a:ext uri="{FF2B5EF4-FFF2-40B4-BE49-F238E27FC236}">
                    <a16:creationId xmlns:a16="http://schemas.microsoft.com/office/drawing/2014/main" id="{E64598D0-3A2C-4570-9E7C-C52C89549B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Freeform 33">
                <a:extLst>
                  <a:ext uri="{FF2B5EF4-FFF2-40B4-BE49-F238E27FC236}">
                    <a16:creationId xmlns:a16="http://schemas.microsoft.com/office/drawing/2014/main" id="{CC17CF42-8908-477B-9F36-DA1306CA01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Freeform 34">
                <a:extLst>
                  <a:ext uri="{FF2B5EF4-FFF2-40B4-BE49-F238E27FC236}">
                    <a16:creationId xmlns:a16="http://schemas.microsoft.com/office/drawing/2014/main" id="{A2457851-D4A0-404C-BF3F-99AE00B9E9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37">
                <a:extLst>
                  <a:ext uri="{FF2B5EF4-FFF2-40B4-BE49-F238E27FC236}">
                    <a16:creationId xmlns:a16="http://schemas.microsoft.com/office/drawing/2014/main" id="{ECC300FA-EE4A-489E-9A47-79BEBF05DC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Freeform 35">
                <a:extLst>
                  <a:ext uri="{FF2B5EF4-FFF2-40B4-BE49-F238E27FC236}">
                    <a16:creationId xmlns:a16="http://schemas.microsoft.com/office/drawing/2014/main" id="{0D1F26E2-902B-416B-A1DB-80DAF78D8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:a16="http://schemas.microsoft.com/office/drawing/2014/main" id="{491346A0-BF6D-45A5-806A-2150768722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Freeform 38">
                <a:extLst>
                  <a:ext uri="{FF2B5EF4-FFF2-40B4-BE49-F238E27FC236}">
                    <a16:creationId xmlns:a16="http://schemas.microsoft.com/office/drawing/2014/main" id="{A8A5AAC9-38FD-4A03-AB91-236F2AAC62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Freeform 39">
                <a:extLst>
                  <a:ext uri="{FF2B5EF4-FFF2-40B4-BE49-F238E27FC236}">
                    <a16:creationId xmlns:a16="http://schemas.microsoft.com/office/drawing/2014/main" id="{7AD4105C-55AA-47FF-AC5D-5BCB0B78C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Freeform 40">
                <a:extLst>
                  <a:ext uri="{FF2B5EF4-FFF2-40B4-BE49-F238E27FC236}">
                    <a16:creationId xmlns:a16="http://schemas.microsoft.com/office/drawing/2014/main" id="{1C4B42B1-B112-4057-82C3-E5AF3BC7F6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Rectangle 41">
                <a:extLst>
                  <a:ext uri="{FF2B5EF4-FFF2-40B4-BE49-F238E27FC236}">
                    <a16:creationId xmlns:a16="http://schemas.microsoft.com/office/drawing/2014/main" id="{C8B37395-3651-4E66-A62E-31529FABC8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D687081-16D7-4BC5-A7DB-E70117439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 rtlCol="0" anchor="ctr">
            <a:normAutofit/>
          </a:bodyPr>
          <a:lstStyle/>
          <a:p>
            <a:pPr algn="ctr"/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change the culture of your team – leadership, change management &amp; influencing</a:t>
            </a:r>
            <a:endParaRPr lang="en-GB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1851F-203A-4F8E-AA75-478526ABA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 rtlCol="0">
            <a:normAutofit/>
          </a:bodyPr>
          <a:lstStyle/>
          <a:p>
            <a:pPr algn="ctr" rtl="0"/>
            <a:r>
              <a:rPr lang="en-GB" dirty="0"/>
              <a:t>Laura Turton</a:t>
            </a:r>
          </a:p>
          <a:p>
            <a:pPr algn="ctr" rtl="0"/>
            <a:r>
              <a:rPr lang="en-GB" dirty="0"/>
              <a:t>Head of Audiology, NHS Tayside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B6D540F-1E2F-416F-819F-D8216BC8F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 dirty="0"/>
          </a:p>
        </p:txBody>
      </p:sp>
      <p:pic>
        <p:nvPicPr>
          <p:cNvPr id="1030" name="Picture 6" descr="Discover 64+ audiology logo - ceg.edu.vn">
            <a:extLst>
              <a:ext uri="{FF2B5EF4-FFF2-40B4-BE49-F238E27FC236}">
                <a16:creationId xmlns:a16="http://schemas.microsoft.com/office/drawing/2014/main" id="{FCC82C90-4893-7F52-BAA8-1C94E67B0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2" y="101602"/>
            <a:ext cx="2497401" cy="130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cig - Royal Manchester Children's Hospital">
            <a:extLst>
              <a:ext uri="{FF2B5EF4-FFF2-40B4-BE49-F238E27FC236}">
                <a16:creationId xmlns:a16="http://schemas.microsoft.com/office/drawing/2014/main" id="{FF27B19B-13A3-20BF-BAEA-DC59DBA1F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592" y="101603"/>
            <a:ext cx="2179793" cy="131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875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hange Management| Change management process">
            <a:extLst>
              <a:ext uri="{FF2B5EF4-FFF2-40B4-BE49-F238E27FC236}">
                <a16:creationId xmlns:a16="http://schemas.microsoft.com/office/drawing/2014/main" id="{CBC3DDEB-2F3A-D04E-59D5-C123D6CC9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3" b="18675"/>
          <a:stretch/>
        </p:blipFill>
        <p:spPr bwMode="auto"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201" name="Text Placeholder 3">
            <a:extLst>
              <a:ext uri="{FF2B5EF4-FFF2-40B4-BE49-F238E27FC236}">
                <a16:creationId xmlns:a16="http://schemas.microsoft.com/office/drawing/2014/main" id="{69EAC846-87AE-EEA3-47FB-7A7905594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364" y="4056361"/>
            <a:ext cx="9910859" cy="253694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en-US" sz="2000" dirty="0"/>
              <a:t>Change is prolonged and must be nurtured day in and day out as new habits slowly replace fixed routines </a:t>
            </a:r>
          </a:p>
          <a:p>
            <a:pPr marL="342900" indent="-342900">
              <a:buAutoNum type="arabicPeriod"/>
            </a:pPr>
            <a:r>
              <a:rPr lang="en-US" sz="2000" dirty="0"/>
              <a:t>Change tends to be linear and requires a commitment to the chosen path</a:t>
            </a:r>
          </a:p>
          <a:p>
            <a:pPr marL="342900" indent="-342900">
              <a:buAutoNum type="arabicPeriod"/>
            </a:pPr>
            <a:r>
              <a:rPr lang="en-US" sz="2000" dirty="0"/>
              <a:t>Changes involves us (BAA / BCIG) preparing for challenges and opportunities </a:t>
            </a:r>
          </a:p>
          <a:p>
            <a:pPr marL="342900" indent="-342900">
              <a:buAutoNum type="arabicPeriod"/>
            </a:pPr>
            <a:r>
              <a:rPr lang="en-US" sz="2000" dirty="0"/>
              <a:t>Change demands special allocations of energy</a:t>
            </a:r>
          </a:p>
          <a:p>
            <a:pPr marL="342900" indent="-342900">
              <a:buAutoNum type="arabicPeriod"/>
            </a:pPr>
            <a:r>
              <a:rPr lang="en-US" sz="2000" dirty="0"/>
              <a:t>Create a plan for change and communicate this </a:t>
            </a:r>
          </a:p>
        </p:txBody>
      </p:sp>
    </p:spTree>
    <p:extLst>
      <p:ext uri="{BB962C8B-B14F-4D97-AF65-F5344CB8AC3E}">
        <p14:creationId xmlns:p14="http://schemas.microsoft.com/office/powerpoint/2010/main" val="2294498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itle 1">
            <a:extLst>
              <a:ext uri="{FF2B5EF4-FFF2-40B4-BE49-F238E27FC236}">
                <a16:creationId xmlns:a16="http://schemas.microsoft.com/office/drawing/2014/main" id="{F1FAC345-4C07-41CC-A966-843E41D44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anchor="ctr">
            <a:normAutofit/>
          </a:bodyPr>
          <a:lstStyle/>
          <a:p>
            <a:r>
              <a:rPr lang="en-US" dirty="0"/>
              <a:t>Influencing </a:t>
            </a:r>
          </a:p>
        </p:txBody>
      </p:sp>
      <p:pic>
        <p:nvPicPr>
          <p:cNvPr id="10242" name="Picture 2" descr="Expert Influencer Marketing Tips To Introduce Brands To A Niche Segment">
            <a:extLst>
              <a:ext uri="{FF2B5EF4-FFF2-40B4-BE49-F238E27FC236}">
                <a16:creationId xmlns:a16="http://schemas.microsoft.com/office/drawing/2014/main" id="{83BB5D67-E378-D087-2845-C70B66CE6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" b="-3"/>
          <a:stretch/>
        </p:blipFill>
        <p:spPr bwMode="auto">
          <a:xfrm>
            <a:off x="1141410" y="2249486"/>
            <a:ext cx="4878389" cy="354171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3C38B-5264-B8ED-F7E6-9EEF6C6E0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/>
              <a:t>Understand people’s motivations</a:t>
            </a:r>
          </a:p>
          <a:p>
            <a:pPr>
              <a:lnSpc>
                <a:spcPct val="110000"/>
              </a:lnSpc>
            </a:pPr>
            <a:r>
              <a:rPr lang="en-GB"/>
              <a:t>Identify their pain points</a:t>
            </a:r>
          </a:p>
          <a:p>
            <a:pPr>
              <a:lnSpc>
                <a:spcPct val="110000"/>
              </a:lnSpc>
            </a:pPr>
            <a:r>
              <a:rPr lang="en-GB"/>
              <a:t>Help to elicit goals and the criteria for success</a:t>
            </a:r>
          </a:p>
          <a:p>
            <a:pPr>
              <a:lnSpc>
                <a:spcPct val="110000"/>
              </a:lnSpc>
            </a:pPr>
            <a:r>
              <a:rPr lang="en-GB"/>
              <a:t>Talk through scenarios and options</a:t>
            </a:r>
          </a:p>
          <a:p>
            <a:pPr>
              <a:lnSpc>
                <a:spcPct val="110000"/>
              </a:lnSpc>
            </a:pPr>
            <a:r>
              <a:rPr lang="en-GB"/>
              <a:t>Propose the right solutions to meet their needs.</a:t>
            </a:r>
          </a:p>
        </p:txBody>
      </p:sp>
    </p:spTree>
    <p:extLst>
      <p:ext uri="{BB962C8B-B14F-4D97-AF65-F5344CB8AC3E}">
        <p14:creationId xmlns:p14="http://schemas.microsoft.com/office/powerpoint/2010/main" val="1268990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itle 1">
            <a:extLst>
              <a:ext uri="{FF2B5EF4-FFF2-40B4-BE49-F238E27FC236}">
                <a16:creationId xmlns:a16="http://schemas.microsoft.com/office/drawing/2014/main" id="{38544068-C1E0-E9EE-5687-5D3541577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80" y="327291"/>
            <a:ext cx="5934508" cy="564619"/>
          </a:xfrm>
        </p:spPr>
        <p:txBody>
          <a:bodyPr/>
          <a:lstStyle/>
          <a:p>
            <a:r>
              <a:rPr lang="en-US" dirty="0"/>
              <a:t>Influencing practically </a:t>
            </a:r>
          </a:p>
        </p:txBody>
      </p:sp>
      <p:pic>
        <p:nvPicPr>
          <p:cNvPr id="9218" name="Picture 2" descr="Premium Vector | Vector light bulb in head concept of idea for the work">
            <a:extLst>
              <a:ext uri="{FF2B5EF4-FFF2-40B4-BE49-F238E27FC236}">
                <a16:creationId xmlns:a16="http://schemas.microsoft.com/office/drawing/2014/main" id="{F5963DF2-5818-5DB4-2725-1F38EFDC9D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6" r="15300"/>
          <a:stretch/>
        </p:blipFill>
        <p:spPr bwMode="auto">
          <a:xfrm>
            <a:off x="7336387" y="0"/>
            <a:ext cx="4855613" cy="6861731"/>
          </a:xfrm>
          <a:prstGeom prst="round2DiagRect">
            <a:avLst>
              <a:gd name="adj1" fmla="val 560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225" name="Text Placeholder 3">
            <a:extLst>
              <a:ext uri="{FF2B5EF4-FFF2-40B4-BE49-F238E27FC236}">
                <a16:creationId xmlns:a16="http://schemas.microsoft.com/office/drawing/2014/main" id="{2C4435AE-237F-37F2-7790-33B5807B2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1680" y="891910"/>
            <a:ext cx="6764241" cy="4899290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your manager on side </a:t>
            </a:r>
            <a:r>
              <a:rPr lang="en-GB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tie in with their drivers / service development in priorities 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your team know you are the CI Champ?</a:t>
            </a:r>
            <a:endParaRPr lang="en-GB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your audit as evidence of need and (also highlights training needs)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a spreadsheet of referred patients and referrers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a note on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outcomes  from referring centre</a:t>
            </a:r>
            <a:endParaRPr lang="en-GB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it simple (referral form with auto-fills, resources to hand)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Influencing the team – training / highlighting guidance / being a go to person for their team 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9090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>
            <a:extLst>
              <a:ext uri="{FF2B5EF4-FFF2-40B4-BE49-F238E27FC236}">
                <a16:creationId xmlns:a16="http://schemas.microsoft.com/office/drawing/2014/main" id="{2EBCB4A8-D37B-1D6E-57CF-79482728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US" dirty="0"/>
              <a:t>What are your barriers and how might you overcome them?</a:t>
            </a:r>
          </a:p>
        </p:txBody>
      </p:sp>
      <p:pic>
        <p:nvPicPr>
          <p:cNvPr id="1026" name="Picture 2" descr="Business team using ladder to cross through the gap between hill ...">
            <a:extLst>
              <a:ext uri="{FF2B5EF4-FFF2-40B4-BE49-F238E27FC236}">
                <a16:creationId xmlns:a16="http://schemas.microsoft.com/office/drawing/2014/main" id="{7C4CB19F-5103-85BF-3A40-B86C7AD92F3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2" b="11198"/>
          <a:stretch/>
        </p:blipFill>
        <p:spPr bwMode="auto">
          <a:xfrm>
            <a:off x="6169022" y="2344377"/>
            <a:ext cx="4878389" cy="3541714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eaking down barriers - LaingBuisson News">
            <a:extLst>
              <a:ext uri="{FF2B5EF4-FFF2-40B4-BE49-F238E27FC236}">
                <a16:creationId xmlns:a16="http://schemas.microsoft.com/office/drawing/2014/main" id="{F5B71F09-E6E5-2E27-9DAE-14C6CBD0C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" b="17799"/>
          <a:stretch/>
        </p:blipFill>
        <p:spPr bwMode="auto">
          <a:xfrm>
            <a:off x="1141413" y="2344377"/>
            <a:ext cx="4875211" cy="3541714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307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8A071-97C3-F29D-F400-235EAABC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4A7F44-C9EB-401A-F268-D878ABDD0D9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6719E-065F-FB6A-A12B-703A7544F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7FE555-D0C9-A020-1A9E-5B460A895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76" y="0"/>
            <a:ext cx="10290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2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ee the source image">
            <a:extLst>
              <a:ext uri="{FF2B5EF4-FFF2-40B4-BE49-F238E27FC236}">
                <a16:creationId xmlns:a16="http://schemas.microsoft.com/office/drawing/2014/main" id="{A83FBC81-6EEF-4BAE-8D9A-60C4FCA4E2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5FC28D-D8D9-4F06-8CA1-66781CA84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871759"/>
            <a:ext cx="5067300" cy="34970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Stability is an illusion </a:t>
            </a:r>
          </a:p>
        </p:txBody>
      </p:sp>
    </p:spTree>
    <p:extLst>
      <p:ext uri="{BB962C8B-B14F-4D97-AF65-F5344CB8AC3E}">
        <p14:creationId xmlns:p14="http://schemas.microsoft.com/office/powerpoint/2010/main" val="3336897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75BA1-A51C-9204-086D-E03DF01F1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anchor="ctr">
            <a:normAutofit/>
          </a:bodyPr>
          <a:lstStyle/>
          <a:p>
            <a:r>
              <a:rPr lang="en-GB" dirty="0"/>
              <a:t>Who do we have in the room?</a:t>
            </a:r>
          </a:p>
        </p:txBody>
      </p:sp>
      <p:pic>
        <p:nvPicPr>
          <p:cNvPr id="2050" name="Picture 2" descr="The Red Boa: Mojo Monday ~ Who Are You?">
            <a:extLst>
              <a:ext uri="{FF2B5EF4-FFF2-40B4-BE49-F238E27FC236}">
                <a16:creationId xmlns:a16="http://schemas.microsoft.com/office/drawing/2014/main" id="{DBC9ABFD-5D8D-99F8-179A-AC99A6A3FDA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r="782" b="-1"/>
          <a:stretch/>
        </p:blipFill>
        <p:spPr bwMode="auto">
          <a:xfrm>
            <a:off x="1141410" y="2249486"/>
            <a:ext cx="4878389" cy="354171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55" name="Content Placeholder 3">
            <a:extLst>
              <a:ext uri="{FF2B5EF4-FFF2-40B4-BE49-F238E27FC236}">
                <a16:creationId xmlns:a16="http://schemas.microsoft.com/office/drawing/2014/main" id="{E93FDDF9-DDF4-84F5-19C6-81BFA1CFC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https://www.menti.com/al7oxfoiijdp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0B6888-B91F-C707-6DF1-978F206201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252" t="29875" r="37814" b="29323"/>
          <a:stretch/>
        </p:blipFill>
        <p:spPr>
          <a:xfrm>
            <a:off x="7060817" y="2880704"/>
            <a:ext cx="2770702" cy="279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19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4C11AA1-B764-4D8E-8C5D-97223511BE8E}"/>
              </a:ext>
            </a:extLst>
          </p:cNvPr>
          <p:cNvGraphicFramePr/>
          <p:nvPr/>
        </p:nvGraphicFramePr>
        <p:xfrm>
          <a:off x="-1650572" y="165661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58CCF65-1574-42BA-9D17-D77712E03029}"/>
              </a:ext>
            </a:extLst>
          </p:cNvPr>
          <p:cNvSpPr/>
          <p:nvPr/>
        </p:nvSpPr>
        <p:spPr>
          <a:xfrm>
            <a:off x="5580184" y="65349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Bluett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Isabelle Boisvert (2017) Referral rates of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postlingually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deafened adult hearing aid users for a cochlear implant candidacy assessment, International Journal of Audiology, 56:12, 919-925, DOI: 10.1080/14992027.2017.1344361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CD5DC-5526-4CCB-9DA5-97C0FE3730BA}"/>
              </a:ext>
            </a:extLst>
          </p:cNvPr>
          <p:cNvSpPr/>
          <p:nvPr/>
        </p:nvSpPr>
        <p:spPr>
          <a:xfrm>
            <a:off x="5580184" y="225926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Richard Ramsden Centre for Hearing Implants. Annual report 2018-19. Available at </a:t>
            </a:r>
            <a:r>
              <a:rPr lang="en-GB" sz="1600" u="sng" dirty="0">
                <a:latin typeface="Calibri" panose="020F0502020204030204"/>
                <a:hlinkClick r:id="rId8"/>
              </a:rPr>
              <a:t>https://mft.nhs.uk/app/uploads/2019/07/ANNUAL-REPORT-2018-2019-Final.pdf</a:t>
            </a:r>
            <a:r>
              <a:rPr lang="en-GB" sz="1600" u="sng" dirty="0">
                <a:latin typeface="Calibri" panose="020F0502020204030204"/>
              </a:rPr>
              <a:t> </a:t>
            </a:r>
            <a:endParaRPr kumimoji="0" lang="en-GB" sz="16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A93122-158F-4DBF-878A-FCEFC46AFE47}"/>
              </a:ext>
            </a:extLst>
          </p:cNvPr>
          <p:cNvSpPr/>
          <p:nvPr/>
        </p:nvSpPr>
        <p:spPr>
          <a:xfrm>
            <a:off x="5580184" y="3816388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Raine, C. (2013) Cochlear implants in the United Kingdom: Awareness and utilization, Cochlear Implants International, 14:sup1, S32-S37, DOI: 10.1179/1467010013Z.00000000077.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Raine, C., Atkinson, H., Strachan, D., Martin, J. (2016) Access to cochlear implants: Time to reflect, Cochlear Implants International, 17:sup1, 42-46, DOI: 10.1080/14670100.2016.1155808.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80F7E2-8716-4F8D-A7CF-D7455A38B83F}"/>
              </a:ext>
            </a:extLst>
          </p:cNvPr>
          <p:cNvSpPr txBox="1"/>
          <p:nvPr/>
        </p:nvSpPr>
        <p:spPr>
          <a:xfrm>
            <a:off x="5549884" y="3456327"/>
            <a:ext cx="4405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&lt;7% of eligible adults are implanted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1F8F71-8AFB-42A2-8639-2BF1B610F1E6}"/>
              </a:ext>
            </a:extLst>
          </p:cNvPr>
          <p:cNvSpPr txBox="1"/>
          <p:nvPr/>
        </p:nvSpPr>
        <p:spPr>
          <a:xfrm>
            <a:off x="5526392" y="1970933"/>
            <a:ext cx="5186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45% of those assessed, get an implant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E9C27D-86C4-4413-84D7-0BA1D6B2F8DE}"/>
              </a:ext>
            </a:extLst>
          </p:cNvPr>
          <p:cNvSpPr txBox="1"/>
          <p:nvPr/>
        </p:nvSpPr>
        <p:spPr>
          <a:xfrm>
            <a:off x="5526392" y="335441"/>
            <a:ext cx="592054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70% of those offered an assessment, want one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3BC5170-701A-41B6-8724-7D3F0AF39D8A}"/>
              </a:ext>
            </a:extLst>
          </p:cNvPr>
          <p:cNvCxnSpPr>
            <a:cxnSpLocks/>
          </p:cNvCxnSpPr>
          <p:nvPr/>
        </p:nvCxnSpPr>
        <p:spPr>
          <a:xfrm flipH="1">
            <a:off x="2801862" y="579733"/>
            <a:ext cx="2701039" cy="39773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8405734-663B-4C04-8E8B-14BAD023F37A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2778370" y="2324876"/>
            <a:ext cx="2748022" cy="29865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6709D78-B03B-4C75-8CB2-4298526988C7}"/>
              </a:ext>
            </a:extLst>
          </p:cNvPr>
          <p:cNvCxnSpPr/>
          <p:nvPr/>
        </p:nvCxnSpPr>
        <p:spPr>
          <a:xfrm flipH="1">
            <a:off x="2865345" y="3680890"/>
            <a:ext cx="2708031" cy="22819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3822436-24B8-46E3-90C8-28192DE1424B}"/>
              </a:ext>
            </a:extLst>
          </p:cNvPr>
          <p:cNvSpPr txBox="1"/>
          <p:nvPr/>
        </p:nvSpPr>
        <p:spPr>
          <a:xfrm>
            <a:off x="4885507" y="5407030"/>
            <a:ext cx="7202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adults will…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want one or be unsuitable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be aware of implants, as never/infrequently/inadequately counselled about this treatment option……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42522D4-44B3-41F2-AC3E-5DC4F380F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51" y="569551"/>
            <a:ext cx="5012855" cy="1281795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How many eligible adults in the UK are offered an assessment?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077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Title">
            <a:extLst>
              <a:ext uri="{FF2B5EF4-FFF2-40B4-BE49-F238E27FC236}">
                <a16:creationId xmlns:a16="http://schemas.microsoft.com/office/drawing/2014/main" id="{82336B3C-0982-49C2-85B3-D4D69E43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1" y="6975"/>
            <a:ext cx="9905998" cy="1478570"/>
          </a:xfrm>
        </p:spPr>
        <p:txBody>
          <a:bodyPr rtlCol="0"/>
          <a:lstStyle/>
          <a:p>
            <a:pPr rtl="0"/>
            <a:r>
              <a:rPr lang="en-gb" dirty="0" err="1"/>
              <a:t>cI</a:t>
            </a:r>
            <a:r>
              <a:rPr lang="en-gb" dirty="0"/>
              <a:t> Champs Roadmap</a:t>
            </a:r>
          </a:p>
        </p:txBody>
      </p:sp>
      <p:grpSp>
        <p:nvGrpSpPr>
          <p:cNvPr id="131" name="Timeline" title="Timeline">
            <a:extLst>
              <a:ext uri="{FF2B5EF4-FFF2-40B4-BE49-F238E27FC236}">
                <a16:creationId xmlns:a16="http://schemas.microsoft.com/office/drawing/2014/main" id="{80E90EA6-F479-4B68-B9E1-1C3BA327F709}"/>
              </a:ext>
            </a:extLst>
          </p:cNvPr>
          <p:cNvGrpSpPr/>
          <p:nvPr/>
        </p:nvGrpSpPr>
        <p:grpSpPr>
          <a:xfrm>
            <a:off x="418011" y="3346265"/>
            <a:ext cx="11214665" cy="165471"/>
            <a:chOff x="418011" y="3346265"/>
            <a:chExt cx="11214665" cy="165471"/>
          </a:xfrm>
        </p:grpSpPr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660CCE5D-ECB2-4A25-ABD8-9C08E3FC417B}"/>
                </a:ext>
              </a:extLst>
            </p:cNvPr>
            <p:cNvCxnSpPr>
              <a:cxnSpLocks/>
            </p:cNvCxnSpPr>
            <p:nvPr/>
          </p:nvCxnSpPr>
          <p:spPr>
            <a:xfrm>
              <a:off x="418011" y="3429000"/>
              <a:ext cx="11214665" cy="0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81BDAB50-CB43-4CDA-A153-680C3AD2A94E}"/>
                </a:ext>
              </a:extLst>
            </p:cNvPr>
            <p:cNvCxnSpPr>
              <a:cxnSpLocks/>
            </p:cNvCxnSpPr>
            <p:nvPr/>
          </p:nvCxnSpPr>
          <p:spPr>
            <a:xfrm>
              <a:off x="1067476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BC29E3BD-5A12-4FFD-B1C1-90F4794AE974}"/>
                </a:ext>
              </a:extLst>
            </p:cNvPr>
            <p:cNvCxnSpPr>
              <a:cxnSpLocks/>
            </p:cNvCxnSpPr>
            <p:nvPr/>
          </p:nvCxnSpPr>
          <p:spPr>
            <a:xfrm>
              <a:off x="1714868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F632B552-5CE0-4F61-8227-D17EF98991EB}"/>
                </a:ext>
              </a:extLst>
            </p:cNvPr>
            <p:cNvCxnSpPr>
              <a:cxnSpLocks/>
            </p:cNvCxnSpPr>
            <p:nvPr/>
          </p:nvCxnSpPr>
          <p:spPr>
            <a:xfrm>
              <a:off x="2362260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FCA0E0ED-2B0C-4C9D-A1D5-FDBDA765B8F9}"/>
                </a:ext>
              </a:extLst>
            </p:cNvPr>
            <p:cNvCxnSpPr>
              <a:cxnSpLocks/>
            </p:cNvCxnSpPr>
            <p:nvPr/>
          </p:nvCxnSpPr>
          <p:spPr>
            <a:xfrm>
              <a:off x="3009652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C0E97CC2-3A8F-4FE7-8870-B3E9D1ECACA5}"/>
                </a:ext>
              </a:extLst>
            </p:cNvPr>
            <p:cNvCxnSpPr>
              <a:cxnSpLocks/>
            </p:cNvCxnSpPr>
            <p:nvPr/>
          </p:nvCxnSpPr>
          <p:spPr>
            <a:xfrm>
              <a:off x="3657044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3FD91290-3B48-4FA9-B818-25FA9E03C8CA}"/>
                </a:ext>
              </a:extLst>
            </p:cNvPr>
            <p:cNvCxnSpPr>
              <a:cxnSpLocks/>
            </p:cNvCxnSpPr>
            <p:nvPr/>
          </p:nvCxnSpPr>
          <p:spPr>
            <a:xfrm>
              <a:off x="4304436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D567788E-8E0F-4D00-8FF1-4B165095861B}"/>
                </a:ext>
              </a:extLst>
            </p:cNvPr>
            <p:cNvCxnSpPr>
              <a:cxnSpLocks/>
            </p:cNvCxnSpPr>
            <p:nvPr/>
          </p:nvCxnSpPr>
          <p:spPr>
            <a:xfrm>
              <a:off x="4951828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0CDC95D9-C03C-4F5D-AFB1-D0AE81264BC4}"/>
                </a:ext>
              </a:extLst>
            </p:cNvPr>
            <p:cNvCxnSpPr>
              <a:cxnSpLocks/>
            </p:cNvCxnSpPr>
            <p:nvPr/>
          </p:nvCxnSpPr>
          <p:spPr>
            <a:xfrm>
              <a:off x="5599220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1BF3CA6B-24E1-4940-AC23-5BCBBDE1ECF2}"/>
                </a:ext>
              </a:extLst>
            </p:cNvPr>
            <p:cNvCxnSpPr>
              <a:cxnSpLocks/>
            </p:cNvCxnSpPr>
            <p:nvPr/>
          </p:nvCxnSpPr>
          <p:spPr>
            <a:xfrm>
              <a:off x="6246612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6791226E-3A19-4DA3-AB9B-3EA9BD4F99CB}"/>
                </a:ext>
              </a:extLst>
            </p:cNvPr>
            <p:cNvCxnSpPr>
              <a:cxnSpLocks/>
            </p:cNvCxnSpPr>
            <p:nvPr/>
          </p:nvCxnSpPr>
          <p:spPr>
            <a:xfrm>
              <a:off x="6894004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4ECA7BD4-0732-4C8E-9491-C3022617866F}"/>
                </a:ext>
              </a:extLst>
            </p:cNvPr>
            <p:cNvCxnSpPr>
              <a:cxnSpLocks/>
            </p:cNvCxnSpPr>
            <p:nvPr/>
          </p:nvCxnSpPr>
          <p:spPr>
            <a:xfrm>
              <a:off x="7541396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966C6701-F2E7-4932-8C7E-DD6857011DF7}"/>
                </a:ext>
              </a:extLst>
            </p:cNvPr>
            <p:cNvCxnSpPr>
              <a:cxnSpLocks/>
            </p:cNvCxnSpPr>
            <p:nvPr/>
          </p:nvCxnSpPr>
          <p:spPr>
            <a:xfrm>
              <a:off x="8188788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29A24C7C-DD75-4CDA-8E9E-432042F4F352}"/>
                </a:ext>
              </a:extLst>
            </p:cNvPr>
            <p:cNvCxnSpPr>
              <a:cxnSpLocks/>
            </p:cNvCxnSpPr>
            <p:nvPr/>
          </p:nvCxnSpPr>
          <p:spPr>
            <a:xfrm>
              <a:off x="8836180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BE5916AC-0A29-43A7-B6B0-504998D9755F}"/>
                </a:ext>
              </a:extLst>
            </p:cNvPr>
            <p:cNvCxnSpPr>
              <a:cxnSpLocks/>
            </p:cNvCxnSpPr>
            <p:nvPr/>
          </p:nvCxnSpPr>
          <p:spPr>
            <a:xfrm>
              <a:off x="9483572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CE8999A-CE76-47FC-BF29-60696446007F}"/>
                </a:ext>
              </a:extLst>
            </p:cNvPr>
            <p:cNvCxnSpPr>
              <a:cxnSpLocks/>
            </p:cNvCxnSpPr>
            <p:nvPr/>
          </p:nvCxnSpPr>
          <p:spPr>
            <a:xfrm>
              <a:off x="10130964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331041EE-1B35-41D4-8FBE-39465DC15FB6}"/>
                </a:ext>
              </a:extLst>
            </p:cNvPr>
            <p:cNvCxnSpPr>
              <a:cxnSpLocks/>
            </p:cNvCxnSpPr>
            <p:nvPr/>
          </p:nvCxnSpPr>
          <p:spPr>
            <a:xfrm>
              <a:off x="10778356" y="3346265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5" name="Arrow: U-Turn Milestone 1" title="Timeline Arrow">
            <a:extLst>
              <a:ext uri="{FF2B5EF4-FFF2-40B4-BE49-F238E27FC236}">
                <a16:creationId xmlns:a16="http://schemas.microsoft.com/office/drawing/2014/main" id="{36189603-5B44-4AF3-AEC6-6281E5F556A7}"/>
              </a:ext>
            </a:extLst>
          </p:cNvPr>
          <p:cNvSpPr/>
          <p:nvPr/>
        </p:nvSpPr>
        <p:spPr>
          <a:xfrm>
            <a:off x="418011" y="2778033"/>
            <a:ext cx="2068014" cy="650967"/>
          </a:xfrm>
          <a:prstGeom prst="uturnArrow">
            <a:avLst>
              <a:gd name="adj1" fmla="val 37244"/>
              <a:gd name="adj2" fmla="val 18622"/>
              <a:gd name="adj3" fmla="val 20252"/>
              <a:gd name="adj4" fmla="val 52602"/>
              <a:gd name="adj5" fmla="val 9683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>
              <a:solidFill>
                <a:schemeClr val="tx1"/>
              </a:solidFill>
            </a:endParaRPr>
          </a:p>
        </p:txBody>
      </p:sp>
      <p:sp>
        <p:nvSpPr>
          <p:cNvPr id="185" name="Arrow: U-Turn Milestone 2" title="Timeline Arrow">
            <a:extLst>
              <a:ext uri="{FF2B5EF4-FFF2-40B4-BE49-F238E27FC236}">
                <a16:creationId xmlns:a16="http://schemas.microsoft.com/office/drawing/2014/main" id="{9D37DFEE-3A11-4C0D-A12A-80512F7F58E6}"/>
              </a:ext>
            </a:extLst>
          </p:cNvPr>
          <p:cNvSpPr/>
          <p:nvPr/>
        </p:nvSpPr>
        <p:spPr>
          <a:xfrm flipV="1">
            <a:off x="2242528" y="3428999"/>
            <a:ext cx="1536515" cy="650967"/>
          </a:xfrm>
          <a:prstGeom prst="uturnArrow">
            <a:avLst>
              <a:gd name="adj1" fmla="val 37244"/>
              <a:gd name="adj2" fmla="val 18622"/>
              <a:gd name="adj3" fmla="val 20252"/>
              <a:gd name="adj4" fmla="val 52602"/>
              <a:gd name="adj5" fmla="val 9683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>
              <a:solidFill>
                <a:schemeClr val="tx1"/>
              </a:solidFill>
            </a:endParaRPr>
          </a:p>
        </p:txBody>
      </p:sp>
      <p:sp>
        <p:nvSpPr>
          <p:cNvPr id="192" name="Arrow: U-Turn Milestone 3" title="Timeline Arrow">
            <a:extLst>
              <a:ext uri="{FF2B5EF4-FFF2-40B4-BE49-F238E27FC236}">
                <a16:creationId xmlns:a16="http://schemas.microsoft.com/office/drawing/2014/main" id="{1933FDD6-F066-4538-99D7-94C1D06624C3}"/>
              </a:ext>
            </a:extLst>
          </p:cNvPr>
          <p:cNvSpPr/>
          <p:nvPr/>
        </p:nvSpPr>
        <p:spPr>
          <a:xfrm>
            <a:off x="3533126" y="2193928"/>
            <a:ext cx="893303" cy="1235070"/>
          </a:xfrm>
          <a:prstGeom prst="uturnArrow">
            <a:avLst>
              <a:gd name="adj1" fmla="val 27292"/>
              <a:gd name="adj2" fmla="val 13691"/>
              <a:gd name="adj3" fmla="val 20519"/>
              <a:gd name="adj4" fmla="val 52602"/>
              <a:gd name="adj5" fmla="val 9683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>
              <a:solidFill>
                <a:schemeClr val="tx1"/>
              </a:solidFill>
            </a:endParaRPr>
          </a:p>
        </p:txBody>
      </p:sp>
      <p:grpSp>
        <p:nvGrpSpPr>
          <p:cNvPr id="4" name="Milestone Graphic" title="Milestone Graphic">
            <a:extLst>
              <a:ext uri="{FF2B5EF4-FFF2-40B4-BE49-F238E27FC236}">
                <a16:creationId xmlns:a16="http://schemas.microsoft.com/office/drawing/2014/main" id="{913EAD05-5455-4B5E-8508-9C62E1EF0D52}"/>
              </a:ext>
            </a:extLst>
          </p:cNvPr>
          <p:cNvGrpSpPr/>
          <p:nvPr/>
        </p:nvGrpSpPr>
        <p:grpSpPr>
          <a:xfrm>
            <a:off x="2134416" y="3103516"/>
            <a:ext cx="464817" cy="464817"/>
            <a:chOff x="3764706" y="2101552"/>
            <a:chExt cx="464817" cy="464817"/>
          </a:xfrm>
        </p:grpSpPr>
        <p:sp>
          <p:nvSpPr>
            <p:cNvPr id="231" name="Oval 230" title="Circle Background">
              <a:extLst>
                <a:ext uri="{FF2B5EF4-FFF2-40B4-BE49-F238E27FC236}">
                  <a16:creationId xmlns:a16="http://schemas.microsoft.com/office/drawing/2014/main" id="{D04A7E40-AE17-466D-B8F1-754FA6B9907D}"/>
                </a:ext>
              </a:extLst>
            </p:cNvPr>
            <p:cNvSpPr/>
            <p:nvPr/>
          </p:nvSpPr>
          <p:spPr>
            <a:xfrm>
              <a:off x="3764706" y="2101552"/>
              <a:ext cx="464817" cy="464817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ZA" dirty="0"/>
            </a:p>
          </p:txBody>
        </p:sp>
        <p:pic>
          <p:nvPicPr>
            <p:cNvPr id="233" name="Graphic 232" title="Milestone Icon">
              <a:extLst>
                <a:ext uri="{FF2B5EF4-FFF2-40B4-BE49-F238E27FC236}">
                  <a16:creationId xmlns:a16="http://schemas.microsoft.com/office/drawing/2014/main" id="{D5835B93-0E07-4B9D-86E8-710FE29E4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18732" y="2154698"/>
              <a:ext cx="235505" cy="315487"/>
            </a:xfrm>
            <a:prstGeom prst="rect">
              <a:avLst/>
            </a:prstGeom>
          </p:spPr>
        </p:pic>
      </p:grpSp>
      <p:sp>
        <p:nvSpPr>
          <p:cNvPr id="197" name="Arrow: U-Turn Milestone 4" title="Timeline Arrow">
            <a:extLst>
              <a:ext uri="{FF2B5EF4-FFF2-40B4-BE49-F238E27FC236}">
                <a16:creationId xmlns:a16="http://schemas.microsoft.com/office/drawing/2014/main" id="{E23F67B2-BA7A-475B-82FA-2AC38000CCA7}"/>
              </a:ext>
            </a:extLst>
          </p:cNvPr>
          <p:cNvSpPr/>
          <p:nvPr/>
        </p:nvSpPr>
        <p:spPr>
          <a:xfrm flipV="1">
            <a:off x="4184042" y="3428996"/>
            <a:ext cx="893303" cy="1235070"/>
          </a:xfrm>
          <a:prstGeom prst="uturnArrow">
            <a:avLst>
              <a:gd name="adj1" fmla="val 27292"/>
              <a:gd name="adj2" fmla="val 13691"/>
              <a:gd name="adj3" fmla="val 20519"/>
              <a:gd name="adj4" fmla="val 52602"/>
              <a:gd name="adj5" fmla="val 9683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>
              <a:solidFill>
                <a:schemeClr val="tx1"/>
              </a:solidFill>
            </a:endParaRPr>
          </a:p>
        </p:txBody>
      </p:sp>
      <p:grpSp>
        <p:nvGrpSpPr>
          <p:cNvPr id="3" name="Milestone Graphic" title="Milestone Graphic">
            <a:extLst>
              <a:ext uri="{FF2B5EF4-FFF2-40B4-BE49-F238E27FC236}">
                <a16:creationId xmlns:a16="http://schemas.microsoft.com/office/drawing/2014/main" id="{26620272-83B2-4343-A993-207B3866032F}"/>
              </a:ext>
            </a:extLst>
          </p:cNvPr>
          <p:cNvGrpSpPr/>
          <p:nvPr/>
        </p:nvGrpSpPr>
        <p:grpSpPr>
          <a:xfrm>
            <a:off x="4398285" y="4297293"/>
            <a:ext cx="464817" cy="464817"/>
            <a:chOff x="4398285" y="4297293"/>
            <a:chExt cx="464817" cy="464817"/>
          </a:xfrm>
        </p:grpSpPr>
        <p:sp>
          <p:nvSpPr>
            <p:cNvPr id="232" name="Oval 231" title="Circle Background">
              <a:extLst>
                <a:ext uri="{FF2B5EF4-FFF2-40B4-BE49-F238E27FC236}">
                  <a16:creationId xmlns:a16="http://schemas.microsoft.com/office/drawing/2014/main" id="{A7810D83-8D40-4F8E-873F-738446B74114}"/>
                </a:ext>
              </a:extLst>
            </p:cNvPr>
            <p:cNvSpPr/>
            <p:nvPr/>
          </p:nvSpPr>
          <p:spPr>
            <a:xfrm>
              <a:off x="4398285" y="4297293"/>
              <a:ext cx="464817" cy="464817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ZA" dirty="0"/>
            </a:p>
          </p:txBody>
        </p:sp>
        <p:pic>
          <p:nvPicPr>
            <p:cNvPr id="234" name="Graphic 233" title="Milestone Icon">
              <a:extLst>
                <a:ext uri="{FF2B5EF4-FFF2-40B4-BE49-F238E27FC236}">
                  <a16:creationId xmlns:a16="http://schemas.microsoft.com/office/drawing/2014/main" id="{B2D5DEBF-9EF4-4878-B668-9BA022CC9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31991" y="4382052"/>
              <a:ext cx="235505" cy="315487"/>
            </a:xfrm>
            <a:prstGeom prst="rect">
              <a:avLst/>
            </a:prstGeom>
          </p:spPr>
        </p:pic>
      </p:grpSp>
      <p:sp>
        <p:nvSpPr>
          <p:cNvPr id="202" name="Arrow: U-Turn Milestone 5" title="Timeline Arrow">
            <a:extLst>
              <a:ext uri="{FF2B5EF4-FFF2-40B4-BE49-F238E27FC236}">
                <a16:creationId xmlns:a16="http://schemas.microsoft.com/office/drawing/2014/main" id="{60B2DC70-87DD-44B4-9974-2E0B2117DE08}"/>
              </a:ext>
            </a:extLst>
          </p:cNvPr>
          <p:cNvSpPr/>
          <p:nvPr/>
        </p:nvSpPr>
        <p:spPr>
          <a:xfrm>
            <a:off x="4826144" y="2778033"/>
            <a:ext cx="2841482" cy="650967"/>
          </a:xfrm>
          <a:prstGeom prst="uturnArrow">
            <a:avLst>
              <a:gd name="adj1" fmla="val 37244"/>
              <a:gd name="adj2" fmla="val 18622"/>
              <a:gd name="adj3" fmla="val 20252"/>
              <a:gd name="adj4" fmla="val 52602"/>
              <a:gd name="adj5" fmla="val 9683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>
              <a:solidFill>
                <a:schemeClr val="tx1"/>
              </a:solidFill>
            </a:endParaRPr>
          </a:p>
        </p:txBody>
      </p:sp>
      <p:sp>
        <p:nvSpPr>
          <p:cNvPr id="208" name="Arrow: U-Turn Milestone 6a" title="Timeline Arrow">
            <a:extLst>
              <a:ext uri="{FF2B5EF4-FFF2-40B4-BE49-F238E27FC236}">
                <a16:creationId xmlns:a16="http://schemas.microsoft.com/office/drawing/2014/main" id="{F0525C47-CDE0-4E1B-AEF8-B7FC39073B28}"/>
              </a:ext>
            </a:extLst>
          </p:cNvPr>
          <p:cNvSpPr/>
          <p:nvPr/>
        </p:nvSpPr>
        <p:spPr>
          <a:xfrm flipV="1">
            <a:off x="7420531" y="3428998"/>
            <a:ext cx="893304" cy="650967"/>
          </a:xfrm>
          <a:prstGeom prst="uturnArrow">
            <a:avLst>
              <a:gd name="adj1" fmla="val 37244"/>
              <a:gd name="adj2" fmla="val 18622"/>
              <a:gd name="adj3" fmla="val 20252"/>
              <a:gd name="adj4" fmla="val 52602"/>
              <a:gd name="adj5" fmla="val 9683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>
              <a:solidFill>
                <a:schemeClr val="tx1"/>
              </a:solidFill>
            </a:endParaRPr>
          </a:p>
        </p:txBody>
      </p:sp>
      <p:grpSp>
        <p:nvGrpSpPr>
          <p:cNvPr id="5" name="Short Milestone" title="Short Milestone">
            <a:extLst>
              <a:ext uri="{FF2B5EF4-FFF2-40B4-BE49-F238E27FC236}">
                <a16:creationId xmlns:a16="http://schemas.microsoft.com/office/drawing/2014/main" id="{71CFBDF1-89AF-4D5E-9F70-E0C7ED461FA0}"/>
              </a:ext>
            </a:extLst>
          </p:cNvPr>
          <p:cNvGrpSpPr/>
          <p:nvPr/>
        </p:nvGrpSpPr>
        <p:grpSpPr>
          <a:xfrm>
            <a:off x="7634775" y="3713610"/>
            <a:ext cx="464817" cy="464817"/>
            <a:chOff x="7634775" y="3713610"/>
            <a:chExt cx="464817" cy="464817"/>
          </a:xfrm>
        </p:grpSpPr>
        <p:sp>
          <p:nvSpPr>
            <p:cNvPr id="218" name="Oval 217" title="Circle Background">
              <a:extLst>
                <a:ext uri="{FF2B5EF4-FFF2-40B4-BE49-F238E27FC236}">
                  <a16:creationId xmlns:a16="http://schemas.microsoft.com/office/drawing/2014/main" id="{657CEE0F-82C8-41D2-BD4B-D953994D0BA3}"/>
                </a:ext>
              </a:extLst>
            </p:cNvPr>
            <p:cNvSpPr/>
            <p:nvPr/>
          </p:nvSpPr>
          <p:spPr>
            <a:xfrm>
              <a:off x="7634775" y="3713610"/>
              <a:ext cx="464817" cy="464817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ZA" dirty="0"/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DF26529B-2EA3-43C0-A879-39AF9630F1D6}"/>
                </a:ext>
              </a:extLst>
            </p:cNvPr>
            <p:cNvSpPr txBox="1"/>
            <p:nvPr/>
          </p:nvSpPr>
          <p:spPr>
            <a:xfrm>
              <a:off x="7667326" y="3869424"/>
              <a:ext cx="399715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en-gb" sz="1000">
                  <a:solidFill>
                    <a:schemeClr val="bg1"/>
                  </a:solidFill>
                </a:rPr>
                <a:t>01</a:t>
              </a:r>
            </a:p>
          </p:txBody>
        </p:sp>
      </p:grpSp>
      <p:sp>
        <p:nvSpPr>
          <p:cNvPr id="220" name="Arrow: U-Turn Milestone 6b" title="Timeline Arrow">
            <a:extLst>
              <a:ext uri="{FF2B5EF4-FFF2-40B4-BE49-F238E27FC236}">
                <a16:creationId xmlns:a16="http://schemas.microsoft.com/office/drawing/2014/main" id="{8FAD98CD-7A29-4212-8CE4-048668E399DA}"/>
              </a:ext>
            </a:extLst>
          </p:cNvPr>
          <p:cNvSpPr/>
          <p:nvPr/>
        </p:nvSpPr>
        <p:spPr>
          <a:xfrm>
            <a:off x="8067341" y="2778033"/>
            <a:ext cx="893882" cy="650967"/>
          </a:xfrm>
          <a:prstGeom prst="uturnArrow">
            <a:avLst>
              <a:gd name="adj1" fmla="val 37244"/>
              <a:gd name="adj2" fmla="val 18622"/>
              <a:gd name="adj3" fmla="val 20252"/>
              <a:gd name="adj4" fmla="val 52602"/>
              <a:gd name="adj5" fmla="val 9683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>
              <a:solidFill>
                <a:schemeClr val="tx1"/>
              </a:solidFill>
            </a:endParaRPr>
          </a:p>
        </p:txBody>
      </p:sp>
      <p:grpSp>
        <p:nvGrpSpPr>
          <p:cNvPr id="6" name="Short Milestone" title="Short Milestone">
            <a:extLst>
              <a:ext uri="{FF2B5EF4-FFF2-40B4-BE49-F238E27FC236}">
                <a16:creationId xmlns:a16="http://schemas.microsoft.com/office/drawing/2014/main" id="{6C8D348F-E6AF-4658-A1A5-F9E84E8A2034}"/>
              </a:ext>
            </a:extLst>
          </p:cNvPr>
          <p:cNvGrpSpPr/>
          <p:nvPr/>
        </p:nvGrpSpPr>
        <p:grpSpPr>
          <a:xfrm>
            <a:off x="8281874" y="2663225"/>
            <a:ext cx="464817" cy="464817"/>
            <a:chOff x="8281874" y="2663225"/>
            <a:chExt cx="464817" cy="464817"/>
          </a:xfrm>
        </p:grpSpPr>
        <p:sp>
          <p:nvSpPr>
            <p:cNvPr id="221" name="Oval 220" title="Circle Background">
              <a:extLst>
                <a:ext uri="{FF2B5EF4-FFF2-40B4-BE49-F238E27FC236}">
                  <a16:creationId xmlns:a16="http://schemas.microsoft.com/office/drawing/2014/main" id="{459BC7C6-2D09-408E-8406-36D93C1F5E8E}"/>
                </a:ext>
              </a:extLst>
            </p:cNvPr>
            <p:cNvSpPr/>
            <p:nvPr/>
          </p:nvSpPr>
          <p:spPr>
            <a:xfrm>
              <a:off x="8281874" y="2663225"/>
              <a:ext cx="464817" cy="464817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ZA" dirty="0"/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EA7B1D15-9E93-430C-8F1F-E97330E664F4}"/>
                </a:ext>
              </a:extLst>
            </p:cNvPr>
            <p:cNvSpPr txBox="1"/>
            <p:nvPr/>
          </p:nvSpPr>
          <p:spPr>
            <a:xfrm>
              <a:off x="8314425" y="2818690"/>
              <a:ext cx="399715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en-gb" sz="1000">
                  <a:solidFill>
                    <a:schemeClr val="bg1"/>
                  </a:solidFill>
                </a:rPr>
                <a:t>02</a:t>
              </a:r>
            </a:p>
          </p:txBody>
        </p:sp>
      </p:grpSp>
      <p:sp>
        <p:nvSpPr>
          <p:cNvPr id="209" name="Arrow: U-Turn Milestone 6c" title="Timeline Arrow">
            <a:extLst>
              <a:ext uri="{FF2B5EF4-FFF2-40B4-BE49-F238E27FC236}">
                <a16:creationId xmlns:a16="http://schemas.microsoft.com/office/drawing/2014/main" id="{09BAEF3B-CE9C-4190-80A9-27539CEE3033}"/>
              </a:ext>
            </a:extLst>
          </p:cNvPr>
          <p:cNvSpPr/>
          <p:nvPr/>
        </p:nvSpPr>
        <p:spPr>
          <a:xfrm flipV="1">
            <a:off x="8715310" y="3428998"/>
            <a:ext cx="893304" cy="650967"/>
          </a:xfrm>
          <a:prstGeom prst="uturnArrow">
            <a:avLst>
              <a:gd name="adj1" fmla="val 37244"/>
              <a:gd name="adj2" fmla="val 18622"/>
              <a:gd name="adj3" fmla="val 20252"/>
              <a:gd name="adj4" fmla="val 52602"/>
              <a:gd name="adj5" fmla="val 9683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>
              <a:solidFill>
                <a:schemeClr val="tx1"/>
              </a:solidFill>
            </a:endParaRPr>
          </a:p>
        </p:txBody>
      </p:sp>
      <p:grpSp>
        <p:nvGrpSpPr>
          <p:cNvPr id="7" name="Short Milestone" title="Short Milestone">
            <a:extLst>
              <a:ext uri="{FF2B5EF4-FFF2-40B4-BE49-F238E27FC236}">
                <a16:creationId xmlns:a16="http://schemas.microsoft.com/office/drawing/2014/main" id="{A644DB06-17F5-4FCD-BA39-265731B1E943}"/>
              </a:ext>
            </a:extLst>
          </p:cNvPr>
          <p:cNvGrpSpPr/>
          <p:nvPr/>
        </p:nvGrpSpPr>
        <p:grpSpPr>
          <a:xfrm>
            <a:off x="8929554" y="3713610"/>
            <a:ext cx="464817" cy="464817"/>
            <a:chOff x="8929554" y="3713610"/>
            <a:chExt cx="464817" cy="464817"/>
          </a:xfrm>
        </p:grpSpPr>
        <p:sp>
          <p:nvSpPr>
            <p:cNvPr id="223" name="Oval 222" title="Circle Background">
              <a:extLst>
                <a:ext uri="{FF2B5EF4-FFF2-40B4-BE49-F238E27FC236}">
                  <a16:creationId xmlns:a16="http://schemas.microsoft.com/office/drawing/2014/main" id="{5924A2AE-1E61-4E21-AC7E-742DC1AFBDF5}"/>
                </a:ext>
              </a:extLst>
            </p:cNvPr>
            <p:cNvSpPr/>
            <p:nvPr/>
          </p:nvSpPr>
          <p:spPr>
            <a:xfrm>
              <a:off x="8929554" y="3713610"/>
              <a:ext cx="464817" cy="464817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ZA" dirty="0"/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0AF4BF00-FF4D-4D47-8326-0D1EEAE6DC78}"/>
                </a:ext>
              </a:extLst>
            </p:cNvPr>
            <p:cNvSpPr txBox="1"/>
            <p:nvPr/>
          </p:nvSpPr>
          <p:spPr>
            <a:xfrm>
              <a:off x="8962105" y="3869424"/>
              <a:ext cx="399715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en-gb" sz="1000">
                  <a:solidFill>
                    <a:schemeClr val="bg1"/>
                  </a:solidFill>
                </a:rPr>
                <a:t>03</a:t>
              </a:r>
            </a:p>
          </p:txBody>
        </p:sp>
      </p:grpSp>
      <p:sp>
        <p:nvSpPr>
          <p:cNvPr id="212" name="Brace for Grouped Items" title="Group Bracket">
            <a:extLst>
              <a:ext uri="{FF2B5EF4-FFF2-40B4-BE49-F238E27FC236}">
                <a16:creationId xmlns:a16="http://schemas.microsoft.com/office/drawing/2014/main" id="{20E3BE3F-E81D-41AD-A12D-26D35A4AC09F}"/>
              </a:ext>
            </a:extLst>
          </p:cNvPr>
          <p:cNvSpPr/>
          <p:nvPr/>
        </p:nvSpPr>
        <p:spPr>
          <a:xfrm rot="5400000">
            <a:off x="8285972" y="3322514"/>
            <a:ext cx="457201" cy="2188082"/>
          </a:xfrm>
          <a:prstGeom prst="rightBrace">
            <a:avLst>
              <a:gd name="adj1" fmla="val 44270"/>
              <a:gd name="adj2" fmla="val 50000"/>
            </a:avLst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ZA"/>
          </a:p>
        </p:txBody>
      </p:sp>
      <p:sp>
        <p:nvSpPr>
          <p:cNvPr id="210" name="Arrow: U-Turn Milestone 7" title="Timeline Arrow">
            <a:extLst>
              <a:ext uri="{FF2B5EF4-FFF2-40B4-BE49-F238E27FC236}">
                <a16:creationId xmlns:a16="http://schemas.microsoft.com/office/drawing/2014/main" id="{058AE435-1F45-4B7B-8E34-B4AABA51CC48}"/>
              </a:ext>
            </a:extLst>
          </p:cNvPr>
          <p:cNvSpPr/>
          <p:nvPr/>
        </p:nvSpPr>
        <p:spPr>
          <a:xfrm>
            <a:off x="9370364" y="2778033"/>
            <a:ext cx="2055383" cy="650967"/>
          </a:xfrm>
          <a:prstGeom prst="uturnArrow">
            <a:avLst>
              <a:gd name="adj1" fmla="val 37244"/>
              <a:gd name="adj2" fmla="val 18622"/>
              <a:gd name="adj3" fmla="val 20252"/>
              <a:gd name="adj4" fmla="val 52602"/>
              <a:gd name="adj5" fmla="val 9683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>
              <a:solidFill>
                <a:schemeClr val="tx1"/>
              </a:solidFill>
            </a:endParaRPr>
          </a:p>
        </p:txBody>
      </p:sp>
      <p:grpSp>
        <p:nvGrpSpPr>
          <p:cNvPr id="235" name="Launch Graphic" title="Launch Graphic">
            <a:extLst>
              <a:ext uri="{FF2B5EF4-FFF2-40B4-BE49-F238E27FC236}">
                <a16:creationId xmlns:a16="http://schemas.microsoft.com/office/drawing/2014/main" id="{EE7BDC36-5F29-455C-B739-3B266E64CA8C}"/>
              </a:ext>
            </a:extLst>
          </p:cNvPr>
          <p:cNvGrpSpPr/>
          <p:nvPr/>
        </p:nvGrpSpPr>
        <p:grpSpPr>
          <a:xfrm>
            <a:off x="10952137" y="4091045"/>
            <a:ext cx="680539" cy="680539"/>
            <a:chOff x="10961301" y="3355525"/>
            <a:chExt cx="680539" cy="680539"/>
          </a:xfrm>
          <a:solidFill>
            <a:schemeClr val="tx1">
              <a:lumMod val="95000"/>
            </a:schemeClr>
          </a:solidFill>
        </p:grpSpPr>
        <p:sp>
          <p:nvSpPr>
            <p:cNvPr id="236" name="Oval 235" title="Launch Circle">
              <a:extLst>
                <a:ext uri="{FF2B5EF4-FFF2-40B4-BE49-F238E27FC236}">
                  <a16:creationId xmlns:a16="http://schemas.microsoft.com/office/drawing/2014/main" id="{C2680208-3C44-427A-8695-8FD5BD8AAF59}"/>
                </a:ext>
              </a:extLst>
            </p:cNvPr>
            <p:cNvSpPr/>
            <p:nvPr/>
          </p:nvSpPr>
          <p:spPr>
            <a:xfrm>
              <a:off x="10961301" y="3355525"/>
              <a:ext cx="680539" cy="6805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ZA" dirty="0"/>
            </a:p>
          </p:txBody>
        </p:sp>
        <p:pic>
          <p:nvPicPr>
            <p:cNvPr id="237" name="Graphic 236" title="Launch Icon">
              <a:extLst>
                <a:ext uri="{FF2B5EF4-FFF2-40B4-BE49-F238E27FC236}">
                  <a16:creationId xmlns:a16="http://schemas.microsoft.com/office/drawing/2014/main" id="{4ADF9E33-C612-4489-A970-8A8264C44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202868" y="3548145"/>
              <a:ext cx="235505" cy="315487"/>
            </a:xfrm>
            <a:prstGeom prst="rect">
              <a:avLst/>
            </a:prstGeom>
          </p:spPr>
        </p:pic>
      </p:grp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55529005-0ED8-84A9-49D9-7DA5E9081F61}"/>
              </a:ext>
            </a:extLst>
          </p:cNvPr>
          <p:cNvSpPr/>
          <p:nvPr/>
        </p:nvSpPr>
        <p:spPr>
          <a:xfrm>
            <a:off x="393790" y="4645156"/>
            <a:ext cx="1565645" cy="1871702"/>
          </a:xfrm>
          <a:prstGeom prst="wedgeRectCallout">
            <a:avLst>
              <a:gd name="adj1" fmla="val -37520"/>
              <a:gd name="adj2" fmla="val -10715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BAA SQC recognition that it was time to talk </a:t>
            </a:r>
          </a:p>
        </p:txBody>
      </p:sp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C1E41BE8-C9F8-373B-2488-D43DCE1BCE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147" t="13634" r="35391" b="20931"/>
          <a:stretch/>
        </p:blipFill>
        <p:spPr>
          <a:xfrm>
            <a:off x="386647" y="1030254"/>
            <a:ext cx="1142439" cy="1584038"/>
          </a:xfrm>
          <a:prstGeom prst="rect">
            <a:avLst/>
          </a:prstGeom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B7080DC9-5C5D-4A5D-6AE6-6E0E206DC139}"/>
              </a:ext>
            </a:extLst>
          </p:cNvPr>
          <p:cNvSpPr/>
          <p:nvPr/>
        </p:nvSpPr>
        <p:spPr>
          <a:xfrm>
            <a:off x="1820345" y="1000351"/>
            <a:ext cx="2638635" cy="648935"/>
          </a:xfrm>
          <a:prstGeom prst="wedgeRectCallout">
            <a:avLst>
              <a:gd name="adj1" fmla="val -29790"/>
              <a:gd name="adj2" fmla="val 26328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CI Champ concept launched with BCIG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CF2A5304-79E2-96E9-3F4F-2A4788643079}"/>
              </a:ext>
            </a:extLst>
          </p:cNvPr>
          <p:cNvSpPr/>
          <p:nvPr/>
        </p:nvSpPr>
        <p:spPr>
          <a:xfrm>
            <a:off x="5168937" y="571235"/>
            <a:ext cx="2306151" cy="1235071"/>
          </a:xfrm>
          <a:prstGeom prst="wedgeRectCallout">
            <a:avLst>
              <a:gd name="adj1" fmla="val -7099"/>
              <a:gd name="adj2" fmla="val 11706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Training @ BAA / BCIG, tools and support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057B2448-CC6A-48DC-87FD-9D791FC5A924}"/>
              </a:ext>
            </a:extLst>
          </p:cNvPr>
          <p:cNvSpPr/>
          <p:nvPr/>
        </p:nvSpPr>
        <p:spPr>
          <a:xfrm>
            <a:off x="2599233" y="5372446"/>
            <a:ext cx="1658205" cy="1235071"/>
          </a:xfrm>
          <a:prstGeom prst="wedgeRectCallout">
            <a:avLst>
              <a:gd name="adj1" fmla="val 60089"/>
              <a:gd name="adj2" fmla="val -1036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Recruitment of mentors and CI Champs</a:t>
            </a:r>
          </a:p>
        </p:txBody>
      </p:sp>
      <p:grpSp>
        <p:nvGrpSpPr>
          <p:cNvPr id="16" name="Milestone Graphic" title="Milestone Graphic">
            <a:extLst>
              <a:ext uri="{FF2B5EF4-FFF2-40B4-BE49-F238E27FC236}">
                <a16:creationId xmlns:a16="http://schemas.microsoft.com/office/drawing/2014/main" id="{A131517C-7F25-4E0A-7E1D-C0FD5A7A6055}"/>
              </a:ext>
            </a:extLst>
          </p:cNvPr>
          <p:cNvGrpSpPr/>
          <p:nvPr/>
        </p:nvGrpSpPr>
        <p:grpSpPr>
          <a:xfrm>
            <a:off x="5984631" y="2668581"/>
            <a:ext cx="464817" cy="464817"/>
            <a:chOff x="4398285" y="4297293"/>
            <a:chExt cx="464817" cy="464817"/>
          </a:xfrm>
        </p:grpSpPr>
        <p:sp>
          <p:nvSpPr>
            <p:cNvPr id="17" name="Oval 16" title="Circle Background">
              <a:extLst>
                <a:ext uri="{FF2B5EF4-FFF2-40B4-BE49-F238E27FC236}">
                  <a16:creationId xmlns:a16="http://schemas.microsoft.com/office/drawing/2014/main" id="{73924A0E-4B55-0EE6-71D8-0CA5CE6659F1}"/>
                </a:ext>
              </a:extLst>
            </p:cNvPr>
            <p:cNvSpPr/>
            <p:nvPr/>
          </p:nvSpPr>
          <p:spPr>
            <a:xfrm>
              <a:off x="4398285" y="4297293"/>
              <a:ext cx="464817" cy="464817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ZA" dirty="0"/>
            </a:p>
          </p:txBody>
        </p:sp>
        <p:pic>
          <p:nvPicPr>
            <p:cNvPr id="18" name="Graphic 17" title="Milestone Icon">
              <a:extLst>
                <a:ext uri="{FF2B5EF4-FFF2-40B4-BE49-F238E27FC236}">
                  <a16:creationId xmlns:a16="http://schemas.microsoft.com/office/drawing/2014/main" id="{7EE91902-B731-A94A-8A10-B182E87E3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31991" y="4382052"/>
              <a:ext cx="235505" cy="315487"/>
            </a:xfrm>
            <a:prstGeom prst="rect">
              <a:avLst/>
            </a:prstGeom>
          </p:spPr>
        </p:pic>
      </p:grp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BBEB6839-A6E0-0BCC-A0D2-47B8850CFD8A}"/>
              </a:ext>
            </a:extLst>
          </p:cNvPr>
          <p:cNvSpPr/>
          <p:nvPr/>
        </p:nvSpPr>
        <p:spPr>
          <a:xfrm>
            <a:off x="4932046" y="5110452"/>
            <a:ext cx="3830440" cy="1235071"/>
          </a:xfrm>
          <a:prstGeom prst="wedgeRectCallout">
            <a:avLst>
              <a:gd name="adj1" fmla="val 42960"/>
              <a:gd name="adj2" fmla="val -8523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Reduction in barriers from the scheme and an increase in awareness and referrals for patients 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C74A5123-BB3D-29B5-014F-0D12A6AFBAB3}"/>
              </a:ext>
            </a:extLst>
          </p:cNvPr>
          <p:cNvSpPr/>
          <p:nvPr/>
        </p:nvSpPr>
        <p:spPr>
          <a:xfrm>
            <a:off x="5347284" y="3230008"/>
            <a:ext cx="1732981" cy="753519"/>
          </a:xfrm>
          <a:prstGeom prst="wedgeRectCallout">
            <a:avLst>
              <a:gd name="adj1" fmla="val 79935"/>
              <a:gd name="adj2" fmla="val 3772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Staff training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7FF2B363-E93A-54C7-9C8C-DAAC8F9F2FFD}"/>
              </a:ext>
            </a:extLst>
          </p:cNvPr>
          <p:cNvSpPr/>
          <p:nvPr/>
        </p:nvSpPr>
        <p:spPr>
          <a:xfrm>
            <a:off x="7647791" y="559566"/>
            <a:ext cx="1396317" cy="1124971"/>
          </a:xfrm>
          <a:prstGeom prst="wedgeRectCallout">
            <a:avLst>
              <a:gd name="adj1" fmla="val -5978"/>
              <a:gd name="adj2" fmla="val 13177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Having confident conversations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589D3505-C1B4-86E6-40D8-64A2878270F9}"/>
              </a:ext>
            </a:extLst>
          </p:cNvPr>
          <p:cNvSpPr/>
          <p:nvPr/>
        </p:nvSpPr>
        <p:spPr>
          <a:xfrm>
            <a:off x="9168940" y="5266627"/>
            <a:ext cx="2810464" cy="1250230"/>
          </a:xfrm>
          <a:prstGeom prst="wedgeRectCallout">
            <a:avLst>
              <a:gd name="adj1" fmla="val 24722"/>
              <a:gd name="adj2" fmla="val -8502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Increase in referrals for assessment, more people implanted, increased QoL (and other benefits)</a:t>
            </a:r>
          </a:p>
        </p:txBody>
      </p:sp>
      <p:grpSp>
        <p:nvGrpSpPr>
          <p:cNvPr id="24" name="Milestone Graphic" title="Milestone Graphic">
            <a:extLst>
              <a:ext uri="{FF2B5EF4-FFF2-40B4-BE49-F238E27FC236}">
                <a16:creationId xmlns:a16="http://schemas.microsoft.com/office/drawing/2014/main" id="{F422740F-04FF-D5B2-265A-4B9435CEEE6F}"/>
              </a:ext>
            </a:extLst>
          </p:cNvPr>
          <p:cNvGrpSpPr/>
          <p:nvPr/>
        </p:nvGrpSpPr>
        <p:grpSpPr>
          <a:xfrm>
            <a:off x="11059997" y="4208999"/>
            <a:ext cx="464817" cy="464817"/>
            <a:chOff x="4398285" y="4297293"/>
            <a:chExt cx="464817" cy="464817"/>
          </a:xfrm>
        </p:grpSpPr>
        <p:sp>
          <p:nvSpPr>
            <p:cNvPr id="25" name="Oval 24" title="Circle Background">
              <a:extLst>
                <a:ext uri="{FF2B5EF4-FFF2-40B4-BE49-F238E27FC236}">
                  <a16:creationId xmlns:a16="http://schemas.microsoft.com/office/drawing/2014/main" id="{29783F84-58D3-1F13-EA89-7BEECA024063}"/>
                </a:ext>
              </a:extLst>
            </p:cNvPr>
            <p:cNvSpPr/>
            <p:nvPr/>
          </p:nvSpPr>
          <p:spPr>
            <a:xfrm>
              <a:off x="4398285" y="4297293"/>
              <a:ext cx="464817" cy="464817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ZA" dirty="0"/>
            </a:p>
          </p:txBody>
        </p:sp>
        <p:pic>
          <p:nvPicPr>
            <p:cNvPr id="26" name="Graphic 25" title="Milestone Icon">
              <a:extLst>
                <a:ext uri="{FF2B5EF4-FFF2-40B4-BE49-F238E27FC236}">
                  <a16:creationId xmlns:a16="http://schemas.microsoft.com/office/drawing/2014/main" id="{E11837E2-1985-5BAE-2A34-250B6B57E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31991" y="4382052"/>
              <a:ext cx="235505" cy="315487"/>
            </a:xfrm>
            <a:prstGeom prst="rect">
              <a:avLst/>
            </a:prstGeom>
          </p:spPr>
        </p:pic>
      </p:grp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E66FACED-F7AB-BDC0-3A9D-2C40EE43ABDA}"/>
              </a:ext>
            </a:extLst>
          </p:cNvPr>
          <p:cNvSpPr/>
          <p:nvPr/>
        </p:nvSpPr>
        <p:spPr>
          <a:xfrm>
            <a:off x="9038336" y="1846747"/>
            <a:ext cx="1732981" cy="488755"/>
          </a:xfrm>
          <a:prstGeom prst="wedgeRectCallout">
            <a:avLst>
              <a:gd name="adj1" fmla="val -42443"/>
              <a:gd name="adj2" fmla="val 29598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Auditing progress</a:t>
            </a:r>
          </a:p>
        </p:txBody>
      </p:sp>
      <p:sp>
        <p:nvSpPr>
          <p:cNvPr id="28" name="AutoShape 2" descr="5X Portable Handheld High Definition Reading Magnifier Glass Eye Loupe ...">
            <a:extLst>
              <a:ext uri="{FF2B5EF4-FFF2-40B4-BE49-F238E27FC236}">
                <a16:creationId xmlns:a16="http://schemas.microsoft.com/office/drawing/2014/main" id="{C0876BFF-C87F-9678-BD04-58FF7D0F68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89750FB6-C820-7A98-AE66-5FCC15873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782" y="2282602"/>
            <a:ext cx="4322267" cy="457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489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23575944-E6C1-4D23-8BB0-80E9A1170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3" r="15205" b="2"/>
          <a:stretch/>
        </p:blipFill>
        <p:spPr bwMode="auto">
          <a:xfrm>
            <a:off x="20" y="-17929"/>
            <a:ext cx="4876780" cy="687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C8498-6F3A-4CB5-8BE6-4C42279F2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931819"/>
            <a:ext cx="6005933" cy="49762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>
                <a:latin typeface="+mj-lt"/>
              </a:rPr>
              <a:t>“The past is where you learned the lesson, the future is where you apply the lesson, don’t give up in the middle.” </a:t>
            </a:r>
          </a:p>
        </p:txBody>
      </p:sp>
    </p:spTree>
    <p:extLst>
      <p:ext uri="{BB962C8B-B14F-4D97-AF65-F5344CB8AC3E}">
        <p14:creationId xmlns:p14="http://schemas.microsoft.com/office/powerpoint/2010/main" val="613743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79964C-1A75-5883-22DD-34BD192D5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4FC70B-200F-9825-5032-7FF5486AC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47" y="110518"/>
            <a:ext cx="9905998" cy="147857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Barriers to CI</a:t>
            </a:r>
          </a:p>
        </p:txBody>
      </p:sp>
      <p:sp>
        <p:nvSpPr>
          <p:cNvPr id="4" name="AutoShape 2" descr="7 Ways To Overcome Barriers To Communication">
            <a:extLst>
              <a:ext uri="{FF2B5EF4-FFF2-40B4-BE49-F238E27FC236}">
                <a16:creationId xmlns:a16="http://schemas.microsoft.com/office/drawing/2014/main" id="{66BC43E2-678F-1BB6-80B5-28202FDD62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1207D7-519D-1B1E-9C1B-51FB8BE95572}"/>
              </a:ext>
            </a:extLst>
          </p:cNvPr>
          <p:cNvSpPr txBox="1"/>
          <p:nvPr/>
        </p:nvSpPr>
        <p:spPr>
          <a:xfrm>
            <a:off x="226882" y="1404422"/>
            <a:ext cx="525381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Late identification of hearing loss in paediatric patients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96AB6B-F1D7-FBB9-9476-815E35852DF4}"/>
              </a:ext>
            </a:extLst>
          </p:cNvPr>
          <p:cNvSpPr txBox="1"/>
          <p:nvPr/>
        </p:nvSpPr>
        <p:spPr>
          <a:xfrm>
            <a:off x="6487466" y="1768550"/>
            <a:ext cx="166475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Knowing criteria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7665BC-9C85-2841-EA6F-6F899D04F933}"/>
              </a:ext>
            </a:extLst>
          </p:cNvPr>
          <p:cNvSpPr txBox="1"/>
          <p:nvPr/>
        </p:nvSpPr>
        <p:spPr>
          <a:xfrm>
            <a:off x="1350790" y="2145978"/>
            <a:ext cx="474521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Knowing if their hearing aids are optimally aided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0EA3E2-ED19-6E8F-626B-6787DBCBDD8D}"/>
              </a:ext>
            </a:extLst>
          </p:cNvPr>
          <p:cNvSpPr txBox="1"/>
          <p:nvPr/>
        </p:nvSpPr>
        <p:spPr>
          <a:xfrm>
            <a:off x="5871410" y="1075800"/>
            <a:ext cx="244650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Starting the conversation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041167-DEDE-853B-D563-20AB21763E88}"/>
              </a:ext>
            </a:extLst>
          </p:cNvPr>
          <p:cNvSpPr txBox="1"/>
          <p:nvPr/>
        </p:nvSpPr>
        <p:spPr>
          <a:xfrm>
            <a:off x="6966865" y="2330644"/>
            <a:ext cx="435426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Having accessible information for the patient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FF4346-537B-A40A-8FCE-ECDEFDB3927E}"/>
              </a:ext>
            </a:extLst>
          </p:cNvPr>
          <p:cNvSpPr txBox="1"/>
          <p:nvPr/>
        </p:nvSpPr>
        <p:spPr>
          <a:xfrm>
            <a:off x="1697937" y="4870824"/>
            <a:ext cx="879612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Patients understanding a referral does not mean they will automatically get a cochlear implant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57814D-96BA-5A9D-B526-1A36475EE3E1}"/>
              </a:ext>
            </a:extLst>
          </p:cNvPr>
          <p:cNvSpPr txBox="1"/>
          <p:nvPr/>
        </p:nvSpPr>
        <p:spPr>
          <a:xfrm>
            <a:off x="8708631" y="1590534"/>
            <a:ext cx="292695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HCP being culturally sensitive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7090DC-D8A4-783D-D72A-A436AC99E9F2}"/>
              </a:ext>
            </a:extLst>
          </p:cNvPr>
          <p:cNvSpPr txBox="1"/>
          <p:nvPr/>
        </p:nvSpPr>
        <p:spPr>
          <a:xfrm>
            <a:off x="2298503" y="6036332"/>
            <a:ext cx="7787966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/>
              <a:t>Knowing how the rest of the team are ok with all of the above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0E44F1-B231-18F9-0EF7-D0EDC3031B2E}"/>
              </a:ext>
            </a:extLst>
          </p:cNvPr>
          <p:cNvSpPr txBox="1"/>
          <p:nvPr/>
        </p:nvSpPr>
        <p:spPr>
          <a:xfrm>
            <a:off x="6192487" y="3068314"/>
            <a:ext cx="488787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Handling returning to the conversation in the future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A3EB0C-3309-F668-1549-F36C441F7488}"/>
              </a:ext>
            </a:extLst>
          </p:cNvPr>
          <p:cNvSpPr txBox="1"/>
          <p:nvPr/>
        </p:nvSpPr>
        <p:spPr>
          <a:xfrm>
            <a:off x="1697937" y="4160628"/>
            <a:ext cx="47316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Lack of education for CIs for health professionals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14999F-AFB9-3A70-0A8E-846E88793A44}"/>
              </a:ext>
            </a:extLst>
          </p:cNvPr>
          <p:cNvSpPr txBox="1"/>
          <p:nvPr/>
        </p:nvSpPr>
        <p:spPr>
          <a:xfrm>
            <a:off x="747859" y="2756830"/>
            <a:ext cx="473283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GB" sz="1800" dirty="0">
                <a:solidFill>
                  <a:schemeClr val="bg1"/>
                </a:solidFill>
              </a:rPr>
              <a:t>A</a:t>
            </a:r>
            <a:r>
              <a:rPr lang="en-GB" sz="1800" b="0" i="0" u="none" strike="noStrike" baseline="0" dirty="0">
                <a:solidFill>
                  <a:schemeClr val="bg1"/>
                </a:solidFill>
              </a:rPr>
              <a:t>cceptance of deterioration of capacity with 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1CB7FB-EB6B-B5BB-5479-8CE382AB26C0}"/>
              </a:ext>
            </a:extLst>
          </p:cNvPr>
          <p:cNvSpPr txBox="1"/>
          <p:nvPr/>
        </p:nvSpPr>
        <p:spPr>
          <a:xfrm>
            <a:off x="2100629" y="5453578"/>
            <a:ext cx="818371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GB" sz="1800" dirty="0">
                <a:solidFill>
                  <a:schemeClr val="bg1"/>
                </a:solidFill>
              </a:rPr>
              <a:t>P</a:t>
            </a:r>
            <a:r>
              <a:rPr lang="en-GB" sz="1800" b="0" i="0" u="none" strike="noStrike" baseline="0" dirty="0">
                <a:solidFill>
                  <a:schemeClr val="bg1"/>
                </a:solidFill>
              </a:rPr>
              <a:t>resence of a partner who supports and restores the overall effect of their hearing loss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A678C2-4839-88FD-CB4D-02433561D583}"/>
              </a:ext>
            </a:extLst>
          </p:cNvPr>
          <p:cNvSpPr txBox="1"/>
          <p:nvPr/>
        </p:nvSpPr>
        <p:spPr>
          <a:xfrm>
            <a:off x="1879877" y="3473419"/>
            <a:ext cx="368703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GB" sz="1800" dirty="0">
                <a:solidFill>
                  <a:schemeClr val="bg1"/>
                </a:solidFill>
              </a:rPr>
              <a:t>L</a:t>
            </a:r>
            <a:r>
              <a:rPr lang="en-GB" sz="1800" b="0" i="0" u="none" strike="noStrike" baseline="0" dirty="0">
                <a:solidFill>
                  <a:schemeClr val="bg1"/>
                </a:solidFill>
              </a:rPr>
              <a:t>ack of awareness from HCP / Patient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D5716D-BEEC-1D54-3D77-3AD10B7C48AB}"/>
              </a:ext>
            </a:extLst>
          </p:cNvPr>
          <p:cNvSpPr txBox="1"/>
          <p:nvPr/>
        </p:nvSpPr>
        <p:spPr>
          <a:xfrm>
            <a:off x="6776291" y="408906"/>
            <a:ext cx="509556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GB" sz="1800" dirty="0">
                <a:solidFill>
                  <a:schemeClr val="bg1"/>
                </a:solidFill>
              </a:rPr>
              <a:t>F</a:t>
            </a:r>
            <a:r>
              <a:rPr lang="en-GB" sz="1800" b="0" i="0" u="none" strike="noStrike" baseline="0" dirty="0">
                <a:solidFill>
                  <a:schemeClr val="bg1"/>
                </a:solidFill>
              </a:rPr>
              <a:t>ailure for a referral from primary care or audiology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2E3CE1-722F-9BF6-6241-8DB965CCBE7D}"/>
              </a:ext>
            </a:extLst>
          </p:cNvPr>
          <p:cNvSpPr txBox="1"/>
          <p:nvPr/>
        </p:nvSpPr>
        <p:spPr>
          <a:xfrm>
            <a:off x="6921307" y="3784903"/>
            <a:ext cx="44453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GB" sz="1800" dirty="0">
                <a:solidFill>
                  <a:schemeClr val="bg1"/>
                </a:solidFill>
              </a:rPr>
              <a:t>P</a:t>
            </a:r>
            <a:r>
              <a:rPr lang="en-GB" sz="1800" b="0" i="0" u="none" strike="noStrike" baseline="0" dirty="0">
                <a:solidFill>
                  <a:schemeClr val="bg1"/>
                </a:solidFill>
              </a:rPr>
              <a:t>oor health and reluctance to undergo surgery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21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79964C-1A75-5883-22DD-34BD192D5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4FC70B-200F-9825-5032-7FF5486AC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47" y="110518"/>
            <a:ext cx="9905998" cy="147857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Barriers to CI</a:t>
            </a:r>
          </a:p>
        </p:txBody>
      </p:sp>
      <p:sp>
        <p:nvSpPr>
          <p:cNvPr id="4" name="AutoShape 2" descr="7 Ways To Overcome Barriers To Communication">
            <a:extLst>
              <a:ext uri="{FF2B5EF4-FFF2-40B4-BE49-F238E27FC236}">
                <a16:creationId xmlns:a16="http://schemas.microsoft.com/office/drawing/2014/main" id="{66BC43E2-678F-1BB6-80B5-28202FDD62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1207D7-519D-1B1E-9C1B-51FB8BE95572}"/>
              </a:ext>
            </a:extLst>
          </p:cNvPr>
          <p:cNvSpPr txBox="1"/>
          <p:nvPr/>
        </p:nvSpPr>
        <p:spPr>
          <a:xfrm>
            <a:off x="6618042" y="124018"/>
            <a:ext cx="525381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Late identification of hearing loss in paediatric patients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96AB6B-F1D7-FBB9-9476-815E35852DF4}"/>
              </a:ext>
            </a:extLst>
          </p:cNvPr>
          <p:cNvSpPr txBox="1"/>
          <p:nvPr/>
        </p:nvSpPr>
        <p:spPr>
          <a:xfrm>
            <a:off x="10207102" y="709143"/>
            <a:ext cx="166475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Knowing criteria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7665BC-9C85-2841-EA6F-6F899D04F933}"/>
              </a:ext>
            </a:extLst>
          </p:cNvPr>
          <p:cNvSpPr txBox="1"/>
          <p:nvPr/>
        </p:nvSpPr>
        <p:spPr>
          <a:xfrm>
            <a:off x="7126643" y="1265994"/>
            <a:ext cx="474521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Knowing if their hearing aids are optimally aided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0EA3E2-ED19-6E8F-626B-6787DBCBDD8D}"/>
              </a:ext>
            </a:extLst>
          </p:cNvPr>
          <p:cNvSpPr txBox="1"/>
          <p:nvPr/>
        </p:nvSpPr>
        <p:spPr>
          <a:xfrm>
            <a:off x="230469" y="1597887"/>
            <a:ext cx="244650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Starting the conversation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041167-DEDE-853B-D563-20AB21763E88}"/>
              </a:ext>
            </a:extLst>
          </p:cNvPr>
          <p:cNvSpPr txBox="1"/>
          <p:nvPr/>
        </p:nvSpPr>
        <p:spPr>
          <a:xfrm>
            <a:off x="7575742" y="1822845"/>
            <a:ext cx="435426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Having accessible information for the patient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FF4346-537B-A40A-8FCE-ECDEFDB3927E}"/>
              </a:ext>
            </a:extLst>
          </p:cNvPr>
          <p:cNvSpPr txBox="1"/>
          <p:nvPr/>
        </p:nvSpPr>
        <p:spPr>
          <a:xfrm>
            <a:off x="230469" y="3157803"/>
            <a:ext cx="512544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Patients understanding a referral does not mean they </a:t>
            </a:r>
          </a:p>
          <a:p>
            <a:r>
              <a:rPr lang="en-GB" dirty="0"/>
              <a:t>will automatically get a cochlear implant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57814D-96BA-5A9D-B526-1A36475EE3E1}"/>
              </a:ext>
            </a:extLst>
          </p:cNvPr>
          <p:cNvSpPr txBox="1"/>
          <p:nvPr/>
        </p:nvSpPr>
        <p:spPr>
          <a:xfrm>
            <a:off x="230469" y="2114970"/>
            <a:ext cx="292695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HCP being culturally sensitive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7090DC-D8A4-783D-D72A-A436AC99E9F2}"/>
              </a:ext>
            </a:extLst>
          </p:cNvPr>
          <p:cNvSpPr txBox="1"/>
          <p:nvPr/>
        </p:nvSpPr>
        <p:spPr>
          <a:xfrm>
            <a:off x="261989" y="3976324"/>
            <a:ext cx="5609421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Knowing how the rest of the team are with all of the above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0E44F1-B231-18F9-0EF7-D0EDC3031B2E}"/>
              </a:ext>
            </a:extLst>
          </p:cNvPr>
          <p:cNvSpPr txBox="1"/>
          <p:nvPr/>
        </p:nvSpPr>
        <p:spPr>
          <a:xfrm>
            <a:off x="233034" y="2601060"/>
            <a:ext cx="488787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Handling returning to the conversation in the future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A3EB0C-3309-F668-1549-F36C441F7488}"/>
              </a:ext>
            </a:extLst>
          </p:cNvPr>
          <p:cNvSpPr txBox="1"/>
          <p:nvPr/>
        </p:nvSpPr>
        <p:spPr>
          <a:xfrm>
            <a:off x="230469" y="1078475"/>
            <a:ext cx="47316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Lack of education for CIs for health professionals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14999F-AFB9-3A70-0A8E-846E88793A44}"/>
              </a:ext>
            </a:extLst>
          </p:cNvPr>
          <p:cNvSpPr txBox="1"/>
          <p:nvPr/>
        </p:nvSpPr>
        <p:spPr>
          <a:xfrm>
            <a:off x="7197177" y="2456929"/>
            <a:ext cx="473283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GB" sz="1800" dirty="0">
                <a:solidFill>
                  <a:schemeClr val="bg1"/>
                </a:solidFill>
              </a:rPr>
              <a:t>A</a:t>
            </a:r>
            <a:r>
              <a:rPr lang="en-GB" sz="1800" b="0" i="0" u="none" strike="noStrike" baseline="0" dirty="0">
                <a:solidFill>
                  <a:schemeClr val="bg1"/>
                </a:solidFill>
              </a:rPr>
              <a:t>cceptance of deterioration of capacity with 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1CB7FB-EB6B-B5BB-5479-8CE382AB26C0}"/>
              </a:ext>
            </a:extLst>
          </p:cNvPr>
          <p:cNvSpPr txBox="1"/>
          <p:nvPr/>
        </p:nvSpPr>
        <p:spPr>
          <a:xfrm>
            <a:off x="7563532" y="4160990"/>
            <a:ext cx="442140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GB" sz="1800" dirty="0">
                <a:solidFill>
                  <a:schemeClr val="bg1"/>
                </a:solidFill>
              </a:rPr>
              <a:t>P</a:t>
            </a:r>
            <a:r>
              <a:rPr lang="en-GB" sz="1800" b="0" i="0" u="none" strike="noStrike" baseline="0" dirty="0">
                <a:solidFill>
                  <a:schemeClr val="bg1"/>
                </a:solidFill>
              </a:rPr>
              <a:t>resence of a partner who supports and </a:t>
            </a:r>
          </a:p>
          <a:p>
            <a:pPr algn="l"/>
            <a:r>
              <a:rPr lang="en-GB" sz="1800" b="0" i="0" u="none" strike="noStrike" baseline="0" dirty="0">
                <a:solidFill>
                  <a:schemeClr val="bg1"/>
                </a:solidFill>
              </a:rPr>
              <a:t>restores the overall effect of their hearing loss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A678C2-4839-88FD-CB4D-02433561D583}"/>
              </a:ext>
            </a:extLst>
          </p:cNvPr>
          <p:cNvSpPr txBox="1"/>
          <p:nvPr/>
        </p:nvSpPr>
        <p:spPr>
          <a:xfrm>
            <a:off x="8242976" y="3029893"/>
            <a:ext cx="368703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GB" sz="1800" dirty="0">
                <a:solidFill>
                  <a:schemeClr val="bg1"/>
                </a:solidFill>
              </a:rPr>
              <a:t>L</a:t>
            </a:r>
            <a:r>
              <a:rPr lang="en-GB" sz="1800" b="0" i="0" u="none" strike="noStrike" baseline="0" dirty="0">
                <a:solidFill>
                  <a:schemeClr val="bg1"/>
                </a:solidFill>
              </a:rPr>
              <a:t>ack of awareness from HCP / Patient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D5716D-BEEC-1D54-3D77-3AD10B7C48AB}"/>
              </a:ext>
            </a:extLst>
          </p:cNvPr>
          <p:cNvSpPr txBox="1"/>
          <p:nvPr/>
        </p:nvSpPr>
        <p:spPr>
          <a:xfrm>
            <a:off x="252807" y="4487422"/>
            <a:ext cx="509556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GB" sz="1800" dirty="0">
                <a:solidFill>
                  <a:schemeClr val="bg1"/>
                </a:solidFill>
              </a:rPr>
              <a:t>F</a:t>
            </a:r>
            <a:r>
              <a:rPr lang="en-GB" sz="1800" b="0" i="0" u="none" strike="noStrike" baseline="0" dirty="0">
                <a:solidFill>
                  <a:schemeClr val="bg1"/>
                </a:solidFill>
              </a:rPr>
              <a:t>ailure for a referral from primary care or audiology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2E3CE1-722F-9BF6-6241-8DB965CCBE7D}"/>
              </a:ext>
            </a:extLst>
          </p:cNvPr>
          <p:cNvSpPr txBox="1"/>
          <p:nvPr/>
        </p:nvSpPr>
        <p:spPr>
          <a:xfrm>
            <a:off x="7516147" y="3588026"/>
            <a:ext cx="44453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GB" sz="1800" dirty="0">
                <a:solidFill>
                  <a:schemeClr val="bg1"/>
                </a:solidFill>
              </a:rPr>
              <a:t>P</a:t>
            </a:r>
            <a:r>
              <a:rPr lang="en-GB" sz="1800" b="0" i="0" u="none" strike="noStrike" baseline="0" dirty="0">
                <a:solidFill>
                  <a:schemeClr val="bg1"/>
                </a:solidFill>
              </a:rPr>
              <a:t>oor health and reluctance to undergo surgery</a:t>
            </a:r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5124" name="Picture 4" descr="Fix It Felix Jr Free PNG Image | PNG Arts">
            <a:extLst>
              <a:ext uri="{FF2B5EF4-FFF2-40B4-BE49-F238E27FC236}">
                <a16:creationId xmlns:a16="http://schemas.microsoft.com/office/drawing/2014/main" id="{5661047C-45ED-662F-E619-1056D85C3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948" y="506850"/>
            <a:ext cx="6459046" cy="645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56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F0F87-736B-30AE-B0F9-DAC4939B9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80447"/>
            <a:ext cx="9905998" cy="1478570"/>
          </a:xfrm>
        </p:spPr>
        <p:txBody>
          <a:bodyPr/>
          <a:lstStyle/>
          <a:p>
            <a:r>
              <a:rPr lang="en-GB" dirty="0"/>
              <a:t>Where would you put …… on the adoption curve?</a:t>
            </a:r>
          </a:p>
        </p:txBody>
      </p:sp>
      <p:pic>
        <p:nvPicPr>
          <p:cNvPr id="7172" name="Picture 4" descr="Early Adopter Bell Curve">
            <a:extLst>
              <a:ext uri="{FF2B5EF4-FFF2-40B4-BE49-F238E27FC236}">
                <a16:creationId xmlns:a16="http://schemas.microsoft.com/office/drawing/2014/main" id="{E6C4C188-EDC8-8C27-E4C7-04CA8FBF6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759017"/>
            <a:ext cx="9905998" cy="491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You are here icon 564159 Vector Art at Vecteezy">
            <a:extLst>
              <a:ext uri="{FF2B5EF4-FFF2-40B4-BE49-F238E27FC236}">
                <a16:creationId xmlns:a16="http://schemas.microsoft.com/office/drawing/2014/main" id="{CA0938D6-0D0D-382A-BCF6-1F3B96924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65" y="2937932"/>
            <a:ext cx="1608667" cy="160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team icon symbol sign 649158 Vector Art at Vecteezy">
            <a:extLst>
              <a:ext uri="{FF2B5EF4-FFF2-40B4-BE49-F238E27FC236}">
                <a16:creationId xmlns:a16="http://schemas.microsoft.com/office/drawing/2014/main" id="{5A8E7802-8FC4-2670-5CE6-B3FFB1F0B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878" y="1201554"/>
            <a:ext cx="1507067" cy="150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Boss, command, instruct, order, people icon - Download on Iconfinder">
            <a:extLst>
              <a:ext uri="{FF2B5EF4-FFF2-40B4-BE49-F238E27FC236}">
                <a16:creationId xmlns:a16="http://schemas.microsoft.com/office/drawing/2014/main" id="{7035E3CD-565A-6CE8-B729-0B8E8F6B3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670" y="2967530"/>
            <a:ext cx="1579069" cy="157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573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761_TF22898775_Win32" id="{31EC4B6C-C898-4C64-8B4A-7E7384A379EA}" vid="{0220D575-E579-438C-AEB6-3360D16E14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8C32A8-E4D9-473C-833A-8950C6E7C0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18BD99-41E9-467C-9777-74587F83171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03EF818-EDF6-480C-9B86-0A3B979BCC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design</Template>
  <TotalTime>152</TotalTime>
  <Words>956</Words>
  <Application>Microsoft Office PowerPoint</Application>
  <PresentationFormat>Widescreen</PresentationFormat>
  <Paragraphs>108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Symbol</vt:lpstr>
      <vt:lpstr>Tw Cen MT</vt:lpstr>
      <vt:lpstr>Circuit</vt:lpstr>
      <vt:lpstr>How to change the culture of your team – leadership, change management &amp; influencing</vt:lpstr>
      <vt:lpstr>Stability is an illusion </vt:lpstr>
      <vt:lpstr>Who do we have in the room?</vt:lpstr>
      <vt:lpstr> How many eligible adults in the UK are offered an assessment? </vt:lpstr>
      <vt:lpstr>cI Champs Roadmap</vt:lpstr>
      <vt:lpstr>PowerPoint Presentation</vt:lpstr>
      <vt:lpstr>Barriers to CI</vt:lpstr>
      <vt:lpstr>Barriers to CI</vt:lpstr>
      <vt:lpstr>Where would you put …… on the adoption curve?</vt:lpstr>
      <vt:lpstr>PowerPoint Presentation</vt:lpstr>
      <vt:lpstr>Influencing </vt:lpstr>
      <vt:lpstr>Influencing practically </vt:lpstr>
      <vt:lpstr>What are your barriers and how might you overcome them?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change the culture of your team – leadership, change management &amp; influencing</dc:title>
  <dc:creator>Laura Turton</dc:creator>
  <cp:lastModifiedBy>Laura Turton</cp:lastModifiedBy>
  <cp:revision>1</cp:revision>
  <dcterms:created xsi:type="dcterms:W3CDTF">2024-04-24T15:11:54Z</dcterms:created>
  <dcterms:modified xsi:type="dcterms:W3CDTF">2024-04-24T17:48:59Z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